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2" r:id="rId4"/>
    <p:sldId id="268" r:id="rId5"/>
    <p:sldId id="271" r:id="rId6"/>
    <p:sldId id="263" r:id="rId7"/>
    <p:sldId id="258" r:id="rId8"/>
    <p:sldId id="267" r:id="rId9"/>
    <p:sldId id="257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07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0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764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98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1666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82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35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5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70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50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52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50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85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94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6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61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0A6D8-B62B-4671-96E7-A9B4260CF0B3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C51F8F-5A1A-466B-9A4E-CD5F7ADAE3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1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76C6F-93A6-FAB2-ED35-17E0BC2637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Paid Family Medical Leave Insurance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000C3F-83AF-7ED7-26CE-265B8F024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Rebecca A Watkins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SBH Legal</a:t>
            </a:r>
          </a:p>
        </p:txBody>
      </p:sp>
    </p:spTree>
    <p:extLst>
      <p:ext uri="{BB962C8B-B14F-4D97-AF65-F5344CB8AC3E}">
        <p14:creationId xmlns:p14="http://schemas.microsoft.com/office/powerpoint/2010/main" val="282184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A035B-D531-D0F7-4C9A-B6CD76D4E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Coordinating Leave: Pay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F162E-D5D1-A60F-C050-2F9A03D54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PFMLI cannot be received when employee receives unemployment or workers’ compensation benefits.</a:t>
            </a:r>
          </a:p>
          <a:p>
            <a:endParaRPr lang="en-US" sz="2400" dirty="0"/>
          </a:p>
          <a:p>
            <a:r>
              <a:rPr lang="en-US" sz="2400" dirty="0"/>
              <a:t>Sick time, vacation time or other paid time off can be used to supplement PFMLI payments to bring employee up to 100% of pay, if the statutory formula does not. </a:t>
            </a:r>
            <a:r>
              <a:rPr lang="en-US" sz="2400" b="1" dirty="0"/>
              <a:t>Employer chooses if it will offer this opportunity.</a:t>
            </a:r>
          </a:p>
        </p:txBody>
      </p:sp>
    </p:spTree>
    <p:extLst>
      <p:ext uri="{BB962C8B-B14F-4D97-AF65-F5344CB8AC3E}">
        <p14:creationId xmlns:p14="http://schemas.microsoft.com/office/powerpoint/2010/main" val="1800538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61EA9-65EA-5DEC-8D74-BC21C39F6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Get Ready!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39471-6B33-7523-3417-566F98F95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8793" y="514924"/>
            <a:ext cx="5425209" cy="5526437"/>
          </a:xfrm>
        </p:spPr>
        <p:txBody>
          <a:bodyPr>
            <a:normAutofit/>
          </a:bodyPr>
          <a:lstStyle/>
          <a:p>
            <a:r>
              <a:rPr lang="en-US" sz="2000" dirty="0"/>
              <a:t>Incorporate notice about new PFMLI into postings, employee handbook and new hire packets.</a:t>
            </a:r>
          </a:p>
          <a:p>
            <a:r>
              <a:rPr lang="en-US" sz="2000" dirty="0"/>
              <a:t>Create or modify employee notification and call-in policies to insure communication before and during leave.</a:t>
            </a:r>
          </a:p>
          <a:p>
            <a:r>
              <a:rPr lang="en-US" sz="2000" dirty="0"/>
              <a:t>Create form for “written notice” from employees.</a:t>
            </a:r>
          </a:p>
          <a:p>
            <a:r>
              <a:rPr lang="en-US" sz="2000" dirty="0"/>
              <a:t>Consider policy about supplementing of PTO.</a:t>
            </a:r>
          </a:p>
          <a:p>
            <a:r>
              <a:rPr lang="en-US" sz="2000" dirty="0"/>
              <a:t>Consider aligning your OFLA/FMLA “leave year” to match up to PFMLI. </a:t>
            </a:r>
          </a:p>
          <a:p>
            <a:r>
              <a:rPr lang="en-US" sz="2000" dirty="0"/>
              <a:t>Conduct review of all current paid time offered and determine if you will adapt them to PFMLI. </a:t>
            </a:r>
          </a:p>
        </p:txBody>
      </p:sp>
    </p:spTree>
    <p:extLst>
      <p:ext uri="{BB962C8B-B14F-4D97-AF65-F5344CB8AC3E}">
        <p14:creationId xmlns:p14="http://schemas.microsoft.com/office/powerpoint/2010/main" val="1160349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CE5D-FC0E-CE12-9A44-D429177A7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Posting, Notices, 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B7774-04F7-C118-1BCD-DF6D398B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400" dirty="0"/>
              <a:t>Posting at each worksite (electronic ok for remote workers)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Notice provided at hire and with any change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Records of payroll contributions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Records of hours worked for all employees and leave taken for 4 years</a:t>
            </a:r>
          </a:p>
          <a:p>
            <a:pPr>
              <a:buFont typeface="+mj-lt"/>
              <a:buAutoNum type="arabicPeriod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* Model notice pending</a:t>
            </a:r>
          </a:p>
        </p:txBody>
      </p:sp>
    </p:spTree>
    <p:extLst>
      <p:ext uri="{BB962C8B-B14F-4D97-AF65-F5344CB8AC3E}">
        <p14:creationId xmlns:p14="http://schemas.microsoft.com/office/powerpoint/2010/main" val="222599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AEED5-4D5C-ABB2-0C9C-3B8C249E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Notice Obligations on Employees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ADF5F-D8E7-6D5C-514A-E4EAACDD2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18" y="1571105"/>
            <a:ext cx="8596668" cy="4472247"/>
          </a:xfrm>
        </p:spPr>
        <p:txBody>
          <a:bodyPr>
            <a:noAutofit/>
          </a:bodyPr>
          <a:lstStyle/>
          <a:p>
            <a:r>
              <a:rPr lang="en-US" sz="2000" dirty="0"/>
              <a:t>File with OED in period of 30 days before to 30 days after commencement of leave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Foreseeable leave: employers may require up to 30 day written notice</a:t>
            </a:r>
          </a:p>
          <a:p>
            <a:r>
              <a:rPr lang="en-US" sz="2000" dirty="0"/>
              <a:t>Unforeseeable leave: 24 hour oral notice, 3 day written</a:t>
            </a:r>
          </a:p>
          <a:p>
            <a:endParaRPr lang="en-US" sz="2000" dirty="0"/>
          </a:p>
          <a:p>
            <a:r>
              <a:rPr lang="en-US" sz="2000" dirty="0"/>
              <a:t>Notice</a:t>
            </a:r>
          </a:p>
          <a:p>
            <a:pPr lvl="1"/>
            <a:r>
              <a:rPr lang="en-US" dirty="0"/>
              <a:t>Type of leave</a:t>
            </a:r>
          </a:p>
          <a:p>
            <a:pPr lvl="1"/>
            <a:r>
              <a:rPr lang="en-US" dirty="0"/>
              <a:t>Explanation of need</a:t>
            </a:r>
          </a:p>
          <a:p>
            <a:pPr lvl="1"/>
            <a:r>
              <a:rPr lang="en-US" dirty="0"/>
              <a:t>Anticipated timing and length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000" dirty="0"/>
              <a:t>Written = known, reasonable, customary practice</a:t>
            </a:r>
          </a:p>
        </p:txBody>
      </p:sp>
    </p:spTree>
    <p:extLst>
      <p:ext uri="{BB962C8B-B14F-4D97-AF65-F5344CB8AC3E}">
        <p14:creationId xmlns:p14="http://schemas.microsoft.com/office/powerpoint/2010/main" val="288309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33E-5B92-FDD9-9A6E-4656D1AAD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Disputing a Claim for Leave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978CF-B05E-E076-B097-ED6D8AF74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OED will provide employers with notice of employee claim</a:t>
            </a:r>
          </a:p>
          <a:p>
            <a:r>
              <a:rPr lang="en-US" sz="2000" dirty="0"/>
              <a:t>Employers have 10 days to provide information it wants OED to consider</a:t>
            </a:r>
          </a:p>
          <a:p>
            <a:endParaRPr lang="en-US" sz="2000" dirty="0"/>
          </a:p>
          <a:p>
            <a:r>
              <a:rPr lang="en-US" sz="2000" dirty="0"/>
              <a:t>Note: A failure to report a “material fact” to the OED is unlawful under ORS 657B.120</a:t>
            </a:r>
          </a:p>
        </p:txBody>
      </p:sp>
    </p:spTree>
    <p:extLst>
      <p:ext uri="{BB962C8B-B14F-4D97-AF65-F5344CB8AC3E}">
        <p14:creationId xmlns:p14="http://schemas.microsoft.com/office/powerpoint/2010/main" val="335899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33E-5B92-FDD9-9A6E-4656D1AAD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Employment During Leave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978CF-B05E-E076-B097-ED6D8AF74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For any employee employed 90 days, they have the right to return to their same job after completing leave.</a:t>
            </a:r>
          </a:p>
          <a:p>
            <a:pPr lvl="1"/>
            <a:r>
              <a:rPr lang="en-US" sz="1800" dirty="0"/>
              <a:t>If job does not exist, they are entitled to any equivalent position that exists.</a:t>
            </a:r>
          </a:p>
          <a:p>
            <a:pPr lvl="1"/>
            <a:r>
              <a:rPr lang="en-US" sz="1800" dirty="0"/>
              <a:t>If employer has less than 25 employees, they can restore to similar position instead.</a:t>
            </a:r>
          </a:p>
          <a:p>
            <a:endParaRPr lang="en-US" sz="2000" dirty="0"/>
          </a:p>
          <a:p>
            <a:r>
              <a:rPr lang="en-US" sz="2000" dirty="0"/>
              <a:t>Health care benefits must be continued during leave. </a:t>
            </a:r>
          </a:p>
        </p:txBody>
      </p:sp>
    </p:spTree>
    <p:extLst>
      <p:ext uri="{BB962C8B-B14F-4D97-AF65-F5344CB8AC3E}">
        <p14:creationId xmlns:p14="http://schemas.microsoft.com/office/powerpoint/2010/main" val="3808359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6BDB-2C16-F48B-EB8E-4DB0D054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Coordinating Leave: Potential Overlaps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ADBE-6BB6-0324-4E3E-3394D98C5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Oregon Sick Leave</a:t>
            </a:r>
          </a:p>
          <a:p>
            <a:r>
              <a:rPr lang="en-US" sz="2400" dirty="0"/>
              <a:t>Oregon Family Leave Act (OFLA)*</a:t>
            </a:r>
          </a:p>
          <a:p>
            <a:r>
              <a:rPr lang="en-US" sz="2400" dirty="0"/>
              <a:t>Family &amp; Medical Leave Act (FMLA)*</a:t>
            </a:r>
          </a:p>
          <a:p>
            <a:r>
              <a:rPr lang="en-US" sz="2400" dirty="0"/>
              <a:t>ADA </a:t>
            </a:r>
          </a:p>
          <a:p>
            <a:r>
              <a:rPr lang="en-US" sz="2400" dirty="0"/>
              <a:t>Workers’ compensation</a:t>
            </a:r>
          </a:p>
          <a:p>
            <a:r>
              <a:rPr lang="en-US" sz="2400" dirty="0"/>
              <a:t>PTO, vacation or other company leaves</a:t>
            </a:r>
          </a:p>
          <a:p>
            <a:r>
              <a:rPr lang="en-US" sz="2400" dirty="0"/>
              <a:t>CBA provisions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*PFMLI requires concurrent taking of leave when qualifies under these laws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6635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6BDB-2C16-F48B-EB8E-4DB0D054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Coordinating Leave: Reasons for Leave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ADBE-6BB6-0324-4E3E-3394D98C54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/>
              <a:t>YES!</a:t>
            </a:r>
          </a:p>
          <a:p>
            <a:r>
              <a:rPr lang="en-US" sz="2000" dirty="0"/>
              <a:t>Serious health conditions</a:t>
            </a:r>
          </a:p>
          <a:p>
            <a:r>
              <a:rPr lang="en-US" sz="2000" dirty="0"/>
              <a:t>Caring for others with serious health conditions</a:t>
            </a:r>
          </a:p>
          <a:p>
            <a:r>
              <a:rPr lang="en-US" sz="2000" dirty="0"/>
              <a:t>Parental leave (birth or adoption or foster child)</a:t>
            </a:r>
          </a:p>
          <a:p>
            <a:r>
              <a:rPr lang="en-US" sz="2000" dirty="0"/>
              <a:t>Domestic violence &amp; crime victim leave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9FE0E5-0635-0A46-542E-E826CBDB3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0050" y="2160589"/>
            <a:ext cx="4184034" cy="3880773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NO!</a:t>
            </a:r>
          </a:p>
          <a:p>
            <a:r>
              <a:rPr lang="en-US" sz="2000" dirty="0"/>
              <a:t>One-day absences for illness</a:t>
            </a:r>
          </a:p>
          <a:p>
            <a:r>
              <a:rPr lang="en-US" sz="2000" dirty="0"/>
              <a:t>Doctor appointments</a:t>
            </a:r>
          </a:p>
          <a:p>
            <a:r>
              <a:rPr lang="en-US" sz="2000" dirty="0"/>
              <a:t>Sick child care</a:t>
            </a:r>
          </a:p>
          <a:p>
            <a:r>
              <a:rPr lang="en-US" sz="2000" dirty="0"/>
              <a:t>Bereavement </a:t>
            </a:r>
          </a:p>
          <a:p>
            <a:r>
              <a:rPr lang="en-US" sz="2000" dirty="0"/>
              <a:t>Military leave</a:t>
            </a:r>
          </a:p>
          <a:p>
            <a:r>
              <a:rPr lang="en-US" sz="2000" dirty="0"/>
              <a:t>Public health emergency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31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6BDB-2C16-F48B-EB8E-4DB0D054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Coordinating Leave: Family 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ADBE-6BB6-0324-4E3E-3394D98C5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716" y="1930400"/>
            <a:ext cx="8596668" cy="3880773"/>
          </a:xfrm>
        </p:spPr>
        <p:txBody>
          <a:bodyPr/>
          <a:lstStyle/>
          <a:p>
            <a:r>
              <a:rPr lang="en-US" sz="2000" dirty="0"/>
              <a:t>FMLA = spouse, parent, child</a:t>
            </a:r>
          </a:p>
          <a:p>
            <a:endParaRPr lang="en-US" sz="2000" dirty="0"/>
          </a:p>
          <a:p>
            <a:r>
              <a:rPr lang="en-US" sz="2000" dirty="0"/>
              <a:t>OFLA = FMLA definition + domestic partners and their kids, grandparents, and in-laws</a:t>
            </a:r>
          </a:p>
          <a:p>
            <a:endParaRPr lang="en-US" sz="2000" dirty="0"/>
          </a:p>
          <a:p>
            <a:r>
              <a:rPr lang="en-US" sz="2000" dirty="0"/>
              <a:t>PFMLI = OFLA definition + siblings, grandchildren, “any individual related by blood or affinity whose close association with a covered individual is the equivalent of a family relationship”</a:t>
            </a:r>
          </a:p>
        </p:txBody>
      </p:sp>
    </p:spTree>
    <p:extLst>
      <p:ext uri="{BB962C8B-B14F-4D97-AF65-F5344CB8AC3E}">
        <p14:creationId xmlns:p14="http://schemas.microsoft.com/office/powerpoint/2010/main" val="91343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88DAC-8F3E-A009-A8B8-CA19098D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Coordinating Leave: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A91D4-83AA-96DA-499E-E35144F13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8925"/>
            <a:ext cx="8596668" cy="4262438"/>
          </a:xfrm>
        </p:spPr>
        <p:txBody>
          <a:bodyPr>
            <a:normAutofit/>
          </a:bodyPr>
          <a:lstStyle/>
          <a:p>
            <a:r>
              <a:rPr lang="en-US" sz="2400" dirty="0"/>
              <a:t>While OSL, OFLA, &amp; FMLA require minimum time employed before eligibility, PFMLI focuses only on $1,000 earned in Oregon in the prior year.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“Year” for PFMLI = look back year at 52 weeks before the leave commences</a:t>
            </a:r>
          </a:p>
          <a:p>
            <a:pPr marL="457200" lvl="1" indent="0">
              <a:buNone/>
            </a:pPr>
            <a:endParaRPr lang="en-US" sz="2400" dirty="0"/>
          </a:p>
          <a:p>
            <a:r>
              <a:rPr lang="en-US" sz="2400" dirty="0"/>
              <a:t>“Workweek” = 7-day period beginning Sunday at 12:01 a.m. and “work day” = calendar day leave begins if work shift encompasses more than one day. </a:t>
            </a:r>
          </a:p>
        </p:txBody>
      </p:sp>
    </p:spTree>
    <p:extLst>
      <p:ext uri="{BB962C8B-B14F-4D97-AF65-F5344CB8AC3E}">
        <p14:creationId xmlns:p14="http://schemas.microsoft.com/office/powerpoint/2010/main" val="36106684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154</TotalTime>
  <Words>615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Paid Family Medical Leave Insurance</vt:lpstr>
      <vt:lpstr>Posting, Notices, Recordkeeping</vt:lpstr>
      <vt:lpstr>Notice Obligations on Employees</vt:lpstr>
      <vt:lpstr>Disputing a Claim for Leave</vt:lpstr>
      <vt:lpstr>Maintaining Employment During Leave</vt:lpstr>
      <vt:lpstr>Coordinating Leave: Potential Overlaps</vt:lpstr>
      <vt:lpstr>Coordinating Leave: Reasons for Leave</vt:lpstr>
      <vt:lpstr>Coordinating Leave: Family Member</vt:lpstr>
      <vt:lpstr>Coordinating Leave: Timing</vt:lpstr>
      <vt:lpstr>Coordinating Leave: Pay</vt:lpstr>
      <vt:lpstr>Get Ready!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Watkins</dc:creator>
  <cp:lastModifiedBy>Rebecca Watkins</cp:lastModifiedBy>
  <cp:revision>7</cp:revision>
  <dcterms:created xsi:type="dcterms:W3CDTF">2022-10-11T16:47:13Z</dcterms:created>
  <dcterms:modified xsi:type="dcterms:W3CDTF">2022-10-13T14:19:00Z</dcterms:modified>
</cp:coreProperties>
</file>