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308" r:id="rId39"/>
    <p:sldId id="309" r:id="rId40"/>
    <p:sldId id="310" r:id="rId41"/>
    <p:sldId id="311" r:id="rId42"/>
    <p:sldId id="312" r:id="rId43"/>
    <p:sldId id="301" r:id="rId44"/>
    <p:sldId id="302" r:id="rId45"/>
    <p:sldId id="307" r:id="rId46"/>
    <p:sldId id="303" r:id="rId47"/>
    <p:sldId id="304" r:id="rId48"/>
    <p:sldId id="305" r:id="rId49"/>
    <p:sldId id="306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0A890-1EC3-4C18-86E3-F7D75416B8F2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74E061-4E1C-45B8-ACA0-895915EA5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530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D979F-E916-4321-A4A7-7EF47F4E9D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523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F0D4-DD91-4FAD-8475-08269766D9A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7250F-8C23-4BDE-AD18-698D2C20253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F0D4-DD91-4FAD-8475-08269766D9A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7250F-8C23-4BDE-AD18-698D2C2025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F0D4-DD91-4FAD-8475-08269766D9A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7250F-8C23-4BDE-AD18-698D2C20253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F0D4-DD91-4FAD-8475-08269766D9A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7250F-8C23-4BDE-AD18-698D2C2025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F0D4-DD91-4FAD-8475-08269766D9A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7250F-8C23-4BDE-AD18-698D2C2025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F0D4-DD91-4FAD-8475-08269766D9A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7250F-8C23-4BDE-AD18-698D2C2025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F0D4-DD91-4FAD-8475-08269766D9A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7250F-8C23-4BDE-AD18-698D2C2025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F0D4-DD91-4FAD-8475-08269766D9A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7250F-8C23-4BDE-AD18-698D2C20253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F65CF0D4-DD91-4FAD-8475-08269766D9A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6387250F-8C23-4BDE-AD18-698D2C20253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F0D4-DD91-4FAD-8475-08269766D9A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7250F-8C23-4BDE-AD18-698D2C2025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F0D4-DD91-4FAD-8475-08269766D9A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7250F-8C23-4BDE-AD18-698D2C2025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65CF0D4-DD91-4FAD-8475-08269766D9A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387250F-8C23-4BDE-AD18-698D2C20253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fbi.gov/news/stories/2014/september/fbi-releases-study-on-active-shooter-incidents/pdfs/active-shooter-map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Workplace Violence: Practical Planning and Response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Oregon PRIMA Conference 2017 </a:t>
            </a:r>
          </a:p>
        </p:txBody>
      </p:sp>
    </p:spTree>
    <p:extLst>
      <p:ext uri="{BB962C8B-B14F-4D97-AF65-F5344CB8AC3E}">
        <p14:creationId xmlns:p14="http://schemas.microsoft.com/office/powerpoint/2010/main" val="3432028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Calibri" pitchFamily="34" charset="0"/>
                <a:ea typeface="ＭＳ Ｐゴシック" pitchFamily="-112" charset="-128"/>
              </a:rPr>
              <a:t>First Things First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Establish policy and protocols addressing workplace violence, including domestic violence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Establish a reporting process and track incidents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Establish training for employees. 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Establish a Threat Response or Incident Response Team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Change your culture.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98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Calibri" pitchFamily="34" charset="0"/>
                <a:ea typeface="ＭＳ Ｐゴシック" pitchFamily="-112" charset="-128"/>
              </a:rPr>
              <a:t>Establishing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2800" dirty="0">
                <a:latin typeface="Calibri" pitchFamily="34" charset="0"/>
                <a:ea typeface="ＭＳ Ｐゴシック" pitchFamily="-112" charset="-128"/>
              </a:rPr>
              <a:t>Work with HR and legal</a:t>
            </a:r>
          </a:p>
          <a:p>
            <a:pPr>
              <a:lnSpc>
                <a:spcPct val="80000"/>
              </a:lnSpc>
            </a:pPr>
            <a:r>
              <a:rPr lang="en-US" altLang="en-US" sz="2800" dirty="0">
                <a:latin typeface="Calibri" pitchFamily="34" charset="0"/>
                <a:ea typeface="ＭＳ Ｐゴシック" pitchFamily="-112" charset="-128"/>
              </a:rPr>
              <a:t>Identify elements needed in policy</a:t>
            </a:r>
          </a:p>
          <a:p>
            <a:pPr lvl="2">
              <a:lnSpc>
                <a:spcPct val="80000"/>
              </a:lnSpc>
            </a:pPr>
            <a:r>
              <a:rPr lang="en-US" altLang="en-US" sz="2000" dirty="0">
                <a:latin typeface="Calibri" pitchFamily="34" charset="0"/>
                <a:ea typeface="ＭＳ Ｐゴシック" pitchFamily="-112" charset="-128"/>
              </a:rPr>
              <a:t>Policy statement</a:t>
            </a:r>
          </a:p>
          <a:p>
            <a:pPr lvl="2">
              <a:lnSpc>
                <a:spcPct val="80000"/>
              </a:lnSpc>
            </a:pPr>
            <a:r>
              <a:rPr lang="en-US" altLang="en-US" sz="2000" dirty="0">
                <a:latin typeface="Calibri" pitchFamily="34" charset="0"/>
                <a:ea typeface="ＭＳ Ｐゴシック" pitchFamily="-112" charset="-128"/>
              </a:rPr>
              <a:t>Exceptions (if any eg. consumers)</a:t>
            </a:r>
          </a:p>
          <a:p>
            <a:pPr lvl="2">
              <a:lnSpc>
                <a:spcPct val="80000"/>
              </a:lnSpc>
            </a:pPr>
            <a:r>
              <a:rPr lang="en-US" altLang="en-US" sz="2000" dirty="0">
                <a:latin typeface="Calibri" pitchFamily="34" charset="0"/>
                <a:ea typeface="ＭＳ Ｐゴシック" pitchFamily="-112" charset="-128"/>
              </a:rPr>
              <a:t>Reporting</a:t>
            </a:r>
          </a:p>
          <a:p>
            <a:pPr lvl="2">
              <a:lnSpc>
                <a:spcPct val="80000"/>
              </a:lnSpc>
            </a:pPr>
            <a:r>
              <a:rPr lang="en-US" altLang="en-US" sz="2000" dirty="0">
                <a:latin typeface="Calibri" pitchFamily="34" charset="0"/>
                <a:ea typeface="ＭＳ Ｐゴシック" pitchFamily="-112" charset="-128"/>
              </a:rPr>
              <a:t>Investigation</a:t>
            </a:r>
          </a:p>
          <a:p>
            <a:pPr lvl="2">
              <a:lnSpc>
                <a:spcPct val="80000"/>
              </a:lnSpc>
            </a:pPr>
            <a:r>
              <a:rPr lang="en-US" altLang="en-US" sz="2000" dirty="0">
                <a:latin typeface="Calibri" pitchFamily="34" charset="0"/>
                <a:ea typeface="ＭＳ Ｐゴシック" pitchFamily="-112" charset="-128"/>
              </a:rPr>
              <a:t>Domestic Violence</a:t>
            </a:r>
          </a:p>
          <a:p>
            <a:pPr lvl="2">
              <a:lnSpc>
                <a:spcPct val="80000"/>
              </a:lnSpc>
            </a:pPr>
            <a:r>
              <a:rPr lang="en-US" altLang="en-US" sz="2000" dirty="0">
                <a:latin typeface="Calibri" pitchFamily="34" charset="0"/>
                <a:ea typeface="ＭＳ Ｐゴシック" pitchFamily="-112" charset="-128"/>
              </a:rPr>
              <a:t>Threats of harm to self</a:t>
            </a:r>
          </a:p>
          <a:p>
            <a:pPr lvl="2">
              <a:lnSpc>
                <a:spcPct val="80000"/>
              </a:lnSpc>
            </a:pPr>
            <a:r>
              <a:rPr lang="en-US" altLang="en-US" sz="2000" dirty="0">
                <a:latin typeface="Calibri" pitchFamily="34" charset="0"/>
                <a:ea typeface="ＭＳ Ｐゴシック" pitchFamily="-112" charset="-128"/>
              </a:rPr>
              <a:t>Warning Signs</a:t>
            </a:r>
          </a:p>
          <a:p>
            <a:pPr lvl="2">
              <a:lnSpc>
                <a:spcPct val="80000"/>
              </a:lnSpc>
            </a:pPr>
            <a:r>
              <a:rPr lang="en-US" altLang="en-US" sz="2000" dirty="0">
                <a:latin typeface="Calibri" pitchFamily="34" charset="0"/>
                <a:ea typeface="ＭＳ Ｐゴシック" pitchFamily="-112" charset="-128"/>
              </a:rPr>
              <a:t>Work Rules</a:t>
            </a:r>
          </a:p>
          <a:p>
            <a:pPr lvl="2">
              <a:lnSpc>
                <a:spcPct val="80000"/>
              </a:lnSpc>
            </a:pPr>
            <a:r>
              <a:rPr lang="en-US" altLang="en-US" sz="2000" dirty="0">
                <a:latin typeface="Calibri" pitchFamily="34" charset="0"/>
                <a:ea typeface="ＭＳ Ｐゴシック" pitchFamily="-112" charset="-128"/>
              </a:rPr>
              <a:t>Disciplinary Action</a:t>
            </a:r>
          </a:p>
          <a:p>
            <a:pPr lvl="2">
              <a:lnSpc>
                <a:spcPct val="80000"/>
              </a:lnSpc>
            </a:pPr>
            <a:r>
              <a:rPr lang="en-US" altLang="en-US" sz="2000" dirty="0">
                <a:latin typeface="Calibri" pitchFamily="34" charset="0"/>
                <a:ea typeface="ＭＳ Ｐゴシック" pitchFamily="-112" charset="-128"/>
              </a:rPr>
              <a:t>EAP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95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Calibri" pitchFamily="34" charset="0"/>
                <a:ea typeface="ＭＳ Ｐゴシック" pitchFamily="-112" charset="-128"/>
              </a:rPr>
              <a:t>Establish Reporting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Report ALL incidents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Security Incident Report Form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Determine procedures and process flow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Determine repository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Trend analysis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Improve mitigation measures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Train employees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91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Calibri" pitchFamily="34" charset="0"/>
                <a:ea typeface="ＭＳ Ｐゴシック" pitchFamily="-112" charset="-128"/>
              </a:rPr>
              <a:t>Employee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>
                <a:latin typeface="Calibri" pitchFamily="34" charset="0"/>
                <a:ea typeface="ＭＳ Ｐゴシック" pitchFamily="-112" charset="-128"/>
              </a:rPr>
              <a:t>Establish curriculum</a:t>
            </a:r>
          </a:p>
          <a:p>
            <a:r>
              <a:rPr lang="en-US" altLang="en-US" sz="2800" dirty="0">
                <a:latin typeface="Calibri" pitchFamily="34" charset="0"/>
                <a:ea typeface="ＭＳ Ｐゴシック" pitchFamily="-112" charset="-128"/>
              </a:rPr>
              <a:t>Determine best method to reach employees</a:t>
            </a:r>
          </a:p>
          <a:p>
            <a:pPr lvl="2"/>
            <a:r>
              <a:rPr lang="en-US" altLang="en-US" sz="2000" dirty="0">
                <a:latin typeface="Calibri" pitchFamily="34" charset="0"/>
                <a:ea typeface="ＭＳ Ｐゴシック" pitchFamily="-112" charset="-128"/>
              </a:rPr>
              <a:t>Computer Based</a:t>
            </a:r>
          </a:p>
          <a:p>
            <a:pPr lvl="2"/>
            <a:r>
              <a:rPr lang="en-US" altLang="en-US" sz="2000" dirty="0">
                <a:latin typeface="Calibri" pitchFamily="34" charset="0"/>
                <a:ea typeface="ＭＳ Ｐゴシック" pitchFamily="-112" charset="-128"/>
              </a:rPr>
              <a:t>Face to Face</a:t>
            </a:r>
          </a:p>
          <a:p>
            <a:r>
              <a:rPr lang="en-US" altLang="en-US" sz="2800" dirty="0">
                <a:latin typeface="Calibri" pitchFamily="34" charset="0"/>
                <a:ea typeface="ＭＳ Ｐゴシック" pitchFamily="-112" charset="-128"/>
              </a:rPr>
              <a:t>Reinforce policy</a:t>
            </a:r>
          </a:p>
          <a:p>
            <a:r>
              <a:rPr lang="en-US" altLang="en-US" sz="2800" dirty="0">
                <a:latin typeface="Calibri" pitchFamily="34" charset="0"/>
                <a:ea typeface="ＭＳ Ｐゴシック" pitchFamily="-112" charset="-128"/>
              </a:rPr>
              <a:t>Reinforce reporting</a:t>
            </a:r>
          </a:p>
          <a:p>
            <a:r>
              <a:rPr lang="en-US" altLang="en-US" sz="2800" dirty="0">
                <a:latin typeface="Calibri" pitchFamily="34" charset="0"/>
                <a:ea typeface="ＭＳ Ｐゴシック" pitchFamily="-112" charset="-128"/>
              </a:rPr>
              <a:t>Change Culture</a:t>
            </a:r>
          </a:p>
          <a:p>
            <a:r>
              <a:rPr lang="en-US" altLang="en-US" sz="2800" dirty="0">
                <a:latin typeface="Calibri" pitchFamily="34" charset="0"/>
                <a:ea typeface="ＭＳ Ｐゴシック" pitchFamily="-112" charset="-128"/>
              </a:rPr>
              <a:t>Establish Threat/Incident Management Teams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82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Threats/Threatening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Any statement or conduct that is sufficiently severe, offensive or intimidating to create a reasonable fear for one’s own safety, or the safety of co-workers, family, friends or property.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790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 b="1" dirty="0">
                <a:latin typeface="Calibri" pitchFamily="34" charset="0"/>
                <a:ea typeface="ＭＳ Ｐゴシック" pitchFamily="-112" charset="-128"/>
              </a:rPr>
              <a:t>Establish Threat Management /Incident Response Teams (TMT/IRT)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Primary objective – Assess and manage threats of violence in the workplace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544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Calibri" pitchFamily="34" charset="0"/>
                <a:ea typeface="ＭＳ Ｐゴシック" pitchFamily="-112" charset="-128"/>
              </a:rPr>
              <a:t>What is a TMT/IRT?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Multi-disciplinary team within the entity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Familiar with HR and workplace violence policies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Members should have sufficient authority to manage threatening situations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Primary objective is to assess and manage threats of violence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100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Calibri" pitchFamily="34" charset="0"/>
                <a:ea typeface="ＭＳ Ｐゴシック" pitchFamily="-112" charset="-128"/>
              </a:rPr>
              <a:t>Who should be on the TMT/IRT?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Persons with decision making authority</a:t>
            </a:r>
          </a:p>
          <a:p>
            <a:pPr lvl="1"/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Example: operations director, facilities director or equivalent, security/police, mental health, business manager, legal, risk management, HR director 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May vary depending on situation (may need specific expertise such as mental health)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Optimum size is five persons (more or less)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24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Best Indicators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Threat (direct or implied)</a:t>
            </a:r>
          </a:p>
          <a:p>
            <a:endParaRPr lang="en-US" altLang="en-US" dirty="0">
              <a:latin typeface="Calibri" pitchFamily="34" charset="0"/>
              <a:ea typeface="ＭＳ Ｐゴシック" pitchFamily="-112" charset="-128"/>
            </a:endParaRP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History of violence – best indicator of future violence</a:t>
            </a:r>
          </a:p>
          <a:p>
            <a:endParaRPr lang="en-US" altLang="en-US" dirty="0">
              <a:latin typeface="Calibri" pitchFamily="34" charset="0"/>
              <a:ea typeface="ＭＳ Ｐゴシック" pitchFamily="-112" charset="-128"/>
            </a:endParaRP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Gut level feeling (instinct we are all possess)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9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dirty="0">
                <a:latin typeface="Calibri" pitchFamily="34" charset="0"/>
                <a:ea typeface="ＭＳ Ｐゴシック" pitchFamily="-112" charset="-128"/>
              </a:rPr>
              <a:t>Five Elements of Violence (all forms)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Victim (control)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Perpetrator (power)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Environment (involvement, where both interact)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Conflicts between the perpetrator and victim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Threats – direct/implied, verbal/physical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67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dirty="0">
                <a:latin typeface="Calibri" pitchFamily="34" charset="0"/>
                <a:ea typeface="ＭＳ Ｐゴシック" pitchFamily="-112" charset="-128"/>
              </a:rPr>
              <a:t>Assessment: </a:t>
            </a:r>
            <a:br>
              <a:rPr lang="en-US" altLang="en-US" b="1" dirty="0">
                <a:latin typeface="Calibri" pitchFamily="34" charset="0"/>
                <a:ea typeface="ＭＳ Ｐゴシック" pitchFamily="-112" charset="-128"/>
              </a:rPr>
            </a:br>
            <a:r>
              <a:rPr lang="en-US" altLang="en-US" b="1" dirty="0">
                <a:latin typeface="Calibri" pitchFamily="34" charset="0"/>
                <a:ea typeface="ＭＳ Ｐゴシック" pitchFamily="-112" charset="-128"/>
              </a:rPr>
              <a:t>Signs of Seriousness of Threat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Specific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Names potential victim or victims (list)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Access to potential victim or victims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Stated commitment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Access to weapons (and has indicated such)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Justification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Willingness to suffer consequences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05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Calibri" pitchFamily="34" charset="0"/>
                <a:ea typeface="ＭＳ Ｐゴシック" pitchFamily="-112" charset="-128"/>
              </a:rPr>
              <a:t>Protective and Restraining 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Indicate in policy to comply with Order of Protection (Protective Order, Temporary Restraining Order, Criminal Trespass Order, Magistrates Order)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Provide Protective Order kits to employees who self-declare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06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dirty="0">
                <a:latin typeface="Calibri" pitchFamily="34" charset="0"/>
                <a:ea typeface="ＭＳ Ｐゴシック" pitchFamily="-112" charset="-128"/>
              </a:rPr>
              <a:t>5 Common Sources of Threats in the Workplace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Strangers;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Current or past customers; 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Current or past clients; 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Current and former employees; 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Current or former partners of employees; and 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Stalkers or infatuation with an employee.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05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dirty="0">
                <a:latin typeface="Calibri" pitchFamily="34" charset="0"/>
                <a:ea typeface="ＭＳ Ｐゴシック" pitchFamily="-112" charset="-128"/>
              </a:rPr>
              <a:t>Managing Threats of Violence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Immediate response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Gather information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TMT/IRT meet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Action planning and implementation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Resolution and disengagement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98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dirty="0">
                <a:latin typeface="Calibri" pitchFamily="34" charset="0"/>
                <a:ea typeface="ＭＳ Ｐゴシック" pitchFamily="-112" charset="-128"/>
              </a:rPr>
              <a:t>What do I do now? Internal/External Threat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Determine if law enforcement should be contacted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Review security needs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Evaluate “duty to warn” measures (who should I tell? 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Domestic violence- Who </a:t>
            </a:r>
            <a:r>
              <a:rPr lang="en-US" altLang="en-US" b="1" dirty="0">
                <a:latin typeface="Calibri" pitchFamily="34" charset="0"/>
                <a:ea typeface="ＭＳ Ｐゴシック" pitchFamily="-112" charset="-128"/>
              </a:rPr>
              <a:t>can</a:t>
            </a:r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 I tell?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Determine what additional information is needed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Determine facility/employee/client/consumer safety measures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Document decisions and actions - WHY and WHY NOT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13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itchFamily="34" charset="0"/>
                <a:ea typeface="ＭＳ Ｐゴシック" pitchFamily="-112" charset="-128"/>
              </a:rPr>
              <a:t>It’s Good to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dirty="0">
                <a:latin typeface="Calibri" pitchFamily="34" charset="0"/>
                <a:ea typeface="ＭＳ Ｐゴシック" pitchFamily="-112" charset="-128"/>
              </a:rPr>
              <a:t>Threatening individual’s history:</a:t>
            </a:r>
          </a:p>
          <a:p>
            <a:pPr>
              <a:lnSpc>
                <a:spcPct val="80000"/>
              </a:lnSpc>
            </a:pPr>
            <a:r>
              <a:rPr lang="en-US" altLang="en-US" sz="2600" dirty="0">
                <a:latin typeface="Calibri" pitchFamily="34" charset="0"/>
                <a:ea typeface="ＭＳ Ｐゴシック" pitchFamily="-112" charset="-128"/>
              </a:rPr>
              <a:t>Previous altercations</a:t>
            </a:r>
          </a:p>
          <a:p>
            <a:pPr>
              <a:lnSpc>
                <a:spcPct val="80000"/>
              </a:lnSpc>
            </a:pPr>
            <a:r>
              <a:rPr lang="en-US" altLang="en-US" sz="2600" dirty="0">
                <a:latin typeface="Calibri" pitchFamily="34" charset="0"/>
                <a:ea typeface="ＭＳ Ｐゴシック" pitchFamily="-112" charset="-128"/>
              </a:rPr>
              <a:t>Domestic violence </a:t>
            </a:r>
          </a:p>
          <a:p>
            <a:pPr>
              <a:lnSpc>
                <a:spcPct val="80000"/>
              </a:lnSpc>
            </a:pPr>
            <a:r>
              <a:rPr lang="en-US" altLang="en-US" sz="2600" dirty="0">
                <a:latin typeface="Calibri" pitchFamily="34" charset="0"/>
                <a:ea typeface="ＭＳ Ｐゴシック" pitchFamily="-112" charset="-128"/>
              </a:rPr>
              <a:t>Fights</a:t>
            </a:r>
          </a:p>
          <a:p>
            <a:pPr>
              <a:lnSpc>
                <a:spcPct val="80000"/>
              </a:lnSpc>
            </a:pPr>
            <a:r>
              <a:rPr lang="en-US" altLang="en-US" sz="2600" dirty="0">
                <a:latin typeface="Calibri" pitchFamily="34" charset="0"/>
                <a:ea typeface="ＭＳ Ｐゴシック" pitchFamily="-112" charset="-128"/>
              </a:rPr>
              <a:t>Aggravated assault </a:t>
            </a:r>
          </a:p>
          <a:p>
            <a:pPr>
              <a:lnSpc>
                <a:spcPct val="80000"/>
              </a:lnSpc>
            </a:pPr>
            <a:r>
              <a:rPr lang="en-US" altLang="en-US" sz="2600" dirty="0">
                <a:latin typeface="Calibri" pitchFamily="34" charset="0"/>
                <a:ea typeface="ＭＳ Ｐゴシック" pitchFamily="-112" charset="-128"/>
              </a:rPr>
              <a:t>Verbal abuse</a:t>
            </a:r>
            <a:endParaRPr lang="en-US" altLang="en-US" dirty="0">
              <a:latin typeface="Calibri" pitchFamily="34" charset="0"/>
              <a:ea typeface="ＭＳ Ｐゴシック" pitchFamily="-112" charset="-128"/>
            </a:endParaRPr>
          </a:p>
          <a:p>
            <a:pPr>
              <a:lnSpc>
                <a:spcPct val="80000"/>
              </a:lnSpc>
            </a:pPr>
            <a:endParaRPr lang="en-US" altLang="en-US" sz="2800" dirty="0">
              <a:latin typeface="Calibri" pitchFamily="34" charset="0"/>
              <a:ea typeface="ＭＳ Ｐゴシック" pitchFamily="-112" charset="-128"/>
            </a:endParaRPr>
          </a:p>
          <a:p>
            <a:pPr>
              <a:lnSpc>
                <a:spcPct val="80000"/>
              </a:lnSpc>
            </a:pPr>
            <a:r>
              <a:rPr lang="en-US" altLang="en-US" sz="2800" dirty="0">
                <a:latin typeface="Calibri" pitchFamily="34" charset="0"/>
                <a:ea typeface="ＭＳ Ｐゴシック" pitchFamily="-112" charset="-128"/>
              </a:rPr>
              <a:t>Any previous threatening or inappropriate behaviors?</a:t>
            </a:r>
          </a:p>
          <a:p>
            <a:pPr>
              <a:lnSpc>
                <a:spcPct val="80000"/>
              </a:lnSpc>
            </a:pPr>
            <a:r>
              <a:rPr lang="en-US" altLang="en-US" sz="2800" dirty="0">
                <a:latin typeface="Calibri" pitchFamily="34" charset="0"/>
                <a:ea typeface="ＭＳ Ｐゴシック" pitchFamily="-112" charset="-128"/>
              </a:rPr>
              <a:t>What appears to be provoking the individual?</a:t>
            </a:r>
          </a:p>
          <a:p>
            <a:pPr>
              <a:lnSpc>
                <a:spcPct val="80000"/>
              </a:lnSpc>
            </a:pPr>
            <a:r>
              <a:rPr lang="en-US" altLang="en-US" sz="2800" dirty="0">
                <a:latin typeface="Calibri" pitchFamily="34" charset="0"/>
                <a:ea typeface="ＭＳ Ｐゴシック" pitchFamily="-112" charset="-128"/>
              </a:rPr>
              <a:t>What are stressors he/she appears to be experiencing?</a:t>
            </a:r>
            <a:endParaRPr lang="en-US" altLang="en-US" dirty="0">
              <a:latin typeface="Calibri" pitchFamily="34" charset="0"/>
              <a:ea typeface="ＭＳ Ｐゴシック" pitchFamily="-112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2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itchFamily="34" charset="0"/>
                <a:ea typeface="ＭＳ Ｐゴシック" pitchFamily="-112" charset="-128"/>
              </a:rPr>
              <a:t>Some Red Flags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Marked personality changes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Demonstrated paranoid or delusional behavior or statements </a:t>
            </a:r>
            <a:r>
              <a:rPr lang="en-US" altLang="en-US" sz="2800" dirty="0">
                <a:latin typeface="Calibri" pitchFamily="34" charset="0"/>
                <a:ea typeface="ＭＳ Ｐゴシック" pitchFamily="-112" charset="-128"/>
              </a:rPr>
              <a:t>(confused thinking, delusions, hallucinations, increased withdrawal, seclusion from others, manifesto)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Scares other employees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An obsession with weapons/brings to work 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Sympathizes with perpetrators of workplace violence </a:t>
            </a:r>
            <a:endParaRPr lang="en-US" altLang="en-US" sz="2800" dirty="0">
              <a:latin typeface="Calibri" pitchFamily="34" charset="0"/>
              <a:ea typeface="ＭＳ Ｐゴシック" pitchFamily="-112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78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Criminal History/Background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Reference Checks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Garnishments (child support, etc.)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Grievances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Altercations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EEO Complaints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Disciplinary actions</a:t>
            </a:r>
          </a:p>
          <a:p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Performance reviews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dirty="0">
                <a:latin typeface="Calibri" pitchFamily="34" charset="0"/>
                <a:ea typeface="ＭＳ Ｐゴシック" pitchFamily="-112" charset="-128"/>
              </a:rPr>
              <a:t>Interviewing the Threatening Employee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Prepare in advance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Room set-up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Opening statement designed to help put the individual at ease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Prepare Questions: 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Easy questions first, more direct and difficult at the end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Explanation of seriousness of investigation and interview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latin typeface="Calibri" pitchFamily="34" charset="0"/>
                <a:ea typeface="ＭＳ Ｐゴシック" pitchFamily="-112" charset="-128"/>
              </a:rPr>
              <a:t>Convey strong and exact expectations (follow existing policy to the letter)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58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Domestic Violence and Stalking in the Workplace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547813"/>
            <a:ext cx="3886199" cy="5181599"/>
          </a:xfrm>
        </p:spPr>
      </p:pic>
    </p:spTree>
    <p:extLst>
      <p:ext uri="{BB962C8B-B14F-4D97-AF65-F5344CB8AC3E}">
        <p14:creationId xmlns:p14="http://schemas.microsoft.com/office/powerpoint/2010/main" val="131480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u="sng" dirty="0"/>
              <a:t>Domestic Violence</a:t>
            </a:r>
            <a:r>
              <a:rPr lang="en-US" altLang="en-US" dirty="0"/>
              <a:t> - a pattern of coercive behavior that is used by one person to gain power over their current or former partner.   </a:t>
            </a:r>
          </a:p>
          <a:p>
            <a:r>
              <a:rPr lang="en-US" altLang="en-US" u="sng" dirty="0"/>
              <a:t>Stalking </a:t>
            </a:r>
            <a:r>
              <a:rPr lang="en-US" altLang="en-US" dirty="0"/>
              <a:t>– Course of conduct directed at a specific person that would cause a reasonable person to feel fear.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2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Most likely victims?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Domestic violence occurs between people of all walks of life </a:t>
            </a:r>
          </a:p>
          <a:p>
            <a:r>
              <a:rPr lang="en-US" altLang="en-US" dirty="0"/>
              <a:t>DV has no socio-economic boundaries</a:t>
            </a:r>
          </a:p>
          <a:p>
            <a:r>
              <a:rPr lang="en-US" altLang="en-US" dirty="0"/>
              <a:t>Most stalking victims are current/former partners/friends/acquaintances of their stalker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84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DV is a Pattern of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Domestic Violence is NOT an isolated event</a:t>
            </a:r>
          </a:p>
          <a:p>
            <a:r>
              <a:rPr lang="en-US" altLang="en-US" dirty="0"/>
              <a:t>PATTERN of behaviors used against a victim--a variety of abuses occurring throughout the relationship</a:t>
            </a:r>
          </a:p>
          <a:p>
            <a:r>
              <a:rPr lang="en-US" altLang="en-US" dirty="0"/>
              <a:t>Power and Control are the keys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96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Forms of Domestic Violence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u="sng" dirty="0"/>
              <a:t>Physical abuse</a:t>
            </a:r>
            <a:r>
              <a:rPr lang="en-US" altLang="en-US" dirty="0"/>
              <a:t> - all forms of external and internal physical injury.</a:t>
            </a:r>
          </a:p>
          <a:p>
            <a:r>
              <a:rPr lang="en-US" altLang="en-US" u="sng" dirty="0"/>
              <a:t>Psychological abuse</a:t>
            </a:r>
            <a:r>
              <a:rPr lang="en-US" altLang="en-US" dirty="0"/>
              <a:t> – includes, but not limited to:</a:t>
            </a:r>
          </a:p>
          <a:p>
            <a:pPr lvl="1"/>
            <a:r>
              <a:rPr lang="en-US" altLang="en-US" dirty="0"/>
              <a:t>Threats of violence and harm (workplace) </a:t>
            </a:r>
          </a:p>
          <a:p>
            <a:pPr lvl="1"/>
            <a:r>
              <a:rPr lang="en-US" altLang="en-US" dirty="0"/>
              <a:t>Attacks against pets or property </a:t>
            </a:r>
          </a:p>
          <a:p>
            <a:pPr lvl="1"/>
            <a:r>
              <a:rPr lang="en-US" altLang="en-US" dirty="0"/>
              <a:t>Stalking </a:t>
            </a:r>
          </a:p>
          <a:p>
            <a:pPr lvl="1"/>
            <a:r>
              <a:rPr lang="en-US" altLang="en-US" dirty="0"/>
              <a:t>Discrediting victim’s reputation</a:t>
            </a:r>
          </a:p>
          <a:p>
            <a:pPr lvl="1"/>
            <a:r>
              <a:rPr lang="en-US" altLang="en-US" dirty="0"/>
              <a:t>Damaging victim’s relationship with others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89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Forms of Domestic Violence </a:t>
            </a:r>
            <a:r>
              <a:rPr lang="en-US" altLang="en-US" sz="2000" dirty="0"/>
              <a:t>(2 of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u="sng" dirty="0"/>
              <a:t>Emotional Abuse</a:t>
            </a:r>
            <a:r>
              <a:rPr lang="en-US" altLang="en-US" dirty="0"/>
              <a:t> - verbal attacks and humiliations, emphasizing the victim’s vulnerabilities in front of family, friends or strangers. </a:t>
            </a:r>
          </a:p>
          <a:p>
            <a:r>
              <a:rPr lang="en-US" altLang="en-US" u="sng" dirty="0"/>
              <a:t>Isolation</a:t>
            </a:r>
            <a:r>
              <a:rPr lang="en-US" altLang="en-US" dirty="0"/>
              <a:t> - cuts off victim from support networks (family, friends, etc.) with claims of interfering.  </a:t>
            </a:r>
          </a:p>
          <a:p>
            <a:r>
              <a:rPr lang="en-US" altLang="en-US" u="sng" dirty="0"/>
              <a:t>Economic Control</a:t>
            </a:r>
            <a:r>
              <a:rPr lang="en-US" altLang="en-US" dirty="0"/>
              <a:t> - controls victim’s access to family resources: perpetrator controls the finances.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91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Domestic Violence At a Glance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Leading cause of injury to a woman, more than any other cause of injuries…combined.</a:t>
            </a:r>
          </a:p>
          <a:p>
            <a:r>
              <a:rPr lang="en-US" altLang="en-US" dirty="0"/>
              <a:t>Annually in the U.S., over 2.24 million women are stalked by a current or former intimate partner.</a:t>
            </a:r>
          </a:p>
          <a:p>
            <a:r>
              <a:rPr lang="en-US" altLang="en-US" dirty="0"/>
              <a:t>1 out of 4 workplace homicides</a:t>
            </a:r>
          </a:p>
          <a:p>
            <a:r>
              <a:rPr lang="en-US" altLang="en-US" dirty="0"/>
              <a:t>Intimate partner homicides account for one-third of the murders of women and 4% of the murders of men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07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and Control Wheel</a:t>
            </a: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990600"/>
            <a:ext cx="6515100" cy="8001001"/>
          </a:xfrm>
        </p:spPr>
      </p:pic>
    </p:spTree>
    <p:extLst>
      <p:ext uri="{BB962C8B-B14F-4D97-AF65-F5344CB8AC3E}">
        <p14:creationId xmlns:p14="http://schemas.microsoft.com/office/powerpoint/2010/main" val="1681170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DV is NOT Caused by: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Victim’s behavior</a:t>
            </a:r>
          </a:p>
          <a:p>
            <a:r>
              <a:rPr lang="en-US" altLang="en-US" dirty="0"/>
              <a:t>Illness</a:t>
            </a:r>
          </a:p>
          <a:p>
            <a:r>
              <a:rPr lang="en-US" altLang="en-US" dirty="0"/>
              <a:t>Genetics</a:t>
            </a:r>
          </a:p>
          <a:p>
            <a:r>
              <a:rPr lang="en-US" altLang="en-US" dirty="0"/>
              <a:t>Alcohol or other drugs</a:t>
            </a:r>
          </a:p>
          <a:p>
            <a:r>
              <a:rPr lang="en-US" altLang="en-US" dirty="0"/>
              <a:t>Gender</a:t>
            </a:r>
          </a:p>
          <a:p>
            <a:r>
              <a:rPr lang="en-US" altLang="en-US" dirty="0"/>
              <a:t>Anger</a:t>
            </a:r>
          </a:p>
          <a:p>
            <a:r>
              <a:rPr lang="en-US" altLang="en-US" dirty="0"/>
              <a:t>Stress</a:t>
            </a:r>
          </a:p>
          <a:p>
            <a:r>
              <a:rPr lang="en-US" altLang="en-US" dirty="0"/>
              <a:t>Relationship problems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44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Barriers to Leaving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dirty="0"/>
              <a:t>Fear of Violence (most dangerous time).</a:t>
            </a:r>
          </a:p>
          <a:p>
            <a:r>
              <a:rPr lang="en-US" altLang="en-US" dirty="0"/>
              <a:t>Immobilization caused by psychological and/or physical abuse.</a:t>
            </a:r>
          </a:p>
          <a:p>
            <a:r>
              <a:rPr lang="en-US" altLang="en-US" dirty="0"/>
              <a:t>Isolation – lack of support network</a:t>
            </a:r>
          </a:p>
          <a:p>
            <a:r>
              <a:rPr lang="en-US" altLang="en-US" dirty="0"/>
              <a:t>Being told by abuser, family, friends or co-workers that the abuse is her fault.</a:t>
            </a:r>
          </a:p>
          <a:p>
            <a:r>
              <a:rPr lang="en-US" altLang="en-US" dirty="0"/>
              <a:t>Dependence on abuser for insurance and finances.</a:t>
            </a:r>
          </a:p>
          <a:p>
            <a:r>
              <a:rPr lang="en-US" altLang="en-US" dirty="0"/>
              <a:t>Belief the abuser will commit suicide, get sick or die if victim leaves.</a:t>
            </a:r>
          </a:p>
          <a:p>
            <a:r>
              <a:rPr lang="en-US" altLang="en-US" dirty="0"/>
              <a:t>Threat of “outing” a gay or lesbian partner if the victim leaves.</a:t>
            </a:r>
            <a:endParaRPr lang="en-US" alt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96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DV Victims at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Cannot be identified by a “profile”. </a:t>
            </a:r>
          </a:p>
          <a:p>
            <a:r>
              <a:rPr lang="en-US" altLang="en-US" dirty="0"/>
              <a:t>At work a victim may:</a:t>
            </a:r>
          </a:p>
          <a:p>
            <a:pPr lvl="1"/>
            <a:r>
              <a:rPr lang="en-US" altLang="en-US" dirty="0"/>
              <a:t>Show obvious injuries</a:t>
            </a:r>
          </a:p>
          <a:p>
            <a:pPr lvl="1"/>
            <a:r>
              <a:rPr lang="en-US" altLang="en-US" dirty="0"/>
              <a:t>Excessive absenteeism or tardiness</a:t>
            </a:r>
          </a:p>
          <a:p>
            <a:pPr lvl="1"/>
            <a:r>
              <a:rPr lang="en-US" altLang="en-US" dirty="0"/>
              <a:t>Isolates herself from others</a:t>
            </a:r>
          </a:p>
          <a:p>
            <a:pPr lvl="1"/>
            <a:r>
              <a:rPr lang="en-US" altLang="en-US" dirty="0"/>
              <a:t>Have work errors and/or inconsistent work</a:t>
            </a:r>
          </a:p>
          <a:p>
            <a:pPr lvl="1"/>
            <a:r>
              <a:rPr lang="en-US" altLang="en-US" dirty="0"/>
              <a:t>Denies being in an abusive relationship (fear)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73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DV Perpetrators at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Cannot be identified by a “profile”. </a:t>
            </a:r>
          </a:p>
          <a:p>
            <a:r>
              <a:rPr lang="en-US" altLang="en-US" dirty="0"/>
              <a:t>At work a perpetrator may:</a:t>
            </a:r>
          </a:p>
          <a:p>
            <a:pPr lvl="1"/>
            <a:r>
              <a:rPr lang="en-US" altLang="en-US" dirty="0"/>
              <a:t>Blame others especially the victim</a:t>
            </a:r>
          </a:p>
          <a:p>
            <a:pPr lvl="1"/>
            <a:r>
              <a:rPr lang="en-US" altLang="en-US" dirty="0"/>
              <a:t>Uses the system to his advantage to look like the victim</a:t>
            </a:r>
          </a:p>
          <a:p>
            <a:pPr lvl="1"/>
            <a:r>
              <a:rPr lang="en-US" altLang="en-US" dirty="0"/>
              <a:t>Show defensive marks</a:t>
            </a:r>
          </a:p>
          <a:p>
            <a:pPr lvl="1"/>
            <a:r>
              <a:rPr lang="en-US" altLang="en-US" dirty="0"/>
              <a:t>Gain sympathy by sharing convincing stories about his difficult partner, miserable he is,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69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DV in Texas 2015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en-US" sz="2800" dirty="0"/>
              <a:t>Women Killed: 158 (20% increase from 2014)</a:t>
            </a:r>
          </a:p>
          <a:p>
            <a:pPr lvl="1"/>
            <a:r>
              <a:rPr lang="en-US" altLang="en-US" sz="2400" dirty="0"/>
              <a:t>19 Family members &amp; friends killed</a:t>
            </a:r>
          </a:p>
          <a:p>
            <a:pPr lvl="1"/>
            <a:r>
              <a:rPr lang="en-US" altLang="en-US" sz="2400" dirty="0"/>
              <a:t>61% by gun</a:t>
            </a:r>
          </a:p>
          <a:p>
            <a:pPr lvl="1"/>
            <a:r>
              <a:rPr lang="en-US" altLang="en-US" sz="2400" dirty="0"/>
              <a:t>767 killed (2010-2015)</a:t>
            </a:r>
          </a:p>
          <a:p>
            <a:r>
              <a:rPr lang="en-US" altLang="en-US" sz="2800" dirty="0"/>
              <a:t>Youngest: 16; Oldest: 93</a:t>
            </a:r>
          </a:p>
          <a:p>
            <a:pPr lvl="1"/>
            <a:r>
              <a:rPr lang="en-US" altLang="en-US" sz="2400" dirty="0"/>
              <a:t>16yo – strangled by 17yo ex-boyfriend</a:t>
            </a:r>
          </a:p>
          <a:p>
            <a:pPr lvl="1"/>
            <a:r>
              <a:rPr lang="en-US" altLang="en-US" sz="2400" dirty="0"/>
              <a:t>93yo –shot by husband in their retirement home; he then went to  sleep and when caretaker found victim, he woke up and turned himself into law enforcement</a:t>
            </a:r>
          </a:p>
          <a:p>
            <a:r>
              <a:rPr lang="en-US" altLang="en-US" sz="2800" dirty="0"/>
              <a:t>15 victims were 70+</a:t>
            </a:r>
          </a:p>
          <a:p>
            <a:r>
              <a:rPr lang="en-US" altLang="en-US" sz="2800" dirty="0"/>
              <a:t>78% at home but 2% occurred at work</a:t>
            </a:r>
          </a:p>
          <a:p>
            <a:r>
              <a:rPr lang="en-US" altLang="en-US" sz="2800" dirty="0"/>
              <a:t>14% occurred in public place</a:t>
            </a:r>
          </a:p>
          <a:p>
            <a:r>
              <a:rPr lang="en-US" altLang="en-US" sz="2800" dirty="0"/>
              <a:t>Adults denied shelter (due to lack of space): 39%</a:t>
            </a:r>
          </a:p>
          <a:p>
            <a:r>
              <a:rPr lang="en-US" altLang="en-US" sz="2800" dirty="0"/>
              <a:t>Hotline calls answered: 183,294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66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Stalking Behaviors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dirty="0"/>
              <a:t>Follows you and show up wherever you are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Sends unwanted gifts, letters, cards, e-mails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Damages your home, car, or other property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Monitors phone calls or computer use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Uses technology, like GPS, to track where you go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Drives by or hang out at your home, school, or work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Threatens to hurt you, your family, friends, or pets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Researches you using public records or online search services, hiring investigators, going through your garbage, or contacting friends, family, neighbors, or co-workers 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Posting information or spreading rumors about you on the Internet, social media, in a public place, or by word of mouth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Other actions that control, track, or frighten you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84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Stalking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6.6 million people are stalked every year in the US.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1 in 6 women and 1 in 19 men have experienced stalking. 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Majority of stalking victims are stalked by someone they know.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66% of female victims and 41% of male victims of stalking are stalked by a current or former intimate partner.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&gt;50% of female and &gt;33% of male victims were stalked before age 25.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1 in 5 female victims and 1 in 14 male victims experienced stalking between the ages of 11 and 17.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4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More Stalking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dirty="0"/>
              <a:t>11% of stalking victims have been stalked for 5 years or more. </a:t>
            </a:r>
          </a:p>
          <a:p>
            <a:r>
              <a:rPr lang="en-US" altLang="en-US" dirty="0"/>
              <a:t>46% of stalking victims experience at least one unwanted contact per week. </a:t>
            </a:r>
          </a:p>
          <a:p>
            <a:r>
              <a:rPr lang="en-US" altLang="en-US" dirty="0"/>
              <a:t>1 in 4 victims report being stalked through technology. </a:t>
            </a:r>
          </a:p>
          <a:p>
            <a:r>
              <a:rPr lang="en-US" altLang="en-US" dirty="0"/>
              <a:t>10% of victims report being monitored with GPS</a:t>
            </a:r>
          </a:p>
          <a:p>
            <a:r>
              <a:rPr lang="en-US" altLang="en-US" dirty="0"/>
              <a:t>8% report being monitored through video or digital cameras, or listening devices. </a:t>
            </a:r>
          </a:p>
          <a:p>
            <a:r>
              <a:rPr lang="en-US" altLang="en-US" dirty="0"/>
              <a:t>Repeated </a:t>
            </a:r>
            <a:r>
              <a:rPr lang="en-US" altLang="en-US" u="sng" dirty="0"/>
              <a:t>unwanted</a:t>
            </a:r>
            <a:r>
              <a:rPr lang="en-US" altLang="en-US" dirty="0"/>
              <a:t> calls, voice, or text messages most common tactic reported.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31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Safety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Meet with the employee (if possible)</a:t>
            </a:r>
          </a:p>
          <a:p>
            <a:r>
              <a:rPr lang="en-US" altLang="en-US" dirty="0"/>
              <a:t>Empower, do not tell employee what to do</a:t>
            </a:r>
          </a:p>
          <a:p>
            <a:r>
              <a:rPr lang="en-US" altLang="en-US" dirty="0"/>
              <a:t>Things to consider</a:t>
            </a:r>
            <a:endParaRPr lang="en-US" altLang="en-US" sz="2400" dirty="0"/>
          </a:p>
          <a:p>
            <a:pPr lvl="1"/>
            <a:r>
              <a:rPr lang="en-US" altLang="en-US" sz="2400" dirty="0"/>
              <a:t>security protocol</a:t>
            </a:r>
          </a:p>
          <a:p>
            <a:pPr lvl="1"/>
            <a:r>
              <a:rPr lang="en-US" altLang="en-US" sz="2400" dirty="0"/>
              <a:t>parking</a:t>
            </a:r>
          </a:p>
          <a:p>
            <a:pPr lvl="1"/>
            <a:r>
              <a:rPr lang="en-US" altLang="en-US" sz="2400" dirty="0"/>
              <a:t>controlled access</a:t>
            </a:r>
          </a:p>
          <a:p>
            <a:pPr lvl="1"/>
            <a:r>
              <a:rPr lang="en-US" altLang="en-US" sz="2400" dirty="0"/>
              <a:t>workplace safety</a:t>
            </a:r>
          </a:p>
          <a:p>
            <a:pPr lvl="1"/>
            <a:r>
              <a:rPr lang="en-US" altLang="en-US" sz="2400" dirty="0"/>
              <a:t>alternate work site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37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Active Shooter?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individual actively engaged in killing or attempting to kill people in a confined and populated area in most cases, active shooters use  firearms(s) and there is no pattern or method to their selection of victims.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065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9144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altLang="en-US" dirty="0"/>
              <a:t>Active Shooter Incidents </a:t>
            </a:r>
            <a:r>
              <a:rPr lang="en-US" altLang="en-US" sz="1000" b="1" kern="0" dirty="0">
                <a:solidFill>
                  <a:srgbClr val="000066"/>
                </a:solidFill>
                <a:latin typeface="Arial"/>
                <a:cs typeface="Arial"/>
              </a:rPr>
              <a:t>Source: FBI</a:t>
            </a:r>
            <a:br>
              <a:rPr lang="en-US" altLang="en-US" sz="1000" b="1" kern="0" dirty="0">
                <a:solidFill>
                  <a:srgbClr val="000066"/>
                </a:solidFill>
                <a:latin typeface="Arial"/>
                <a:cs typeface="Arial"/>
              </a:rPr>
            </a:br>
            <a:endParaRPr lang="en-US" dirty="0"/>
          </a:p>
        </p:txBody>
      </p:sp>
      <p:pic>
        <p:nvPicPr>
          <p:cNvPr id="4" name="Picture 2" descr="Active Shooter Map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677" y="1600200"/>
            <a:ext cx="626864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4059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Quick Facts from FBI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en-US" dirty="0"/>
              <a:t>66.9% of the incidents ended before police arrived. 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en-US" dirty="0"/>
              <a:t>Of the 160 incidents, 56.3% ended on the shooter’s initiative.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en-US" dirty="0"/>
              <a:t>In 64 incidents where the duration of the incident could be ascertained, 44 (69.0%) ended in 5 minutes or less, with 23 ending in 2 minutes or less.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en-US" dirty="0"/>
              <a:t>From 2000-2006: average of 6.4 incidents occurred annually. 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en-US" dirty="0"/>
              <a:t>From 2007-2013: average increased to 16.4 incidents annually.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3653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An Active Shooter Expects To Die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dirty="0"/>
              <a:t>Not concerned with dying; has nothing to lose.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400" dirty="0"/>
              <a:t>Moves throughout a building or area until either 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commits suicide,</a:t>
            </a:r>
          </a:p>
          <a:p>
            <a:pPr lvl="3">
              <a:lnSpc>
                <a:spcPct val="90000"/>
              </a:lnSpc>
            </a:pPr>
            <a:r>
              <a:rPr lang="en-US" altLang="en-US" sz="2400" dirty="0"/>
              <a:t>Self</a:t>
            </a:r>
          </a:p>
          <a:p>
            <a:pPr lvl="3">
              <a:lnSpc>
                <a:spcPct val="90000"/>
              </a:lnSpc>
            </a:pPr>
            <a:r>
              <a:rPr lang="en-US" altLang="en-US" sz="2400" dirty="0"/>
              <a:t>suicide by cop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stopped by others,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stopped by police.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3689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Little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Active Shooter incidents are spontaneous, little or no warning.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Incidents often occur in a target rich (highly populated) environment.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Perpetrator’s are often depressed, angry and suicidal.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Perpetrator’s motive is to punish others for their fragile view of themselves. 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Negotiation will </a:t>
            </a:r>
            <a:r>
              <a:rPr lang="en-US" altLang="en-US" b="1" u="sng" dirty="0"/>
              <a:t>NOT</a:t>
            </a:r>
            <a:r>
              <a:rPr lang="en-US" altLang="en-US" dirty="0"/>
              <a:t> work. (Exception Richard Farley, stalker of Laura Black)</a:t>
            </a:r>
          </a:p>
          <a:p>
            <a:r>
              <a:rPr lang="en-US" altLang="en-US" dirty="0"/>
              <a:t>Average age for a school shooter is 14.5 years old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5020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Items Post Incident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Concerns</a:t>
            </a:r>
          </a:p>
          <a:p>
            <a:pPr lvl="1"/>
            <a:r>
              <a:rPr lang="en-US" dirty="0"/>
              <a:t>PEOPLE</a:t>
            </a:r>
          </a:p>
          <a:p>
            <a:pPr lvl="1"/>
            <a:r>
              <a:rPr lang="en-US" dirty="0"/>
              <a:t>Continuity of Operations</a:t>
            </a:r>
          </a:p>
          <a:p>
            <a:pPr lvl="1"/>
            <a:r>
              <a:rPr lang="en-US" dirty="0"/>
              <a:t>Client services</a:t>
            </a:r>
          </a:p>
          <a:p>
            <a:pPr lvl="1"/>
            <a:r>
              <a:rPr lang="en-US" dirty="0"/>
              <a:t>Alternative site</a:t>
            </a:r>
          </a:p>
          <a:p>
            <a:pPr lvl="1"/>
            <a:r>
              <a:rPr lang="en-US" dirty="0"/>
              <a:t>IT</a:t>
            </a:r>
          </a:p>
          <a:p>
            <a:pPr lvl="1"/>
            <a:r>
              <a:rPr lang="en-US" dirty="0"/>
              <a:t>Reputation</a:t>
            </a:r>
          </a:p>
          <a:p>
            <a:pPr lvl="1"/>
            <a:r>
              <a:rPr lang="en-US" dirty="0"/>
              <a:t>Emergency Procurement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4260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Stabilize those traumatized and calm employees.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Account for all staff.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Implement security plan at the incident site and establish a sense of safety.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Appoint someone to coordinate mental health resources. (CISM, DBH, EAP)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Anticipate questions from staff and be prepared to address concerns.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Establish location to hold media updates and shield staff from media.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89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Communicate current, appropriate information to staff: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Identify the true nature of the crisis and formulate answers.</a:t>
            </a:r>
          </a:p>
          <a:p>
            <a:pPr lvl="1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Tell the truth.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Acknowledge the significance of the crisis.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Dispel rumors.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Educate staff regarding staff reactions and symptoms.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Give direction to the staff for the short term (work schedule, location, etc.).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Advise staff not to speak to the media.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Be visible to staff.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960746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Establish a support system to maintain contact with staff.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Arrange transportation for distraught employees.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Remain afterward to speak with anyone who still have questions.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Establish recovery system involving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impacted employees.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 a short written summary to staff with current information regarding: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safety,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security,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counseling resources available, and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plans for when and where to return to work. 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Ask Yourself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 What resources are available within your entity?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9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we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Develop a Occupant Emergency Plan (OEP)</a:t>
            </a:r>
          </a:p>
          <a:p>
            <a:pPr lvl="0"/>
            <a:r>
              <a:rPr lang="en-US" dirty="0"/>
              <a:t>Update Key Contacts (Who and When)</a:t>
            </a:r>
          </a:p>
          <a:p>
            <a:pPr lvl="0"/>
            <a:r>
              <a:rPr lang="en-US" dirty="0"/>
              <a:t>Notification process (Internal, External)</a:t>
            </a:r>
          </a:p>
          <a:p>
            <a:pPr lvl="0"/>
            <a:r>
              <a:rPr lang="en-US" dirty="0"/>
              <a:t>Establish next-of-kin notification process and who is responsible? (Personal belongings)</a:t>
            </a:r>
          </a:p>
          <a:p>
            <a:pPr lvl="1"/>
            <a:r>
              <a:rPr lang="en-US" dirty="0"/>
              <a:t>Training and guidance for those who serve.</a:t>
            </a:r>
          </a:p>
          <a:p>
            <a:r>
              <a:rPr lang="en-US" dirty="0"/>
              <a:t>Training of staff; tabletop exercises; full-scale exercises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35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Most victims are stalked by strangers. (T/F)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How many states have stalking laws?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Most stalking victims will report the stalking to police. (T/F)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Leaving the relationship is the most dangerous time for a victim of DV. (T/F)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Domestic violence is not a workplace issue. (T/F)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68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/>
              <a:t>Regan J. Rychetsky, ABCP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dirty="0"/>
              <a:t>	Risk Control Manager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dirty="0"/>
              <a:t>	York Pooling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dirty="0"/>
              <a:t>	York Risk Services Group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dirty="0"/>
              <a:t>	10535 Boyer Blvd., Suite 100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dirty="0"/>
              <a:t>	Austin, TX 78758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dirty="0"/>
              <a:t>	Office: (512) 427-2305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dirty="0"/>
              <a:t>	Cell: (512) 924-3041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7550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108</TotalTime>
  <Words>2235</Words>
  <Application>Microsoft Office PowerPoint</Application>
  <PresentationFormat>On-screen Show (4:3)</PresentationFormat>
  <Paragraphs>323</Paragraphs>
  <Slides>49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ＭＳ Ｐゴシック</vt:lpstr>
      <vt:lpstr>Arial</vt:lpstr>
      <vt:lpstr>Calibri</vt:lpstr>
      <vt:lpstr>Corbel</vt:lpstr>
      <vt:lpstr>Wingdings</vt:lpstr>
      <vt:lpstr>Wingdings 2</vt:lpstr>
      <vt:lpstr>Wingdings 3</vt:lpstr>
      <vt:lpstr>Module</vt:lpstr>
      <vt:lpstr>Workplace Violence: Practical Planning and Response</vt:lpstr>
      <vt:lpstr>First Things First</vt:lpstr>
      <vt:lpstr>Establishing Policy</vt:lpstr>
      <vt:lpstr>Establish Reporting Process</vt:lpstr>
      <vt:lpstr>Employee Training</vt:lpstr>
      <vt:lpstr>Threats/Threatening Behavior</vt:lpstr>
      <vt:lpstr>Establish Threat Management /Incident Response Teams (TMT/IRT)</vt:lpstr>
      <vt:lpstr>What is a TMT/IRT?</vt:lpstr>
      <vt:lpstr>Who should be on the TMT/IRT?</vt:lpstr>
      <vt:lpstr>Three Best Indicators</vt:lpstr>
      <vt:lpstr>Five Elements of Violence (all forms)</vt:lpstr>
      <vt:lpstr>Assessment:  Signs of Seriousness of Threat</vt:lpstr>
      <vt:lpstr>Protective and Restraining Orders</vt:lpstr>
      <vt:lpstr>5 Common Sources of Threats in the Workplace</vt:lpstr>
      <vt:lpstr>Managing Threats of Violence Process</vt:lpstr>
      <vt:lpstr>What do I do now? Internal/External Threat</vt:lpstr>
      <vt:lpstr>It’s Good to Know</vt:lpstr>
      <vt:lpstr>Some Red Flags</vt:lpstr>
      <vt:lpstr>Sources of Information</vt:lpstr>
      <vt:lpstr>Interviewing the Threatening Employee</vt:lpstr>
      <vt:lpstr>Domestic Violence and Stalking in the Workplace</vt:lpstr>
      <vt:lpstr>Definitions</vt:lpstr>
      <vt:lpstr>Most likely victims?</vt:lpstr>
      <vt:lpstr>DV is a Pattern of Behavior</vt:lpstr>
      <vt:lpstr>Forms of Domestic Violence</vt:lpstr>
      <vt:lpstr>Forms of Domestic Violence (2 of 2)</vt:lpstr>
      <vt:lpstr>Domestic Violence At a Glance</vt:lpstr>
      <vt:lpstr>Power and Control Wheel</vt:lpstr>
      <vt:lpstr>DV is NOT Caused by:</vt:lpstr>
      <vt:lpstr>Barriers to Leaving</vt:lpstr>
      <vt:lpstr>DV Victims at Work</vt:lpstr>
      <vt:lpstr>DV Perpetrators at Work</vt:lpstr>
      <vt:lpstr>DV in Texas 2015</vt:lpstr>
      <vt:lpstr>Stalking Behaviors</vt:lpstr>
      <vt:lpstr>Stalking Statistics</vt:lpstr>
      <vt:lpstr>More Stalking Information</vt:lpstr>
      <vt:lpstr>Safety Planning</vt:lpstr>
      <vt:lpstr>What is an Active Shooter?</vt:lpstr>
      <vt:lpstr>Active Shooter Incidents Source: FBI </vt:lpstr>
      <vt:lpstr>Quick Facts from FBI Report</vt:lpstr>
      <vt:lpstr>An Active Shooter Expects To Die</vt:lpstr>
      <vt:lpstr>A Little Background</vt:lpstr>
      <vt:lpstr>Action Items Post Incident</vt:lpstr>
      <vt:lpstr>Recovery</vt:lpstr>
      <vt:lpstr>Recovery</vt:lpstr>
      <vt:lpstr>Recovery</vt:lpstr>
      <vt:lpstr>What can we do?</vt:lpstr>
      <vt:lpstr>Test</vt:lpstr>
      <vt:lpstr>Questions?</vt:lpstr>
    </vt:vector>
  </TitlesOfParts>
  <Company>York Risk Services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Workplace Violence: Practical Planning and Response</dc:title>
  <dc:creator>Rychetsky, Regan</dc:creator>
  <cp:lastModifiedBy>Sara Stevenson</cp:lastModifiedBy>
  <cp:revision>10</cp:revision>
  <dcterms:created xsi:type="dcterms:W3CDTF">2017-09-18T16:11:42Z</dcterms:created>
  <dcterms:modified xsi:type="dcterms:W3CDTF">2017-09-25T20:20:18Z</dcterms:modified>
</cp:coreProperties>
</file>