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8"/>
  </p:notesMasterIdLst>
  <p:sldIdLst>
    <p:sldId id="283" r:id="rId2"/>
    <p:sldId id="284" r:id="rId3"/>
    <p:sldId id="285" r:id="rId4"/>
    <p:sldId id="286" r:id="rId5"/>
    <p:sldId id="287" r:id="rId6"/>
    <p:sldId id="288" r:id="rId7"/>
    <p:sldId id="289" r:id="rId8"/>
    <p:sldId id="269" r:id="rId9"/>
    <p:sldId id="270" r:id="rId10"/>
    <p:sldId id="271" r:id="rId11"/>
    <p:sldId id="272" r:id="rId12"/>
    <p:sldId id="275" r:id="rId13"/>
    <p:sldId id="276" r:id="rId14"/>
    <p:sldId id="273" r:id="rId15"/>
    <p:sldId id="274" r:id="rId16"/>
    <p:sldId id="277" r:id="rId17"/>
    <p:sldId id="278" r:id="rId18"/>
    <p:sldId id="279" r:id="rId19"/>
    <p:sldId id="280" r:id="rId20"/>
    <p:sldId id="281" r:id="rId21"/>
    <p:sldId id="282"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2400" autoAdjust="0"/>
  </p:normalViewPr>
  <p:slideViewPr>
    <p:cSldViewPr snapToGrid="0">
      <p:cViewPr varScale="1">
        <p:scale>
          <a:sx n="94" d="100"/>
          <a:sy n="94" d="100"/>
        </p:scale>
        <p:origin x="1230"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926C5F-657D-4EE2-AD4B-374A9679E90B}" type="datetimeFigureOut">
              <a:rPr lang="en-US" smtClean="0"/>
              <a:t>11/9/2017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14D3C4-A341-4BDA-8B28-BB47CA68DA2C}" type="slidenum">
              <a:rPr lang="en-US" smtClean="0"/>
              <a:t>‹#›</a:t>
            </a:fld>
            <a:endParaRPr lang="en-US"/>
          </a:p>
        </p:txBody>
      </p:sp>
    </p:spTree>
    <p:extLst>
      <p:ext uri="{BB962C8B-B14F-4D97-AF65-F5344CB8AC3E}">
        <p14:creationId xmlns:p14="http://schemas.microsoft.com/office/powerpoint/2010/main" val="4156874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 hours</a:t>
            </a:r>
          </a:p>
          <a:p>
            <a:r>
              <a:rPr lang="en-US" sz="1200" dirty="0"/>
              <a:t>who showed up to work in slippers,</a:t>
            </a:r>
            <a:endParaRPr lang="en-US" dirty="0"/>
          </a:p>
        </p:txBody>
      </p:sp>
      <p:sp>
        <p:nvSpPr>
          <p:cNvPr id="4" name="Slide Number Placeholder 3"/>
          <p:cNvSpPr>
            <a:spLocks noGrp="1"/>
          </p:cNvSpPr>
          <p:nvPr>
            <p:ph type="sldNum" sz="quarter" idx="10"/>
          </p:nvPr>
        </p:nvSpPr>
        <p:spPr/>
        <p:txBody>
          <a:bodyPr/>
          <a:lstStyle/>
          <a:p>
            <a:fld id="{6A14D3C4-A341-4BDA-8B28-BB47CA68DA2C}" type="slidenum">
              <a:rPr lang="en-US" smtClean="0"/>
              <a:t>25</a:t>
            </a:fld>
            <a:endParaRPr lang="en-US"/>
          </a:p>
        </p:txBody>
      </p:sp>
    </p:spTree>
    <p:extLst>
      <p:ext uri="{BB962C8B-B14F-4D97-AF65-F5344CB8AC3E}">
        <p14:creationId xmlns:p14="http://schemas.microsoft.com/office/powerpoint/2010/main" val="4275339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F70DCB6-DA5C-4063-88F2-B4849A555515}" type="datetimeFigureOut">
              <a:rPr lang="en-US" smtClean="0"/>
              <a:t>11/9/2017</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CCB9128F-2235-4E66-94C6-0EAD11ADAAF5}"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70DCB6-DA5C-4063-88F2-B4849A555515}"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9128F-2235-4E66-94C6-0EAD11ADAAF5}"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CF70DCB6-DA5C-4063-88F2-B4849A555515}" type="datetimeFigureOut">
              <a:rPr lang="en-US" smtClean="0"/>
              <a:t>11/9/2017</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CCB9128F-2235-4E66-94C6-0EAD11ADAAF5}"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70DCB6-DA5C-4063-88F2-B4849A555515}"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9128F-2235-4E66-94C6-0EAD11ADAAF5}"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70DCB6-DA5C-4063-88F2-B4849A555515}" type="datetimeFigureOut">
              <a:rPr lang="en-US" smtClean="0"/>
              <a:t>11/9/2017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B9128F-2235-4E66-94C6-0EAD11ADAAF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70DCB6-DA5C-4063-88F2-B4849A555515}" type="datetimeFigureOut">
              <a:rPr lang="en-US" smtClean="0"/>
              <a:t>11/9/2017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B9128F-2235-4E66-94C6-0EAD11ADAAF5}"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CF70DCB6-DA5C-4063-88F2-B4849A555515}" type="datetimeFigureOut">
              <a:rPr lang="en-US" smtClean="0"/>
              <a:t>11/9/2017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B9128F-2235-4E66-94C6-0EAD11ADAA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70DCB6-DA5C-4063-88F2-B4849A555515}"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CCB9128F-2235-4E66-94C6-0EAD11ADAAF5}" type="slidenum">
              <a:rPr lang="en-US" smtClean="0"/>
              <a:t>‹#›</a:t>
            </a:fld>
            <a:endParaRPr lang="en-US"/>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70DCB6-DA5C-4063-88F2-B4849A555515}"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9128F-2235-4E66-94C6-0EAD11ADAAF5}" type="slidenum">
              <a:rPr lang="en-US" smtClean="0"/>
              <a:t>‹#›</a:t>
            </a:fld>
            <a:endParaRPr lang="en-US"/>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70DCB6-DA5C-4063-88F2-B4849A555515}"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9128F-2235-4E66-94C6-0EAD11ADAA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550400" y="274639"/>
            <a:ext cx="2235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70DCB6-DA5C-4063-88F2-B4849A555515}"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CCB9128F-2235-4E66-94C6-0EAD11ADAA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08000" y="355847"/>
            <a:ext cx="11175013"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CF70DCB6-DA5C-4063-88F2-B4849A555515}" type="datetimeFigureOut">
              <a:rPr lang="en-US" smtClean="0"/>
              <a:t>11/9/2017</a:t>
            </a:fld>
            <a:endParaRPr lang="en-US"/>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CCB9128F-2235-4E66-94C6-0EAD11ADAAF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mailto:sverotsky@sbhlegal.com" TargetMode="External"/><Relationship Id="rId2" Type="http://schemas.openxmlformats.org/officeDocument/2006/relationships/hyperlink" Target="mailto:sewing@sbhlegal.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title"/>
          </p:nvPr>
        </p:nvSpPr>
        <p:spPr/>
        <p:txBody>
          <a:bodyPr/>
          <a:lstStyle/>
          <a:p>
            <a:r>
              <a:rPr lang="en-US" dirty="0"/>
              <a:t>Oregon Legislative Updates</a:t>
            </a:r>
          </a:p>
        </p:txBody>
      </p:sp>
    </p:spTree>
    <p:extLst>
      <p:ext uri="{BB962C8B-B14F-4D97-AF65-F5344CB8AC3E}">
        <p14:creationId xmlns:p14="http://schemas.microsoft.com/office/powerpoint/2010/main" val="2719880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24000"/>
            <a:ext cx="10515600" cy="4924925"/>
          </a:xfrm>
        </p:spPr>
        <p:txBody>
          <a:bodyPr>
            <a:normAutofit/>
          </a:bodyPr>
          <a:lstStyle/>
          <a:p>
            <a:r>
              <a:rPr lang="en-US" dirty="0"/>
              <a:t>Obama DOL increased salary from $23,500 to $47,500 per year</a:t>
            </a:r>
          </a:p>
          <a:p>
            <a:r>
              <a:rPr lang="en-US" dirty="0"/>
              <a:t>November 2016 federal court in Texas blocked increase from going into effect</a:t>
            </a:r>
          </a:p>
          <a:p>
            <a:r>
              <a:rPr lang="en-US" dirty="0"/>
              <a:t>Trump DOL</a:t>
            </a:r>
          </a:p>
          <a:p>
            <a:pPr lvl="1"/>
            <a:r>
              <a:rPr lang="en-US" dirty="0"/>
              <a:t>Won’t pursue appeal of trail court’s decision – court questioned whether salary should even be a consideration in determining whether an employee is exempt. Instead, rely entirely on duties test?</a:t>
            </a:r>
          </a:p>
          <a:p>
            <a:pPr lvl="1"/>
            <a:r>
              <a:rPr lang="en-US" dirty="0"/>
              <a:t>Varying salaries for each category of exemption?</a:t>
            </a:r>
          </a:p>
        </p:txBody>
      </p:sp>
      <p:sp>
        <p:nvSpPr>
          <p:cNvPr id="2" name="Title 1"/>
          <p:cNvSpPr>
            <a:spLocks noGrp="1"/>
          </p:cNvSpPr>
          <p:nvPr>
            <p:ph type="title"/>
          </p:nvPr>
        </p:nvSpPr>
        <p:spPr/>
        <p:txBody>
          <a:bodyPr>
            <a:normAutofit/>
          </a:bodyPr>
          <a:lstStyle/>
          <a:p>
            <a:r>
              <a:rPr lang="en-US" sz="3600" dirty="0"/>
              <a:t>Federal Overtime and Exempt Employees</a:t>
            </a:r>
          </a:p>
        </p:txBody>
      </p:sp>
    </p:spTree>
    <p:extLst>
      <p:ext uri="{BB962C8B-B14F-4D97-AF65-F5344CB8AC3E}">
        <p14:creationId xmlns:p14="http://schemas.microsoft.com/office/powerpoint/2010/main" val="2280858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24000"/>
            <a:ext cx="10515600" cy="4924925"/>
          </a:xfrm>
        </p:spPr>
        <p:txBody>
          <a:bodyPr>
            <a:normAutofit/>
          </a:bodyPr>
          <a:lstStyle/>
          <a:p>
            <a:endParaRPr lang="en-US" dirty="0"/>
          </a:p>
          <a:p>
            <a:r>
              <a:rPr lang="en-US" dirty="0"/>
              <a:t>Warns against discriminating against employee with accents</a:t>
            </a:r>
          </a:p>
          <a:p>
            <a:r>
              <a:rPr lang="en-US" dirty="0"/>
              <a:t>Can’t shield foreign language employee from public facing roles</a:t>
            </a:r>
          </a:p>
          <a:p>
            <a:endParaRPr lang="en-US" dirty="0"/>
          </a:p>
        </p:txBody>
      </p:sp>
      <p:sp>
        <p:nvSpPr>
          <p:cNvPr id="2" name="Title 1"/>
          <p:cNvSpPr>
            <a:spLocks noGrp="1"/>
          </p:cNvSpPr>
          <p:nvPr>
            <p:ph type="title"/>
          </p:nvPr>
        </p:nvSpPr>
        <p:spPr/>
        <p:txBody>
          <a:bodyPr>
            <a:noAutofit/>
          </a:bodyPr>
          <a:lstStyle/>
          <a:p>
            <a:r>
              <a:rPr lang="en-US" dirty="0"/>
              <a:t>EEOC Updated Guidance for </a:t>
            </a:r>
            <a:br>
              <a:rPr lang="en-US" dirty="0"/>
            </a:br>
            <a:r>
              <a:rPr lang="en-US" dirty="0"/>
              <a:t>National Origin Discrimination</a:t>
            </a:r>
          </a:p>
        </p:txBody>
      </p:sp>
    </p:spTree>
    <p:extLst>
      <p:ext uri="{BB962C8B-B14F-4D97-AF65-F5344CB8AC3E}">
        <p14:creationId xmlns:p14="http://schemas.microsoft.com/office/powerpoint/2010/main" val="558630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 parité imposée aux Ordres | La Revue de Presse des ..."/>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aturation sat="96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958031" y="152506"/>
            <a:ext cx="1960981" cy="1386475"/>
          </a:xfrm>
          <a:prstGeom prst="rect">
            <a:avLst/>
          </a:prstGeom>
        </p:spPr>
      </p:pic>
      <p:sp>
        <p:nvSpPr>
          <p:cNvPr id="3" name="Content Placeholder 2"/>
          <p:cNvSpPr>
            <a:spLocks noGrp="1"/>
          </p:cNvSpPr>
          <p:nvPr>
            <p:ph sz="half" idx="1"/>
          </p:nvPr>
        </p:nvSpPr>
        <p:spPr>
          <a:xfrm>
            <a:off x="838200" y="1825625"/>
            <a:ext cx="10515600" cy="4351338"/>
          </a:xfrm>
        </p:spPr>
        <p:txBody>
          <a:bodyPr>
            <a:normAutofit lnSpcReduction="10000"/>
          </a:bodyPr>
          <a:lstStyle/>
          <a:p>
            <a:r>
              <a:rPr lang="en-US" dirty="0"/>
              <a:t>January 1, 2019, effective date</a:t>
            </a:r>
          </a:p>
          <a:p>
            <a:r>
              <a:rPr lang="en-US" dirty="0"/>
              <a:t>Expanding existing protection</a:t>
            </a:r>
          </a:p>
          <a:p>
            <a:r>
              <a:rPr lang="en-US" dirty="0"/>
              <a:t>Private right of action for unpaid wages, compensatory and punitive damages, and attorney fees</a:t>
            </a:r>
          </a:p>
          <a:p>
            <a:r>
              <a:rPr lang="en-US" dirty="0"/>
              <a:t>Expands compensation to include:</a:t>
            </a:r>
          </a:p>
          <a:p>
            <a:pPr lvl="1"/>
            <a:r>
              <a:rPr lang="en-US" dirty="0"/>
              <a:t>Wages, salary, bonuses, benefits, fringe benefits, and any equity based compensation</a:t>
            </a:r>
          </a:p>
          <a:p>
            <a:r>
              <a:rPr lang="en-US" dirty="0"/>
              <a:t>Expands protected classes to include:</a:t>
            </a:r>
          </a:p>
          <a:p>
            <a:pPr lvl="1"/>
            <a:r>
              <a:rPr lang="en-US" dirty="0"/>
              <a:t>Any group of persons distinguished by race, color, religion, sex, sexual orientation, national origin, marital status, disability or age.</a:t>
            </a:r>
          </a:p>
          <a:p>
            <a:pPr lvl="1"/>
            <a:endParaRPr lang="en-US" dirty="0"/>
          </a:p>
        </p:txBody>
      </p:sp>
      <p:sp>
        <p:nvSpPr>
          <p:cNvPr id="2" name="Title 1"/>
          <p:cNvSpPr>
            <a:spLocks noGrp="1"/>
          </p:cNvSpPr>
          <p:nvPr>
            <p:ph type="title"/>
          </p:nvPr>
        </p:nvSpPr>
        <p:spPr/>
        <p:txBody>
          <a:bodyPr/>
          <a:lstStyle/>
          <a:p>
            <a:r>
              <a:rPr lang="en-US" sz="3600" dirty="0"/>
              <a:t>Oregon Equal Pay Act</a:t>
            </a:r>
          </a:p>
        </p:txBody>
      </p:sp>
    </p:spTree>
    <p:extLst>
      <p:ext uri="{BB962C8B-B14F-4D97-AF65-F5344CB8AC3E}">
        <p14:creationId xmlns:p14="http://schemas.microsoft.com/office/powerpoint/2010/main" val="2055585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65094" y="1967380"/>
            <a:ext cx="10515600" cy="4351338"/>
          </a:xfrm>
        </p:spPr>
        <p:txBody>
          <a:bodyPr>
            <a:normAutofit/>
          </a:bodyPr>
          <a:lstStyle/>
          <a:p>
            <a:r>
              <a:rPr lang="en-US" dirty="0"/>
              <a:t>Explanation for pay differences must be based on:</a:t>
            </a:r>
          </a:p>
          <a:p>
            <a:pPr lvl="1"/>
            <a:r>
              <a:rPr lang="en-US" dirty="0"/>
              <a:t>“a holistic evaluation of certain factors, including seniority, merit, measurable differences in quality or quantity of work, travel, education, training or experience.”</a:t>
            </a:r>
          </a:p>
          <a:p>
            <a:r>
              <a:rPr lang="en-US" dirty="0"/>
              <a:t>Effective October 6, 2017</a:t>
            </a:r>
          </a:p>
          <a:p>
            <a:r>
              <a:rPr lang="en-US" dirty="0"/>
              <a:t>Unlawful for an employer to inquire into or base decisions on an applicant’s current or past compensation, or to determine compensation for a position based on current or past compensation of that prospective employee.</a:t>
            </a:r>
          </a:p>
          <a:p>
            <a:endParaRPr lang="en-US" dirty="0"/>
          </a:p>
        </p:txBody>
      </p:sp>
      <p:sp>
        <p:nvSpPr>
          <p:cNvPr id="2" name="Title 1"/>
          <p:cNvSpPr>
            <a:spLocks noGrp="1"/>
          </p:cNvSpPr>
          <p:nvPr>
            <p:ph type="title"/>
          </p:nvPr>
        </p:nvSpPr>
        <p:spPr/>
        <p:txBody>
          <a:bodyPr/>
          <a:lstStyle/>
          <a:p>
            <a:r>
              <a:rPr lang="en-US" sz="3600" dirty="0"/>
              <a:t>Oregon Equal Pay Act</a:t>
            </a:r>
          </a:p>
        </p:txBody>
      </p:sp>
      <p:pic>
        <p:nvPicPr>
          <p:cNvPr id="5" name="Picture 4" descr="La parité imposée aux Ordres | La Revue de Presse des ..."/>
          <p:cNvPicPr>
            <a:picLocks noChangeAspect="1"/>
          </p:cNvPicPr>
          <p:nvPr/>
        </p:nvPicPr>
        <p:blipFill>
          <a:blip r:embed="rId2" cstate="print">
            <a:extLst>
              <a:ext uri="{BEBA8EAE-BF5A-486C-A8C5-ECC9F3942E4B}">
                <a14:imgProps xmlns:a14="http://schemas.microsoft.com/office/drawing/2010/main">
                  <a14:imgLayer r:embed="rId3">
                    <a14:imgEffect>
                      <a14:artisticCrisscrossEtching/>
                    </a14:imgEffect>
                    <a14:imgEffect>
                      <a14:saturation sat="96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958031" y="152506"/>
            <a:ext cx="1960981" cy="1386475"/>
          </a:xfrm>
          <a:prstGeom prst="rect">
            <a:avLst/>
          </a:prstGeom>
        </p:spPr>
      </p:pic>
    </p:spTree>
    <p:extLst>
      <p:ext uri="{BB962C8B-B14F-4D97-AF65-F5344CB8AC3E}">
        <p14:creationId xmlns:p14="http://schemas.microsoft.com/office/powerpoint/2010/main" val="344671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0" tmFilter="0, 0; .2, .5; .8, .5; 1, 0"/>
                                        <p:tgtEl>
                                          <p:spTgt spid="3">
                                            <p:txEl>
                                              <p:pRg st="2" end="2"/>
                                            </p:txEl>
                                          </p:spTgt>
                                        </p:tgtEl>
                                      </p:cBhvr>
                                    </p:animEffect>
                                    <p:animScale>
                                      <p:cBhvr>
                                        <p:cTn id="7" dur="2500" autoRev="1" fill="hold"/>
                                        <p:tgtEl>
                                          <p:spTgt spid="3">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dirty="0"/>
          </a:p>
          <a:p>
            <a:r>
              <a:rPr lang="en-US" sz="2800" dirty="0"/>
              <a:t>Employers may cap annual accrual of sick leave at 40 hours. </a:t>
            </a:r>
          </a:p>
          <a:p>
            <a:r>
              <a:rPr lang="en-US" sz="2800" dirty="0"/>
              <a:t>Employers can limit total accrual and annual use of sick leave. </a:t>
            </a:r>
          </a:p>
          <a:p>
            <a:r>
              <a:rPr lang="en-US" sz="2800" dirty="0"/>
              <a:t>Employers who already have policies that provide more than 40 hours of paid time off per year need only make sure that their policies comply with the requirements of the sick leave law for the first 40 hours in a year, and are not required to track the reasons for employee absences. </a:t>
            </a:r>
          </a:p>
          <a:p>
            <a:endParaRPr lang="en-US" dirty="0"/>
          </a:p>
        </p:txBody>
      </p:sp>
      <p:sp>
        <p:nvSpPr>
          <p:cNvPr id="2" name="Title 1"/>
          <p:cNvSpPr>
            <a:spLocks noGrp="1"/>
          </p:cNvSpPr>
          <p:nvPr>
            <p:ph type="title"/>
          </p:nvPr>
        </p:nvSpPr>
        <p:spPr/>
        <p:txBody>
          <a:bodyPr/>
          <a:lstStyle/>
          <a:p>
            <a:r>
              <a:rPr lang="en-US" sz="4000" dirty="0"/>
              <a:t>Sick Leave Law</a:t>
            </a:r>
          </a:p>
        </p:txBody>
      </p:sp>
      <p:pic>
        <p:nvPicPr>
          <p:cNvPr id="4" name="Picture 3" descr="โรคติดต่อมีอะไรบ้าง... | สาระ ความรู้ ข่าวสาร ความบันเทิง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9270" y="89650"/>
            <a:ext cx="1963792" cy="1450248"/>
          </a:xfrm>
          <a:prstGeom prst="rect">
            <a:avLst/>
          </a:prstGeom>
        </p:spPr>
      </p:pic>
    </p:spTree>
    <p:extLst>
      <p:ext uri="{BB962C8B-B14F-4D97-AF65-F5344CB8AC3E}">
        <p14:creationId xmlns:p14="http://schemas.microsoft.com/office/powerpoint/2010/main" val="408199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999" y="1719071"/>
            <a:ext cx="11210524" cy="4323141"/>
          </a:xfrm>
        </p:spPr>
        <p:txBody>
          <a:bodyPr>
            <a:noAutofit/>
          </a:bodyPr>
          <a:lstStyle/>
          <a:p>
            <a:r>
              <a:rPr lang="en-US" sz="2800" dirty="0"/>
              <a:t>Originally anticipated having portal available by 2/1/17</a:t>
            </a:r>
          </a:p>
          <a:p>
            <a:r>
              <a:rPr lang="en-US" sz="2800" dirty="0"/>
              <a:t>Launch delayed until 8/1 /17; however, submission of recordkeeping forms is currently not required</a:t>
            </a:r>
          </a:p>
          <a:p>
            <a:r>
              <a:rPr lang="en-US" sz="2800" dirty="0"/>
              <a:t>12/1/17 is anticipated compliance deadline for employers to submit their recordkeeping forms</a:t>
            </a:r>
          </a:p>
          <a:p>
            <a:r>
              <a:rPr lang="en-US" sz="2800" dirty="0"/>
              <a:t>Portal is termed Injury Tracking Application (“ITA”)</a:t>
            </a:r>
          </a:p>
          <a:p>
            <a:pPr lvl="1"/>
            <a:r>
              <a:rPr lang="en-US" sz="2400" dirty="0"/>
              <a:t>Manually enter information into online form</a:t>
            </a:r>
          </a:p>
          <a:p>
            <a:pPr lvl="1"/>
            <a:r>
              <a:rPr lang="en-US" sz="2400" dirty="0"/>
              <a:t>Upload a CSV file</a:t>
            </a:r>
          </a:p>
          <a:p>
            <a:pPr lvl="1"/>
            <a:r>
              <a:rPr lang="en-US" sz="2400" dirty="0"/>
              <a:t>Transfer the data electronically using an application programming interface</a:t>
            </a:r>
          </a:p>
        </p:txBody>
      </p:sp>
      <p:sp>
        <p:nvSpPr>
          <p:cNvPr id="2" name="Title 1"/>
          <p:cNvSpPr>
            <a:spLocks noGrp="1"/>
          </p:cNvSpPr>
          <p:nvPr>
            <p:ph type="title"/>
          </p:nvPr>
        </p:nvSpPr>
        <p:spPr/>
        <p:txBody>
          <a:bodyPr/>
          <a:lstStyle/>
          <a:p>
            <a:r>
              <a:rPr lang="en-US" sz="4000" dirty="0"/>
              <a:t>OSHA Enforcement</a:t>
            </a:r>
          </a:p>
        </p:txBody>
      </p:sp>
    </p:spTree>
    <p:extLst>
      <p:ext uri="{BB962C8B-B14F-4D97-AF65-F5344CB8AC3E}">
        <p14:creationId xmlns:p14="http://schemas.microsoft.com/office/powerpoint/2010/main" val="1460058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DC9DF950-15E4-48BF-B71A-861FA7ED4402}"/>
              </a:ext>
            </a:extLst>
          </p:cNvPr>
          <p:cNvSpPr>
            <a:spLocks noGrp="1"/>
          </p:cNvSpPr>
          <p:nvPr>
            <p:ph type="subTitle" idx="1"/>
          </p:nvPr>
        </p:nvSpPr>
        <p:spPr/>
        <p:txBody>
          <a:bodyPr>
            <a:normAutofit/>
          </a:bodyPr>
          <a:lstStyle/>
          <a:p>
            <a:endParaRPr lang="en-US" dirty="0"/>
          </a:p>
          <a:p>
            <a:r>
              <a:rPr lang="en-US" dirty="0"/>
              <a:t>Noteworthy Cases from the Board and Appellate Courts</a:t>
            </a:r>
          </a:p>
          <a:p>
            <a:endParaRPr lang="en-US" dirty="0"/>
          </a:p>
        </p:txBody>
      </p:sp>
      <p:sp>
        <p:nvSpPr>
          <p:cNvPr id="7" name="Title 6">
            <a:extLst>
              <a:ext uri="{FF2B5EF4-FFF2-40B4-BE49-F238E27FC236}">
                <a16:creationId xmlns:a16="http://schemas.microsoft.com/office/drawing/2014/main" id="{7B05EB52-CB56-44A9-AB5F-3403A3FCCFC6}"/>
              </a:ext>
            </a:extLst>
          </p:cNvPr>
          <p:cNvSpPr>
            <a:spLocks noGrp="1"/>
          </p:cNvSpPr>
          <p:nvPr>
            <p:ph type="title"/>
          </p:nvPr>
        </p:nvSpPr>
        <p:spPr/>
        <p:txBody>
          <a:bodyPr/>
          <a:lstStyle/>
          <a:p>
            <a:r>
              <a:rPr lang="en-US" b="1" dirty="0"/>
              <a:t>Oregon Workers’ Compensation Update</a:t>
            </a:r>
          </a:p>
        </p:txBody>
      </p:sp>
    </p:spTree>
    <p:extLst>
      <p:ext uri="{BB962C8B-B14F-4D97-AF65-F5344CB8AC3E}">
        <p14:creationId xmlns:p14="http://schemas.microsoft.com/office/powerpoint/2010/main" val="1901486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CE82A18-C9FA-4A38-92D4-7C1FA213AA3C}"/>
              </a:ext>
            </a:extLst>
          </p:cNvPr>
          <p:cNvSpPr>
            <a:spLocks noGrp="1"/>
          </p:cNvSpPr>
          <p:nvPr>
            <p:ph idx="1"/>
          </p:nvPr>
        </p:nvSpPr>
        <p:spPr/>
        <p:txBody>
          <a:bodyPr>
            <a:noAutofit/>
          </a:bodyPr>
          <a:lstStyle/>
          <a:p>
            <a:r>
              <a:rPr lang="en-US" sz="2800" dirty="0"/>
              <a:t>Worker did not complete 801 claim form until eight months after alleged injury.</a:t>
            </a:r>
          </a:p>
          <a:p>
            <a:r>
              <a:rPr lang="en-US" sz="2800" dirty="0"/>
              <a:t>A worker is required to give the employer notice of an accident resulting in an injury within 90 days after the accident.  </a:t>
            </a:r>
          </a:p>
          <a:p>
            <a:pPr lvl="1"/>
            <a:r>
              <a:rPr lang="en-US" sz="2400" dirty="0"/>
              <a:t>Exception – A claim is not barred if notice is given within one year and the employer had </a:t>
            </a:r>
            <a:r>
              <a:rPr lang="en-US" sz="2400" u="sng" dirty="0"/>
              <a:t>knowledge</a:t>
            </a:r>
            <a:r>
              <a:rPr lang="en-US" sz="2400" dirty="0"/>
              <a:t> of the injury within 90 days of accident. </a:t>
            </a:r>
          </a:p>
          <a:p>
            <a:r>
              <a:rPr lang="en-US" sz="2800" dirty="0"/>
              <a:t>Worker reported injury to lead worker – not supervisor.  Board focused on unrebutted testimony from worker that he was told to report injuries to lead worker. Furthermore, there was testimony the lead worker discussed injury with supervisor. </a:t>
            </a:r>
          </a:p>
        </p:txBody>
      </p:sp>
      <p:sp>
        <p:nvSpPr>
          <p:cNvPr id="4" name="Title 3">
            <a:extLst>
              <a:ext uri="{FF2B5EF4-FFF2-40B4-BE49-F238E27FC236}">
                <a16:creationId xmlns:a16="http://schemas.microsoft.com/office/drawing/2014/main" id="{31F46B91-CD4C-4A6F-B975-29FE8E69493F}"/>
              </a:ext>
            </a:extLst>
          </p:cNvPr>
          <p:cNvSpPr>
            <a:spLocks noGrp="1"/>
          </p:cNvSpPr>
          <p:nvPr>
            <p:ph type="title"/>
          </p:nvPr>
        </p:nvSpPr>
        <p:spPr/>
        <p:txBody>
          <a:bodyPr>
            <a:normAutofit fontScale="90000"/>
          </a:bodyPr>
          <a:lstStyle/>
          <a:p>
            <a:pPr algn="ctr"/>
            <a:br>
              <a:rPr lang="en-US" dirty="0"/>
            </a:br>
            <a:r>
              <a:rPr lang="en-US" sz="3600" b="1" dirty="0"/>
              <a:t>Claim Filing Deadlines: Notice of Injury to “lead worker” is sufficient notice to employer</a:t>
            </a:r>
            <a:br>
              <a:rPr lang="en-US" sz="2700" dirty="0"/>
            </a:br>
            <a:r>
              <a:rPr lang="en-US" sz="2700" i="1" dirty="0"/>
              <a:t>Alan B. Dent, </a:t>
            </a:r>
            <a:r>
              <a:rPr lang="en-US" sz="2700" dirty="0"/>
              <a:t>69 Van Natta 192 (2017)</a:t>
            </a:r>
            <a:br>
              <a:rPr lang="en-US" sz="2700" dirty="0"/>
            </a:br>
            <a:endParaRPr lang="en-US" sz="3300" dirty="0"/>
          </a:p>
        </p:txBody>
      </p:sp>
    </p:spTree>
    <p:extLst>
      <p:ext uri="{BB962C8B-B14F-4D97-AF65-F5344CB8AC3E}">
        <p14:creationId xmlns:p14="http://schemas.microsoft.com/office/powerpoint/2010/main" val="923460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22C3C4-6EB5-4744-8477-EBBFC8FC4403}"/>
              </a:ext>
            </a:extLst>
          </p:cNvPr>
          <p:cNvSpPr>
            <a:spLocks noGrp="1"/>
          </p:cNvSpPr>
          <p:nvPr>
            <p:ph idx="1"/>
          </p:nvPr>
        </p:nvSpPr>
        <p:spPr/>
        <p:txBody>
          <a:bodyPr>
            <a:noAutofit/>
          </a:bodyPr>
          <a:lstStyle/>
          <a:p>
            <a:r>
              <a:rPr lang="en-US" sz="2800" dirty="0"/>
              <a:t>A worker is required to give the employer notice of an accident resulting in an injury within 90 days after the accident.  </a:t>
            </a:r>
          </a:p>
          <a:p>
            <a:pPr lvl="1"/>
            <a:r>
              <a:rPr lang="en-US" sz="2400" dirty="0"/>
              <a:t>Exception – A claim is not barred if notice is given within one year and the employee had good cause for the untimely notice. </a:t>
            </a:r>
          </a:p>
          <a:p>
            <a:r>
              <a:rPr lang="en-US" sz="2800" dirty="0"/>
              <a:t>Good cause exists if the worker did not know of an “accident resulting in an injury or death to report.”</a:t>
            </a:r>
          </a:p>
          <a:p>
            <a:r>
              <a:rPr lang="en-US" sz="2800" dirty="0"/>
              <a:t>Worker lifted a heavy item and described a “weird pull” but thought it was “just soreness.”  Reported this event more than 90 days later.</a:t>
            </a:r>
          </a:p>
          <a:p>
            <a:r>
              <a:rPr lang="en-US" sz="2800" dirty="0"/>
              <a:t>Board held worker did not have good cause because he should have know it was an accident resulting in an injury. </a:t>
            </a:r>
          </a:p>
        </p:txBody>
      </p:sp>
      <p:sp>
        <p:nvSpPr>
          <p:cNvPr id="2" name="Title 1">
            <a:extLst>
              <a:ext uri="{FF2B5EF4-FFF2-40B4-BE49-F238E27FC236}">
                <a16:creationId xmlns:a16="http://schemas.microsoft.com/office/drawing/2014/main" id="{EA746A50-22DA-445A-9B29-2283B9349A9E}"/>
              </a:ext>
            </a:extLst>
          </p:cNvPr>
          <p:cNvSpPr>
            <a:spLocks noGrp="1"/>
          </p:cNvSpPr>
          <p:nvPr>
            <p:ph type="title"/>
          </p:nvPr>
        </p:nvSpPr>
        <p:spPr/>
        <p:txBody>
          <a:bodyPr>
            <a:noAutofit/>
          </a:bodyPr>
          <a:lstStyle/>
          <a:p>
            <a:pPr algn="ctr"/>
            <a:br>
              <a:rPr lang="en-US" sz="2400" dirty="0"/>
            </a:br>
            <a:r>
              <a:rPr lang="en-US" b="1" dirty="0"/>
              <a:t>Claim Filing: “Good Cause” for Untimely Claim</a:t>
            </a:r>
            <a:br>
              <a:rPr lang="en-US" sz="2400" dirty="0"/>
            </a:br>
            <a:r>
              <a:rPr lang="en-US" sz="2400" i="1" dirty="0"/>
              <a:t>Juan Estrada</a:t>
            </a:r>
            <a:r>
              <a:rPr lang="en-US" sz="2400" dirty="0"/>
              <a:t>, 69 Van Natta 71 (2017)</a:t>
            </a:r>
            <a:br>
              <a:rPr lang="en-US" sz="2400" dirty="0"/>
            </a:br>
            <a:endParaRPr lang="en-US" sz="2400" dirty="0"/>
          </a:p>
        </p:txBody>
      </p:sp>
    </p:spTree>
    <p:extLst>
      <p:ext uri="{BB962C8B-B14F-4D97-AF65-F5344CB8AC3E}">
        <p14:creationId xmlns:p14="http://schemas.microsoft.com/office/powerpoint/2010/main" val="321492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957E812-5467-4276-8DA9-C6BE89F4C0C1}"/>
              </a:ext>
            </a:extLst>
          </p:cNvPr>
          <p:cNvSpPr>
            <a:spLocks noGrp="1"/>
          </p:cNvSpPr>
          <p:nvPr>
            <p:ph idx="1"/>
          </p:nvPr>
        </p:nvSpPr>
        <p:spPr/>
        <p:txBody>
          <a:bodyPr>
            <a:normAutofit/>
          </a:bodyPr>
          <a:lstStyle/>
          <a:p>
            <a:pPr marL="0" indent="0">
              <a:buNone/>
            </a:pPr>
            <a:r>
              <a:rPr lang="en-US" sz="2400" dirty="0"/>
              <a:t>      Worker was hired as receptionist for marijuana dispensary. She and coworkers smoked some of the inventory and then went to buy office supplies. Upon returning, worker had “marijuana induced panic attack,” climbed a 15 foot fence, fell to the ground, fracturing her ankle.</a:t>
            </a:r>
          </a:p>
          <a:p>
            <a:pPr marL="0" indent="0">
              <a:buNone/>
            </a:pPr>
            <a:r>
              <a:rPr lang="en-US" sz="2400" dirty="0"/>
              <a:t>      Certain injuries are excluded from coverage - “injury incurred while engaging in any recreational or social activities </a:t>
            </a:r>
            <a:r>
              <a:rPr lang="en-US" sz="2400" u="sng" dirty="0"/>
              <a:t>primarily for the worker’s personal pleasure</a:t>
            </a:r>
            <a:r>
              <a:rPr lang="en-US" sz="2400" dirty="0"/>
              <a:t>.” </a:t>
            </a:r>
          </a:p>
          <a:p>
            <a:pPr marL="0" indent="0">
              <a:buNone/>
            </a:pPr>
            <a:r>
              <a:rPr lang="en-US" sz="2400" dirty="0"/>
              <a:t>      Board held injury was not excluded from coverage.  The drug use was incidental to her employment.  There was testimony she was encouraged to smoke. </a:t>
            </a:r>
          </a:p>
        </p:txBody>
      </p:sp>
      <p:sp>
        <p:nvSpPr>
          <p:cNvPr id="2" name="Title 1">
            <a:extLst>
              <a:ext uri="{FF2B5EF4-FFF2-40B4-BE49-F238E27FC236}">
                <a16:creationId xmlns:a16="http://schemas.microsoft.com/office/drawing/2014/main" id="{794CFF9E-CC46-43E3-AA2A-23296533C4FE}"/>
              </a:ext>
            </a:extLst>
          </p:cNvPr>
          <p:cNvSpPr>
            <a:spLocks noGrp="1"/>
          </p:cNvSpPr>
          <p:nvPr>
            <p:ph type="title"/>
          </p:nvPr>
        </p:nvSpPr>
        <p:spPr/>
        <p:txBody>
          <a:bodyPr>
            <a:noAutofit/>
          </a:bodyPr>
          <a:lstStyle/>
          <a:p>
            <a:pPr algn="ctr"/>
            <a:r>
              <a:rPr lang="en-US" b="1" dirty="0"/>
              <a:t>Course &amp; Scope:  Smoking Pot not “Primarily for Personal Pleasure” </a:t>
            </a:r>
            <a:br>
              <a:rPr lang="en-US" dirty="0"/>
            </a:br>
            <a:r>
              <a:rPr lang="en-US" sz="2400" dirty="0"/>
              <a:t>Brooke A. Woodard, 69 Van Natta 266 (2017). </a:t>
            </a:r>
          </a:p>
        </p:txBody>
      </p:sp>
      <p:pic>
        <p:nvPicPr>
          <p:cNvPr id="9" name="Picture 8">
            <a:extLst>
              <a:ext uri="{FF2B5EF4-FFF2-40B4-BE49-F238E27FC236}">
                <a16:creationId xmlns:a16="http://schemas.microsoft.com/office/drawing/2014/main" id="{637F51AB-BB40-41B7-BC62-C27ECDB97E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126" y="1713201"/>
            <a:ext cx="354157" cy="354157"/>
          </a:xfrm>
          <a:prstGeom prst="rect">
            <a:avLst/>
          </a:prstGeom>
        </p:spPr>
      </p:pic>
      <p:pic>
        <p:nvPicPr>
          <p:cNvPr id="11" name="Picture 10">
            <a:extLst>
              <a:ext uri="{FF2B5EF4-FFF2-40B4-BE49-F238E27FC236}">
                <a16:creationId xmlns:a16="http://schemas.microsoft.com/office/drawing/2014/main" id="{E8A65391-7855-4272-9108-F53904EB1C0F}"/>
              </a:ext>
            </a:extLst>
          </p:cNvPr>
          <p:cNvPicPr>
            <a:picLocks noChangeAspect="1"/>
          </p:cNvPicPr>
          <p:nvPr/>
        </p:nvPicPr>
        <p:blipFill>
          <a:blip r:embed="rId3"/>
          <a:stretch>
            <a:fillRect/>
          </a:stretch>
        </p:blipFill>
        <p:spPr>
          <a:xfrm>
            <a:off x="739289" y="3293324"/>
            <a:ext cx="353599" cy="353599"/>
          </a:xfrm>
          <a:prstGeom prst="rect">
            <a:avLst/>
          </a:prstGeom>
        </p:spPr>
      </p:pic>
      <p:pic>
        <p:nvPicPr>
          <p:cNvPr id="12" name="Picture 11">
            <a:extLst>
              <a:ext uri="{FF2B5EF4-FFF2-40B4-BE49-F238E27FC236}">
                <a16:creationId xmlns:a16="http://schemas.microsoft.com/office/drawing/2014/main" id="{3E368235-3475-4D2C-9326-BF856FB93AB9}"/>
              </a:ext>
            </a:extLst>
          </p:cNvPr>
          <p:cNvPicPr>
            <a:picLocks noChangeAspect="1"/>
          </p:cNvPicPr>
          <p:nvPr/>
        </p:nvPicPr>
        <p:blipFill>
          <a:blip r:embed="rId3"/>
          <a:stretch>
            <a:fillRect/>
          </a:stretch>
        </p:blipFill>
        <p:spPr>
          <a:xfrm>
            <a:off x="729766" y="4526275"/>
            <a:ext cx="353599" cy="353599"/>
          </a:xfrm>
          <a:prstGeom prst="rect">
            <a:avLst/>
          </a:prstGeom>
        </p:spPr>
      </p:pic>
    </p:spTree>
    <p:extLst>
      <p:ext uri="{BB962C8B-B14F-4D97-AF65-F5344CB8AC3E}">
        <p14:creationId xmlns:p14="http://schemas.microsoft.com/office/powerpoint/2010/main" val="130687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0841E7-2D77-46AD-99C0-3DB64AB46833}"/>
              </a:ext>
            </a:extLst>
          </p:cNvPr>
          <p:cNvSpPr>
            <a:spLocks noGrp="1"/>
          </p:cNvSpPr>
          <p:nvPr>
            <p:ph idx="1"/>
          </p:nvPr>
        </p:nvSpPr>
        <p:spPr/>
        <p:txBody>
          <a:bodyPr>
            <a:noAutofit/>
          </a:bodyPr>
          <a:lstStyle/>
          <a:p>
            <a:r>
              <a:rPr lang="en-US" sz="2800" dirty="0"/>
              <a:t>Worker was a traveling employee – she was a flight attendant. On a layover she went to a local gym and sustained a calf injury.</a:t>
            </a:r>
          </a:p>
          <a:p>
            <a:r>
              <a:rPr lang="en-US" sz="2800" dirty="0"/>
              <a:t>The “personal pleasure” exclusion applies to travelling employees.  The issue was whether Ms. Cook’s injury was excluded.</a:t>
            </a:r>
          </a:p>
          <a:p>
            <a:r>
              <a:rPr lang="en-US" sz="2800" dirty="0"/>
              <a:t>The Board determines both the degree to which a recreational or social activity serves the employer’s work-related interests and the degree to which the worker engages in the activity for the worker’s personal pleasure.</a:t>
            </a:r>
          </a:p>
        </p:txBody>
      </p:sp>
      <p:sp>
        <p:nvSpPr>
          <p:cNvPr id="2" name="Title 1">
            <a:extLst>
              <a:ext uri="{FF2B5EF4-FFF2-40B4-BE49-F238E27FC236}">
                <a16:creationId xmlns:a16="http://schemas.microsoft.com/office/drawing/2014/main" id="{3DE57ED6-DCAB-4639-ACAF-CC8F1AFF3CA2}"/>
              </a:ext>
            </a:extLst>
          </p:cNvPr>
          <p:cNvSpPr>
            <a:spLocks noGrp="1"/>
          </p:cNvSpPr>
          <p:nvPr>
            <p:ph type="title"/>
          </p:nvPr>
        </p:nvSpPr>
        <p:spPr/>
        <p:txBody>
          <a:bodyPr>
            <a:normAutofit fontScale="90000"/>
          </a:bodyPr>
          <a:lstStyle/>
          <a:p>
            <a:pPr algn="ctr"/>
            <a:r>
              <a:rPr lang="en-US" b="1" dirty="0"/>
              <a:t>Course &amp; Scope: Gym Injury was Recreational and “Primarily for Personal Pleasure” </a:t>
            </a:r>
            <a:br>
              <a:rPr lang="en-US" dirty="0"/>
            </a:br>
            <a:r>
              <a:rPr lang="en-US" sz="3300" i="1" dirty="0"/>
              <a:t>Summer Cook</a:t>
            </a:r>
            <a:r>
              <a:rPr lang="en-US" sz="3300" dirty="0"/>
              <a:t>, 69 Van Natta 1227 (2017)</a:t>
            </a:r>
          </a:p>
        </p:txBody>
      </p:sp>
    </p:spTree>
    <p:extLst>
      <p:ext uri="{BB962C8B-B14F-4D97-AF65-F5344CB8AC3E}">
        <p14:creationId xmlns:p14="http://schemas.microsoft.com/office/powerpoint/2010/main" val="3926755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E45214-AA51-415B-9A10-968AA48C29FC}"/>
              </a:ext>
            </a:extLst>
          </p:cNvPr>
          <p:cNvSpPr>
            <a:spLocks noGrp="1"/>
          </p:cNvSpPr>
          <p:nvPr>
            <p:ph idx="1"/>
          </p:nvPr>
        </p:nvSpPr>
        <p:spPr/>
        <p:txBody>
          <a:bodyPr>
            <a:noAutofit/>
          </a:bodyPr>
          <a:lstStyle/>
          <a:p>
            <a:r>
              <a:rPr lang="en-US" sz="2400" dirty="0"/>
              <a:t>Ms. Cook testified her job required  her to be in good health and the employer promoted gym membership, weight loss, and smoking cessation. Ms. Cook also testified she did not consider exercise to be pleasurable.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r>
              <a:rPr lang="en-US" sz="2400" dirty="0"/>
              <a:t>Board concluded injury was excluded – employer did not require exercise; she regarded exercise as “daily activity of life,” and she was not using a gym that qualified for the employer’s discount. </a:t>
            </a:r>
          </a:p>
        </p:txBody>
      </p:sp>
      <p:sp>
        <p:nvSpPr>
          <p:cNvPr id="2" name="Title 1">
            <a:extLst>
              <a:ext uri="{FF2B5EF4-FFF2-40B4-BE49-F238E27FC236}">
                <a16:creationId xmlns:a16="http://schemas.microsoft.com/office/drawing/2014/main" id="{B7934D58-A843-40F2-86FE-F6C05C3EEF05}"/>
              </a:ext>
            </a:extLst>
          </p:cNvPr>
          <p:cNvSpPr>
            <a:spLocks noGrp="1"/>
          </p:cNvSpPr>
          <p:nvPr>
            <p:ph type="title"/>
          </p:nvPr>
        </p:nvSpPr>
        <p:spPr/>
        <p:txBody>
          <a:bodyPr>
            <a:normAutofit fontScale="90000"/>
          </a:bodyPr>
          <a:lstStyle/>
          <a:p>
            <a:pPr algn="ctr"/>
            <a:r>
              <a:rPr lang="en-US" b="1" dirty="0"/>
              <a:t>Course &amp; Scope: Gym Injury was Recreational and “Primarily for Personal Pleasure”</a:t>
            </a:r>
            <a:endParaRPr lang="en-US" dirty="0"/>
          </a:p>
        </p:txBody>
      </p:sp>
      <p:pic>
        <p:nvPicPr>
          <p:cNvPr id="4" name="Picture 3">
            <a:extLst>
              <a:ext uri="{FF2B5EF4-FFF2-40B4-BE49-F238E27FC236}">
                <a16:creationId xmlns:a16="http://schemas.microsoft.com/office/drawing/2014/main" id="{B949B95F-455F-418F-848C-D1A828224FB4}"/>
              </a:ext>
            </a:extLst>
          </p:cNvPr>
          <p:cNvPicPr>
            <a:picLocks noChangeAspect="1"/>
          </p:cNvPicPr>
          <p:nvPr/>
        </p:nvPicPr>
        <p:blipFill>
          <a:blip r:embed="rId2"/>
          <a:stretch>
            <a:fillRect/>
          </a:stretch>
        </p:blipFill>
        <p:spPr>
          <a:xfrm>
            <a:off x="3685309" y="3000105"/>
            <a:ext cx="3804516" cy="2002377"/>
          </a:xfrm>
          <a:prstGeom prst="rect">
            <a:avLst/>
          </a:prstGeom>
        </p:spPr>
      </p:pic>
    </p:spTree>
    <p:extLst>
      <p:ext uri="{BB962C8B-B14F-4D97-AF65-F5344CB8AC3E}">
        <p14:creationId xmlns:p14="http://schemas.microsoft.com/office/powerpoint/2010/main" val="3999567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618E4-927B-4170-B547-5302C2422998}"/>
              </a:ext>
            </a:extLst>
          </p:cNvPr>
          <p:cNvSpPr>
            <a:spLocks noGrp="1"/>
          </p:cNvSpPr>
          <p:nvPr>
            <p:ph idx="1"/>
          </p:nvPr>
        </p:nvSpPr>
        <p:spPr/>
        <p:txBody>
          <a:bodyPr>
            <a:noAutofit/>
          </a:bodyPr>
          <a:lstStyle/>
          <a:p>
            <a:r>
              <a:rPr lang="en-US" sz="2400" dirty="0"/>
              <a:t>Under the “personal comfort” doctrine, an employee remains in the course and scope of employment if he or she engages in an activity that is not his or her appointed work task, but which is a personal comfort activity that bears a sufficient connection to his or her employment.</a:t>
            </a:r>
          </a:p>
          <a:p>
            <a:pPr marL="45720" indent="0">
              <a:buNone/>
            </a:pPr>
            <a:r>
              <a:rPr lang="en-US" sz="2400" dirty="0"/>
              <a:t> </a:t>
            </a:r>
          </a:p>
          <a:p>
            <a:pPr marL="0" indent="0">
              <a:buNone/>
            </a:pPr>
            <a:r>
              <a:rPr lang="en-US" sz="2400" dirty="0"/>
              <a:t>        Mr. Turney filed an a claim for a hernia that he related to his use of the bathroom at home </a:t>
            </a:r>
            <a:r>
              <a:rPr lang="en-US" sz="2400" i="1" dirty="0"/>
              <a:t>before</a:t>
            </a:r>
            <a:r>
              <a:rPr lang="en-US" sz="2400" dirty="0"/>
              <a:t> going to work.  </a:t>
            </a:r>
          </a:p>
          <a:p>
            <a:pPr marL="0" indent="0">
              <a:buNone/>
            </a:pPr>
            <a:endParaRPr lang="en-US" sz="2400" dirty="0"/>
          </a:p>
          <a:p>
            <a:pPr marL="0" indent="0">
              <a:buNone/>
            </a:pPr>
            <a:r>
              <a:rPr lang="en-US" sz="2400" dirty="0"/>
              <a:t>        The Board reasoned there was no contention that worker was already in the course of employment at any time before injury.  Accordingly, the personal comfort doctrine did not apply.  The hernia claim was excluded from coverage.</a:t>
            </a:r>
          </a:p>
        </p:txBody>
      </p:sp>
      <p:sp>
        <p:nvSpPr>
          <p:cNvPr id="2" name="Title 1">
            <a:extLst>
              <a:ext uri="{FF2B5EF4-FFF2-40B4-BE49-F238E27FC236}">
                <a16:creationId xmlns:a16="http://schemas.microsoft.com/office/drawing/2014/main" id="{3B2732A3-C4F1-4DC2-AE70-68670DF1C79E}"/>
              </a:ext>
            </a:extLst>
          </p:cNvPr>
          <p:cNvSpPr>
            <a:spLocks noGrp="1"/>
          </p:cNvSpPr>
          <p:nvPr>
            <p:ph type="title"/>
          </p:nvPr>
        </p:nvSpPr>
        <p:spPr/>
        <p:txBody>
          <a:bodyPr>
            <a:normAutofit fontScale="90000"/>
          </a:bodyPr>
          <a:lstStyle/>
          <a:p>
            <a:pPr algn="ctr"/>
            <a:r>
              <a:rPr lang="en-US" b="1" dirty="0"/>
              <a:t>Course &amp; Scope: Injury Occurred Before Work Began – Personal Comfort Doctrine Not Applicable</a:t>
            </a:r>
            <a:br>
              <a:rPr lang="en-US" dirty="0"/>
            </a:br>
            <a:r>
              <a:rPr lang="en-US" sz="3300" i="1" dirty="0"/>
              <a:t>Joseph J. Turney</a:t>
            </a:r>
            <a:r>
              <a:rPr lang="en-US" sz="3300" dirty="0"/>
              <a:t>, 69 Van Natta 1277 (2017) </a:t>
            </a:r>
          </a:p>
        </p:txBody>
      </p:sp>
      <p:pic>
        <p:nvPicPr>
          <p:cNvPr id="5" name="Picture 4">
            <a:extLst>
              <a:ext uri="{FF2B5EF4-FFF2-40B4-BE49-F238E27FC236}">
                <a16:creationId xmlns:a16="http://schemas.microsoft.com/office/drawing/2014/main" id="{8C8AED3A-2059-4837-8557-3434155934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271" y="3522775"/>
            <a:ext cx="527050" cy="527050"/>
          </a:xfrm>
          <a:prstGeom prst="rect">
            <a:avLst/>
          </a:prstGeom>
        </p:spPr>
      </p:pic>
      <p:pic>
        <p:nvPicPr>
          <p:cNvPr id="8" name="Picture 7">
            <a:extLst>
              <a:ext uri="{FF2B5EF4-FFF2-40B4-BE49-F238E27FC236}">
                <a16:creationId xmlns:a16="http://schemas.microsoft.com/office/drawing/2014/main" id="{EC9C12B3-E526-48B6-B74F-9A393C73FD3F}"/>
              </a:ext>
            </a:extLst>
          </p:cNvPr>
          <p:cNvPicPr>
            <a:picLocks noChangeAspect="1"/>
          </p:cNvPicPr>
          <p:nvPr/>
        </p:nvPicPr>
        <p:blipFill>
          <a:blip r:embed="rId3"/>
          <a:stretch>
            <a:fillRect/>
          </a:stretch>
        </p:blipFill>
        <p:spPr>
          <a:xfrm>
            <a:off x="728271" y="4809881"/>
            <a:ext cx="524894" cy="530196"/>
          </a:xfrm>
          <a:prstGeom prst="rect">
            <a:avLst/>
          </a:prstGeom>
        </p:spPr>
      </p:pic>
    </p:spTree>
    <p:extLst>
      <p:ext uri="{BB962C8B-B14F-4D97-AF65-F5344CB8AC3E}">
        <p14:creationId xmlns:p14="http://schemas.microsoft.com/office/powerpoint/2010/main" val="1791221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90041C-1B8C-47E2-B910-93094C40BF23}"/>
              </a:ext>
            </a:extLst>
          </p:cNvPr>
          <p:cNvSpPr>
            <a:spLocks noGrp="1"/>
          </p:cNvSpPr>
          <p:nvPr>
            <p:ph idx="1"/>
          </p:nvPr>
        </p:nvSpPr>
        <p:spPr/>
        <p:txBody>
          <a:bodyPr>
            <a:normAutofit/>
          </a:bodyPr>
          <a:lstStyle/>
          <a:p>
            <a:r>
              <a:rPr lang="en-US" sz="2800" dirty="0"/>
              <a:t>Employer had not made worker specific job offer and had not agreed on wages.</a:t>
            </a:r>
          </a:p>
          <a:p>
            <a:r>
              <a:rPr lang="en-US" sz="2800" dirty="0"/>
              <a:t>Worker was participating in driving test when he was injured.  However, driving test was part of actual delivery for the employer.  Employer was compensated for delivery.</a:t>
            </a:r>
          </a:p>
          <a:p>
            <a:r>
              <a:rPr lang="en-US" sz="2800" dirty="0"/>
              <a:t>Court explained actual wage earning agreement was not necessary because as a matter of law claimant had been “put to work” and there was implied obligation to pay minimum wage. </a:t>
            </a:r>
          </a:p>
        </p:txBody>
      </p:sp>
      <p:sp>
        <p:nvSpPr>
          <p:cNvPr id="2" name="Title 1">
            <a:extLst>
              <a:ext uri="{FF2B5EF4-FFF2-40B4-BE49-F238E27FC236}">
                <a16:creationId xmlns:a16="http://schemas.microsoft.com/office/drawing/2014/main" id="{2F6ED7BC-2F88-469C-8E18-FA37C64EA7C2}"/>
              </a:ext>
            </a:extLst>
          </p:cNvPr>
          <p:cNvSpPr>
            <a:spLocks noGrp="1"/>
          </p:cNvSpPr>
          <p:nvPr>
            <p:ph type="title"/>
          </p:nvPr>
        </p:nvSpPr>
        <p:spPr/>
        <p:txBody>
          <a:bodyPr>
            <a:normAutofit fontScale="90000"/>
          </a:bodyPr>
          <a:lstStyle/>
          <a:p>
            <a:pPr algn="ctr"/>
            <a:r>
              <a:rPr lang="en-US" b="1" dirty="0"/>
              <a:t>Subject Worker: Compensable Injury Sustained During “Pre-Employment/Driver Test” </a:t>
            </a:r>
            <a:br>
              <a:rPr lang="en-US" dirty="0"/>
            </a:br>
            <a:r>
              <a:rPr lang="en-US" sz="3300" i="1" dirty="0" err="1"/>
              <a:t>Gadalean</a:t>
            </a:r>
            <a:r>
              <a:rPr lang="en-US" sz="3300" i="1" dirty="0"/>
              <a:t> v. SAIF</a:t>
            </a:r>
            <a:r>
              <a:rPr lang="en-US" sz="3300" dirty="0"/>
              <a:t>, 286 Or App (227)</a:t>
            </a:r>
          </a:p>
        </p:txBody>
      </p:sp>
    </p:spTree>
    <p:extLst>
      <p:ext uri="{BB962C8B-B14F-4D97-AF65-F5344CB8AC3E}">
        <p14:creationId xmlns:p14="http://schemas.microsoft.com/office/powerpoint/2010/main" val="1607946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393E97-1206-4BC5-86B0-40DBD5C8BF7F}"/>
              </a:ext>
            </a:extLst>
          </p:cNvPr>
          <p:cNvSpPr>
            <a:spLocks noGrp="1"/>
          </p:cNvSpPr>
          <p:nvPr>
            <p:ph idx="1"/>
          </p:nvPr>
        </p:nvSpPr>
        <p:spPr/>
        <p:txBody>
          <a:bodyPr>
            <a:noAutofit/>
          </a:bodyPr>
          <a:lstStyle/>
          <a:p>
            <a:r>
              <a:rPr lang="en-US" sz="2400" dirty="0"/>
              <a:t>Under the Workers’ Compensation Act the scope of a work related injury can be restricted by a “combined condition” acceptance – i.e. work-related lumbar strain combined with preexisting arthritis.  </a:t>
            </a:r>
          </a:p>
          <a:p>
            <a:r>
              <a:rPr lang="en-US" sz="2400" dirty="0"/>
              <a:t>With a combined condition acceptance and supporting medical evidence, the employer can issue a denial when the preexisting condition becomes the major cause of disability and need for treatment.  This is a way to limit medical treatment, temporary and permanent disability.  </a:t>
            </a:r>
          </a:p>
          <a:p>
            <a:r>
              <a:rPr lang="en-US" sz="2400" dirty="0"/>
              <a:t>About three years ago the Court of Appeals minimized the utility of the combined condition acceptance by interpreting the Act’s use of the term otherwise compensable injury to mean “the injury-incident.” </a:t>
            </a:r>
          </a:p>
          <a:p>
            <a:pPr marL="0" indent="0" algn="ctr">
              <a:buNone/>
            </a:pPr>
            <a:r>
              <a:rPr lang="en-US" sz="2400" dirty="0"/>
              <a:t>Continued…..</a:t>
            </a:r>
          </a:p>
        </p:txBody>
      </p:sp>
      <p:sp>
        <p:nvSpPr>
          <p:cNvPr id="2" name="Title 1">
            <a:extLst>
              <a:ext uri="{FF2B5EF4-FFF2-40B4-BE49-F238E27FC236}">
                <a16:creationId xmlns:a16="http://schemas.microsoft.com/office/drawing/2014/main" id="{F090D4F9-4CC8-43E0-900F-2D2505C3D44E}"/>
              </a:ext>
            </a:extLst>
          </p:cNvPr>
          <p:cNvSpPr>
            <a:spLocks noGrp="1"/>
          </p:cNvSpPr>
          <p:nvPr>
            <p:ph type="title"/>
          </p:nvPr>
        </p:nvSpPr>
        <p:spPr/>
        <p:txBody>
          <a:bodyPr>
            <a:normAutofit fontScale="90000"/>
          </a:bodyPr>
          <a:lstStyle/>
          <a:p>
            <a:pPr algn="ctr"/>
            <a:r>
              <a:rPr lang="en-US" b="1" dirty="0"/>
              <a:t>Combined condition – “Otherwise Compensable Injury” Refers to Accepted Condition</a:t>
            </a:r>
            <a:br>
              <a:rPr lang="en-US" dirty="0"/>
            </a:br>
            <a:r>
              <a:rPr lang="en-US" sz="3300" i="1" dirty="0"/>
              <a:t>Brown v. SAIF, </a:t>
            </a:r>
            <a:r>
              <a:rPr lang="en-US" sz="3300" dirty="0"/>
              <a:t>361 OR 241 (2017)</a:t>
            </a:r>
          </a:p>
        </p:txBody>
      </p:sp>
    </p:spTree>
    <p:extLst>
      <p:ext uri="{BB962C8B-B14F-4D97-AF65-F5344CB8AC3E}">
        <p14:creationId xmlns:p14="http://schemas.microsoft.com/office/powerpoint/2010/main" val="579977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2CDDF7-D2D1-4B03-B454-4873B48A0F2C}"/>
              </a:ext>
            </a:extLst>
          </p:cNvPr>
          <p:cNvSpPr>
            <a:spLocks noGrp="1"/>
          </p:cNvSpPr>
          <p:nvPr>
            <p:ph idx="1"/>
          </p:nvPr>
        </p:nvSpPr>
        <p:spPr/>
        <p:txBody>
          <a:bodyPr>
            <a:normAutofit/>
          </a:bodyPr>
          <a:lstStyle/>
          <a:p>
            <a:pPr marL="457200" indent="-457200"/>
            <a:r>
              <a:rPr lang="en-US" sz="2800" dirty="0"/>
              <a:t>With the term “injury-incident” (as opposed to what the employer had actually listed as the accepted condition) it was difficult to determine when a preexisting condition became the major cause .  Medical experts will often reach conflicting determination concerning the nature of the “injury-incident.”</a:t>
            </a:r>
          </a:p>
          <a:p>
            <a:pPr marL="457200" indent="-457200"/>
            <a:r>
              <a:rPr lang="en-US" sz="2800" dirty="0"/>
              <a:t>In March 2017, the Oregon Supreme Court reversed the Court of Appeals and explained that in the combined condition context “other compensable injury” is defined by the medical conditions listed on the notice of acceptance.  </a:t>
            </a:r>
          </a:p>
        </p:txBody>
      </p:sp>
      <p:sp>
        <p:nvSpPr>
          <p:cNvPr id="2" name="Title 1">
            <a:extLst>
              <a:ext uri="{FF2B5EF4-FFF2-40B4-BE49-F238E27FC236}">
                <a16:creationId xmlns:a16="http://schemas.microsoft.com/office/drawing/2014/main" id="{38B900F8-C7C2-4D75-AED8-22CBFD967D89}"/>
              </a:ext>
            </a:extLst>
          </p:cNvPr>
          <p:cNvSpPr>
            <a:spLocks noGrp="1"/>
          </p:cNvSpPr>
          <p:nvPr>
            <p:ph type="title"/>
          </p:nvPr>
        </p:nvSpPr>
        <p:spPr/>
        <p:txBody>
          <a:bodyPr>
            <a:normAutofit fontScale="90000"/>
          </a:bodyPr>
          <a:lstStyle/>
          <a:p>
            <a:pPr algn="ctr"/>
            <a:r>
              <a:rPr lang="en-US" b="1" dirty="0"/>
              <a:t>Combined condition – “Otherwise Compensable Injury” Refers to Accepted Condition</a:t>
            </a:r>
            <a:br>
              <a:rPr lang="en-US" dirty="0"/>
            </a:br>
            <a:r>
              <a:rPr lang="en-US" sz="3300" i="1" dirty="0"/>
              <a:t>Brown v. SAIF, </a:t>
            </a:r>
            <a:r>
              <a:rPr lang="en-US" sz="3300" dirty="0"/>
              <a:t>361 OR 241 (2017)</a:t>
            </a:r>
            <a:endParaRPr lang="en-US" dirty="0"/>
          </a:p>
        </p:txBody>
      </p:sp>
    </p:spTree>
    <p:extLst>
      <p:ext uri="{BB962C8B-B14F-4D97-AF65-F5344CB8AC3E}">
        <p14:creationId xmlns:p14="http://schemas.microsoft.com/office/powerpoint/2010/main" val="358597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060763-65E4-4223-B08E-70A65051CBC1}"/>
              </a:ext>
            </a:extLst>
          </p:cNvPr>
          <p:cNvSpPr>
            <a:spLocks noGrp="1"/>
          </p:cNvSpPr>
          <p:nvPr>
            <p:ph idx="1"/>
          </p:nvPr>
        </p:nvSpPr>
        <p:spPr>
          <a:xfrm>
            <a:off x="838200" y="1694329"/>
            <a:ext cx="10515600" cy="4876800"/>
          </a:xfrm>
        </p:spPr>
        <p:txBody>
          <a:bodyPr>
            <a:noAutofit/>
          </a:bodyPr>
          <a:lstStyle/>
          <a:p>
            <a:r>
              <a:rPr lang="en-US" sz="2200" dirty="0"/>
              <a:t>If there are no preexisting medical conditions that contribute to a worker’s disability, then the worker only needs to show a material or minimal contribution between an injury and medical condition. If there is a preexisting condition, then a major contributing cause standard applies. </a:t>
            </a:r>
          </a:p>
          <a:p>
            <a:r>
              <a:rPr lang="en-US" sz="2200" dirty="0"/>
              <a:t>Worker had two prior disc hearings and surgeries at L5-S1 (2002 &amp; 2009).</a:t>
            </a:r>
          </a:p>
          <a:p>
            <a:r>
              <a:rPr lang="en-US" sz="2200" dirty="0"/>
              <a:t>In 2012 the worker was exiting his truck and had back pain. He was diagnosed with a recurrent disc herniations.</a:t>
            </a:r>
          </a:p>
          <a:p>
            <a:r>
              <a:rPr lang="en-US" sz="2200" dirty="0"/>
              <a:t>There was a dispute about whether the mechanism of injury could actually cause the disc to herniate.  The primary dispute was whether the prior disc herniations actually contributed to new disc herniation or rendered worker “more susceptible.”  </a:t>
            </a:r>
          </a:p>
          <a:p>
            <a:pPr marL="0" indent="0" algn="ctr">
              <a:buNone/>
            </a:pPr>
            <a:r>
              <a:rPr lang="en-US" sz="2200" dirty="0"/>
              <a:t>Continued…….</a:t>
            </a:r>
          </a:p>
        </p:txBody>
      </p:sp>
      <p:sp>
        <p:nvSpPr>
          <p:cNvPr id="2" name="Title 1">
            <a:extLst>
              <a:ext uri="{FF2B5EF4-FFF2-40B4-BE49-F238E27FC236}">
                <a16:creationId xmlns:a16="http://schemas.microsoft.com/office/drawing/2014/main" id="{C822EB28-0CA0-477A-A8E7-07C9964805C2}"/>
              </a:ext>
            </a:extLst>
          </p:cNvPr>
          <p:cNvSpPr>
            <a:spLocks noGrp="1"/>
          </p:cNvSpPr>
          <p:nvPr>
            <p:ph type="title"/>
          </p:nvPr>
        </p:nvSpPr>
        <p:spPr/>
        <p:txBody>
          <a:bodyPr>
            <a:noAutofit/>
          </a:bodyPr>
          <a:lstStyle/>
          <a:p>
            <a:pPr algn="ctr"/>
            <a:r>
              <a:rPr lang="en-US" sz="2400" b="1" dirty="0"/>
              <a:t>Preexisting Condition – Prior Disc Herniation Actually Contributed to New Disc Injury – Not “Mere Susceptibility”</a:t>
            </a:r>
            <a:br>
              <a:rPr lang="en-US" sz="2800" dirty="0"/>
            </a:br>
            <a:r>
              <a:rPr lang="en-US" sz="2000" i="1" dirty="0" err="1"/>
              <a:t>Vantassel</a:t>
            </a:r>
            <a:r>
              <a:rPr lang="en-US" sz="2000" i="1" dirty="0"/>
              <a:t> v. SAIF</a:t>
            </a:r>
            <a:r>
              <a:rPr lang="en-US" sz="2000" dirty="0"/>
              <a:t>, 284 Or App 335 (2017)</a:t>
            </a:r>
          </a:p>
        </p:txBody>
      </p:sp>
    </p:spTree>
    <p:extLst>
      <p:ext uri="{BB962C8B-B14F-4D97-AF65-F5344CB8AC3E}">
        <p14:creationId xmlns:p14="http://schemas.microsoft.com/office/powerpoint/2010/main" val="2701060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FAC3E-B7CC-4DB0-80AE-58434FC8277C}"/>
              </a:ext>
            </a:extLst>
          </p:cNvPr>
          <p:cNvSpPr>
            <a:spLocks noGrp="1"/>
          </p:cNvSpPr>
          <p:nvPr>
            <p:ph idx="1"/>
          </p:nvPr>
        </p:nvSpPr>
        <p:spPr/>
        <p:txBody>
          <a:bodyPr>
            <a:normAutofit/>
          </a:bodyPr>
          <a:lstStyle/>
          <a:p>
            <a:r>
              <a:rPr lang="en-US" sz="2400" dirty="0"/>
              <a:t>The Court evaluated the medical evidence and determined there was sufficient medical support for the Board’s conclusion that the prior herniations and surgeries in 2002 and 2009 actually contributed to new herniation.</a:t>
            </a:r>
          </a:p>
          <a:p>
            <a:r>
              <a:rPr lang="en-US" sz="2400" dirty="0"/>
              <a:t>With preexisting conditions there is a focus on whether they actively or passively contribute.  It is imperative for medical experts to understand the restriction the Workers’ Compensation Act places on preexisting conditions. </a:t>
            </a:r>
          </a:p>
        </p:txBody>
      </p:sp>
      <p:sp>
        <p:nvSpPr>
          <p:cNvPr id="2" name="Title 1">
            <a:extLst>
              <a:ext uri="{FF2B5EF4-FFF2-40B4-BE49-F238E27FC236}">
                <a16:creationId xmlns:a16="http://schemas.microsoft.com/office/drawing/2014/main" id="{C485F0D2-AC0B-49D2-85FB-9CF83A591F61}"/>
              </a:ext>
            </a:extLst>
          </p:cNvPr>
          <p:cNvSpPr>
            <a:spLocks noGrp="1"/>
          </p:cNvSpPr>
          <p:nvPr>
            <p:ph type="title"/>
          </p:nvPr>
        </p:nvSpPr>
        <p:spPr/>
        <p:txBody>
          <a:bodyPr>
            <a:normAutofit fontScale="90000"/>
          </a:bodyPr>
          <a:lstStyle/>
          <a:p>
            <a:pPr algn="ctr"/>
            <a:br>
              <a:rPr lang="en-US" dirty="0"/>
            </a:br>
            <a:br>
              <a:rPr lang="en-US" dirty="0"/>
            </a:br>
            <a:endParaRPr lang="en-US" dirty="0"/>
          </a:p>
        </p:txBody>
      </p:sp>
      <p:sp>
        <p:nvSpPr>
          <p:cNvPr id="4" name="Title 1">
            <a:extLst>
              <a:ext uri="{FF2B5EF4-FFF2-40B4-BE49-F238E27FC236}">
                <a16:creationId xmlns:a16="http://schemas.microsoft.com/office/drawing/2014/main" id="{C822EB28-0CA0-477A-A8E7-07C9964805C2}"/>
              </a:ext>
            </a:extLst>
          </p:cNvPr>
          <p:cNvSpPr txBox="1">
            <a:spLocks/>
          </p:cNvSpPr>
          <p:nvPr/>
        </p:nvSpPr>
        <p:spPr>
          <a:xfrm>
            <a:off x="660400" y="355842"/>
            <a:ext cx="11175013" cy="10543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a:lstStyle>
          <a:p>
            <a:r>
              <a:rPr lang="en-US" sz="2400" b="1" dirty="0"/>
              <a:t>Preexisting Condition – Prior Disc Herniation Actually Contributed to New Disc Injury – Not “Mere Susceptibility”</a:t>
            </a:r>
            <a:br>
              <a:rPr lang="en-US" sz="2800" dirty="0"/>
            </a:br>
            <a:r>
              <a:rPr lang="en-US" sz="2000" i="1" dirty="0" err="1"/>
              <a:t>Vantassel</a:t>
            </a:r>
            <a:r>
              <a:rPr lang="en-US" sz="2000" i="1" dirty="0"/>
              <a:t> v. SAIF</a:t>
            </a:r>
            <a:r>
              <a:rPr lang="en-US" sz="2000" dirty="0"/>
              <a:t>, 284 Or App 335 (2017)</a:t>
            </a:r>
          </a:p>
        </p:txBody>
      </p:sp>
    </p:spTree>
    <p:extLst>
      <p:ext uri="{BB962C8B-B14F-4D97-AF65-F5344CB8AC3E}">
        <p14:creationId xmlns:p14="http://schemas.microsoft.com/office/powerpoint/2010/main" val="320289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A383DC-306B-4B25-B701-98FA8E585A40}"/>
              </a:ext>
            </a:extLst>
          </p:cNvPr>
          <p:cNvSpPr>
            <a:spLocks noGrp="1"/>
          </p:cNvSpPr>
          <p:nvPr>
            <p:ph idx="1"/>
          </p:nvPr>
        </p:nvSpPr>
        <p:spPr/>
        <p:txBody>
          <a:bodyPr>
            <a:normAutofit/>
          </a:bodyPr>
          <a:lstStyle/>
          <a:p>
            <a:r>
              <a:rPr lang="en-US" sz="2400" dirty="0"/>
              <a:t>Worker filed claim for chronic low back pain disorder.  He related condition to employment in general rather than a specific incident.</a:t>
            </a:r>
          </a:p>
          <a:p>
            <a:r>
              <a:rPr lang="en-US" sz="2400" dirty="0"/>
              <a:t>Employer’s experts pointed to personal factors as being the major cause of worker’s condition – age, weight and deconditioning.  </a:t>
            </a:r>
          </a:p>
          <a:p>
            <a:r>
              <a:rPr lang="en-US" sz="2400" dirty="0"/>
              <a:t>Worker contended that as a “matter of law” personal factors were only predisposing factors.  </a:t>
            </a:r>
          </a:p>
          <a:p>
            <a:r>
              <a:rPr lang="en-US" sz="2400" dirty="0"/>
              <a:t>The Court disagreed with the worker’s contentions. The Court found sufficient evidence to support the Board’s finding that personal factors were actual causes of back pain.  </a:t>
            </a:r>
          </a:p>
        </p:txBody>
      </p:sp>
      <p:sp>
        <p:nvSpPr>
          <p:cNvPr id="2" name="Title 1">
            <a:extLst>
              <a:ext uri="{FF2B5EF4-FFF2-40B4-BE49-F238E27FC236}">
                <a16:creationId xmlns:a16="http://schemas.microsoft.com/office/drawing/2014/main" id="{C5B1A78A-A326-4094-980C-AE3982955C8B}"/>
              </a:ext>
            </a:extLst>
          </p:cNvPr>
          <p:cNvSpPr>
            <a:spLocks noGrp="1"/>
          </p:cNvSpPr>
          <p:nvPr>
            <p:ph type="title"/>
          </p:nvPr>
        </p:nvSpPr>
        <p:spPr/>
        <p:txBody>
          <a:bodyPr>
            <a:noAutofit/>
          </a:bodyPr>
          <a:lstStyle/>
          <a:p>
            <a:pPr algn="ctr"/>
            <a:r>
              <a:rPr lang="en-US" sz="2800" b="1" dirty="0"/>
              <a:t>Medical Evidence Established “Personal Factors” (Weight/Deconditioning) Were Causes – Not Susceptibility </a:t>
            </a:r>
            <a:r>
              <a:rPr lang="en-US" sz="2400" i="1" dirty="0" err="1"/>
              <a:t>Lowells</a:t>
            </a:r>
            <a:r>
              <a:rPr lang="en-US" sz="2400" i="1" dirty="0"/>
              <a:t> v. SAIF</a:t>
            </a:r>
            <a:r>
              <a:rPr lang="en-US" sz="2400" dirty="0"/>
              <a:t>, 285 Or App 161 (2017)</a:t>
            </a:r>
          </a:p>
        </p:txBody>
      </p:sp>
    </p:spTree>
    <p:extLst>
      <p:ext uri="{BB962C8B-B14F-4D97-AF65-F5344CB8AC3E}">
        <p14:creationId xmlns:p14="http://schemas.microsoft.com/office/powerpoint/2010/main" val="2656858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658E9F-D9A9-46EE-AC0D-15ACD02BDC6B}"/>
              </a:ext>
            </a:extLst>
          </p:cNvPr>
          <p:cNvSpPr>
            <a:spLocks noGrp="1"/>
          </p:cNvSpPr>
          <p:nvPr>
            <p:ph idx="1"/>
          </p:nvPr>
        </p:nvSpPr>
        <p:spPr/>
        <p:txBody>
          <a:bodyPr>
            <a:noAutofit/>
          </a:bodyPr>
          <a:lstStyle/>
          <a:p>
            <a:r>
              <a:rPr lang="en-US" sz="2400" dirty="0"/>
              <a:t>Mr. Cho was a delivery driver. Coworker bumped his leg with a hand truck.  Evidence indicated this incident likely caused a laceration.</a:t>
            </a:r>
          </a:p>
          <a:p>
            <a:r>
              <a:rPr lang="en-US" sz="2400" dirty="0"/>
              <a:t>Mr. Cho also had diabetes which was poorly controlled. He developed cellulitis (bacterial infection) in general area of the laceration.</a:t>
            </a:r>
          </a:p>
          <a:p>
            <a:r>
              <a:rPr lang="en-US" sz="2400" dirty="0"/>
              <a:t>Employer’s expert explained that if claimant didn’t have diabetes then it was likely he would never have developed infection. His body would have been able to fight off the infection.</a:t>
            </a:r>
          </a:p>
          <a:p>
            <a:r>
              <a:rPr lang="en-US" sz="2400" dirty="0"/>
              <a:t>Board ultimately concluded that diabetes made worker more susceptible to infection but it was not actual cause of the infection.  </a:t>
            </a:r>
          </a:p>
        </p:txBody>
      </p:sp>
      <p:sp>
        <p:nvSpPr>
          <p:cNvPr id="2" name="Title 1">
            <a:extLst>
              <a:ext uri="{FF2B5EF4-FFF2-40B4-BE49-F238E27FC236}">
                <a16:creationId xmlns:a16="http://schemas.microsoft.com/office/drawing/2014/main" id="{3150D481-7ACB-4AB1-95EF-CD28B07D9C04}"/>
              </a:ext>
            </a:extLst>
          </p:cNvPr>
          <p:cNvSpPr>
            <a:spLocks noGrp="1"/>
          </p:cNvSpPr>
          <p:nvPr>
            <p:ph type="title"/>
          </p:nvPr>
        </p:nvSpPr>
        <p:spPr/>
        <p:txBody>
          <a:bodyPr>
            <a:normAutofit fontScale="90000"/>
          </a:bodyPr>
          <a:lstStyle/>
          <a:p>
            <a:pPr algn="ctr"/>
            <a:r>
              <a:rPr lang="en-US" b="1" dirty="0"/>
              <a:t>Poorly Controlled Diabetes – not considered a preexisting condition.  </a:t>
            </a:r>
            <a:br>
              <a:rPr lang="en-US" dirty="0"/>
            </a:br>
            <a:r>
              <a:rPr lang="en-US" sz="3300" i="1" dirty="0" err="1"/>
              <a:t>Eun</a:t>
            </a:r>
            <a:r>
              <a:rPr lang="en-US" sz="3300" i="1" dirty="0"/>
              <a:t> S. Cho</a:t>
            </a:r>
            <a:r>
              <a:rPr lang="en-US" sz="3300" dirty="0"/>
              <a:t>, 69 Van Natta 1168 (2017)</a:t>
            </a:r>
          </a:p>
        </p:txBody>
      </p:sp>
    </p:spTree>
    <p:extLst>
      <p:ext uri="{BB962C8B-B14F-4D97-AF65-F5344CB8AC3E}">
        <p14:creationId xmlns:p14="http://schemas.microsoft.com/office/powerpoint/2010/main" val="521055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Noteworthy Oregon and Ninth Circuit Cases</a:t>
            </a:r>
          </a:p>
        </p:txBody>
      </p:sp>
      <p:sp>
        <p:nvSpPr>
          <p:cNvPr id="2" name="Title 1"/>
          <p:cNvSpPr>
            <a:spLocks noGrp="1"/>
          </p:cNvSpPr>
          <p:nvPr>
            <p:ph type="title"/>
          </p:nvPr>
        </p:nvSpPr>
        <p:spPr/>
        <p:txBody>
          <a:bodyPr/>
          <a:lstStyle/>
          <a:p>
            <a:r>
              <a:rPr lang="en-US" dirty="0"/>
              <a:t>Employment Case Law</a:t>
            </a:r>
          </a:p>
        </p:txBody>
      </p:sp>
    </p:spTree>
    <p:extLst>
      <p:ext uri="{BB962C8B-B14F-4D97-AF65-F5344CB8AC3E}">
        <p14:creationId xmlns:p14="http://schemas.microsoft.com/office/powerpoint/2010/main" val="3077229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sewing\AppData\Local\Microsoft\Windows\Temporary Internet Files\Content.IE5\56V68CIT\social_media_market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2588" y="3460377"/>
            <a:ext cx="3196144" cy="319614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838199" y="1825624"/>
            <a:ext cx="11269337" cy="4828563"/>
          </a:xfrm>
        </p:spPr>
        <p:txBody>
          <a:bodyPr>
            <a:normAutofit/>
          </a:bodyPr>
          <a:lstStyle/>
          <a:p>
            <a:r>
              <a:rPr lang="en-US" sz="2400" dirty="0"/>
              <a:t>Issue: Whether Multnomah County Sheriff’s Office complied with ORS 408.230 (the veteran's preference law) when it failed to promote a disabled veteran?</a:t>
            </a:r>
          </a:p>
          <a:p>
            <a:r>
              <a:rPr lang="en-US" sz="2400" dirty="0"/>
              <a:t>Public ER </a:t>
            </a:r>
            <a:r>
              <a:rPr lang="en-US" sz="2400" u="sng" dirty="0"/>
              <a:t>must</a:t>
            </a:r>
            <a:r>
              <a:rPr lang="en-US" sz="2400" dirty="0"/>
              <a:t> grant preference for veteran applicants</a:t>
            </a:r>
          </a:p>
          <a:p>
            <a:pPr lvl="1"/>
            <a:r>
              <a:rPr lang="en-US" sz="2000" dirty="0"/>
              <a:t>Initial applications screening – add points</a:t>
            </a:r>
          </a:p>
          <a:p>
            <a:pPr lvl="1"/>
            <a:r>
              <a:rPr lang="en-US" sz="2000" dirty="0"/>
              <a:t>Examination after initial screening – add points</a:t>
            </a:r>
          </a:p>
          <a:p>
            <a:pPr lvl="1"/>
            <a:r>
              <a:rPr lang="en-US" sz="2000" dirty="0"/>
              <a:t>If no score, “devise and apply methods” to give special </a:t>
            </a:r>
          </a:p>
          <a:p>
            <a:pPr marL="457200" lvl="1" indent="0">
              <a:buNone/>
            </a:pPr>
            <a:r>
              <a:rPr lang="en-US" sz="2000" dirty="0"/>
              <a:t>   consideration</a:t>
            </a:r>
          </a:p>
          <a:p>
            <a:r>
              <a:rPr lang="en-US" sz="2400" dirty="0"/>
              <a:t>Three applicants, one disabled veteran (Edwards)</a:t>
            </a:r>
          </a:p>
          <a:p>
            <a:r>
              <a:rPr lang="en-US" sz="2400" dirty="0"/>
              <a:t>Inconsistent statements from hiring team</a:t>
            </a:r>
          </a:p>
        </p:txBody>
      </p:sp>
      <p:sp>
        <p:nvSpPr>
          <p:cNvPr id="5" name="Title 4"/>
          <p:cNvSpPr>
            <a:spLocks noGrp="1"/>
          </p:cNvSpPr>
          <p:nvPr>
            <p:ph type="title"/>
          </p:nvPr>
        </p:nvSpPr>
        <p:spPr/>
        <p:txBody>
          <a:bodyPr>
            <a:normAutofit fontScale="90000"/>
          </a:bodyPr>
          <a:lstStyle/>
          <a:p>
            <a:r>
              <a:rPr lang="en-US" dirty="0"/>
              <a:t>Veteran Hiring Process</a:t>
            </a:r>
            <a:br>
              <a:rPr lang="en-US" dirty="0"/>
            </a:br>
            <a:r>
              <a:rPr lang="en-US" i="1" dirty="0"/>
              <a:t>Multnomah Cty. Sheriff’s Office v. Edwards</a:t>
            </a:r>
            <a:endParaRPr lang="en-US" dirty="0"/>
          </a:p>
        </p:txBody>
      </p:sp>
    </p:spTree>
    <p:extLst>
      <p:ext uri="{BB962C8B-B14F-4D97-AF65-F5344CB8AC3E}">
        <p14:creationId xmlns:p14="http://schemas.microsoft.com/office/powerpoint/2010/main" val="2624521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en-US" sz="2800" dirty="0"/>
              <a:t>Holding: Under ORS 408.230, a public employer’s application process for hiring and promotion decisions must utilize a coherent, stable method for giving special consideration to disabled veterans</a:t>
            </a:r>
          </a:p>
          <a:p>
            <a:r>
              <a:rPr lang="en-US" sz="2800" dirty="0"/>
              <a:t>Public ERs must “formulate some sort of standard or regular procedure” developed in advance of the hiring process and then apply it to the hiring process</a:t>
            </a:r>
            <a:endParaRPr lang="en-US" sz="2800" i="1" dirty="0"/>
          </a:p>
          <a:p>
            <a:r>
              <a:rPr lang="en-US" sz="2800" i="1"/>
              <a:t>Reminder</a:t>
            </a:r>
            <a:r>
              <a:rPr lang="en-US" sz="2800"/>
              <a:t> –statute </a:t>
            </a:r>
            <a:r>
              <a:rPr lang="en-US" sz="2800" dirty="0"/>
              <a:t>was  modified after the events of this case</a:t>
            </a:r>
          </a:p>
        </p:txBody>
      </p:sp>
      <p:sp>
        <p:nvSpPr>
          <p:cNvPr id="5" name="Title 4"/>
          <p:cNvSpPr>
            <a:spLocks noGrp="1"/>
          </p:cNvSpPr>
          <p:nvPr>
            <p:ph type="title"/>
          </p:nvPr>
        </p:nvSpPr>
        <p:spPr/>
        <p:txBody>
          <a:bodyPr>
            <a:normAutofit fontScale="90000"/>
          </a:bodyPr>
          <a:lstStyle/>
          <a:p>
            <a:r>
              <a:rPr lang="en-US" dirty="0"/>
              <a:t>Veteran Hiring Process</a:t>
            </a:r>
            <a:br>
              <a:rPr lang="en-US" dirty="0"/>
            </a:br>
            <a:r>
              <a:rPr lang="en-US" i="1" dirty="0"/>
              <a:t>Multnomah Cty. Sheriff’s Office v. Edwards</a:t>
            </a:r>
            <a:endParaRPr lang="en-US" dirty="0"/>
          </a:p>
        </p:txBody>
      </p:sp>
    </p:spTree>
    <p:extLst>
      <p:ext uri="{BB962C8B-B14F-4D97-AF65-F5344CB8AC3E}">
        <p14:creationId xmlns:p14="http://schemas.microsoft.com/office/powerpoint/2010/main" val="24297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9465" y="1627834"/>
            <a:ext cx="8290841" cy="5385916"/>
          </a:xfrm>
        </p:spPr>
        <p:txBody>
          <a:bodyPr>
            <a:noAutofit/>
          </a:bodyPr>
          <a:lstStyle/>
          <a:p>
            <a:r>
              <a:rPr lang="en-US" sz="2100" dirty="0"/>
              <a:t>EE injured right index finger and had surgery the following day</a:t>
            </a:r>
          </a:p>
          <a:p>
            <a:r>
              <a:rPr lang="en-US" sz="2100" dirty="0"/>
              <a:t>6 days after surgery released to 3 hrs of light duty work per day </a:t>
            </a:r>
          </a:p>
          <a:p>
            <a:r>
              <a:rPr lang="en-US" sz="2100" dirty="0"/>
              <a:t>CFO, Manager, and co-worker expressed frustration with light duty release</a:t>
            </a:r>
          </a:p>
          <a:p>
            <a:r>
              <a:rPr lang="en-US" sz="2100" dirty="0"/>
              <a:t>One month after surgery Dr. Buehler completed vague work release</a:t>
            </a:r>
          </a:p>
          <a:p>
            <a:r>
              <a:rPr lang="en-US" sz="2100" dirty="0"/>
              <a:t>More “venting” over email regarding claimant’s work restrictions</a:t>
            </a:r>
          </a:p>
          <a:p>
            <a:r>
              <a:rPr lang="en-US" sz="2100" dirty="0"/>
              <a:t>ER offered light duty job based on Dr. Buehler’s restrictions. Claimant refused to work job.</a:t>
            </a:r>
          </a:p>
          <a:p>
            <a:r>
              <a:rPr lang="en-US" sz="2100" dirty="0"/>
              <a:t>ER terminated claimant </a:t>
            </a:r>
          </a:p>
          <a:p>
            <a:endParaRPr lang="en-US" sz="2100" dirty="0"/>
          </a:p>
        </p:txBody>
      </p:sp>
      <p:sp>
        <p:nvSpPr>
          <p:cNvPr id="2" name="Title 1"/>
          <p:cNvSpPr>
            <a:spLocks noGrp="1"/>
          </p:cNvSpPr>
          <p:nvPr>
            <p:ph type="title"/>
          </p:nvPr>
        </p:nvSpPr>
        <p:spPr/>
        <p:txBody>
          <a:bodyPr>
            <a:normAutofit fontScale="90000"/>
          </a:bodyPr>
          <a:lstStyle/>
          <a:p>
            <a:r>
              <a:rPr lang="en-US" dirty="0"/>
              <a:t>Workers’ Compensation Discrimination</a:t>
            </a:r>
            <a:br>
              <a:rPr lang="en-US" dirty="0"/>
            </a:br>
            <a:r>
              <a:rPr lang="en-US" i="1" dirty="0"/>
              <a:t>Strickland v. Rm. Mech.</a:t>
            </a:r>
            <a:endParaRPr lang="en-US" dirty="0"/>
          </a:p>
        </p:txBody>
      </p:sp>
      <p:pic>
        <p:nvPicPr>
          <p:cNvPr id="1026" name="Picture 2" descr="C:\Users\sewing\AppData\Local\Microsoft\Windows\Temporary Internet Files\Content.IE5\LWZY10B1\seguretat-300x28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19" y="2181684"/>
            <a:ext cx="2857500"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985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4194" y="1655295"/>
            <a:ext cx="10527535" cy="4927716"/>
          </a:xfrm>
        </p:spPr>
        <p:txBody>
          <a:bodyPr>
            <a:noAutofit/>
          </a:bodyPr>
          <a:lstStyle/>
          <a:p>
            <a:r>
              <a:rPr lang="en-US" sz="2400" dirty="0"/>
              <a:t>Issue: did the ER discriminate against claimant under ORS 659A.040 for filing a workers compensation claim?</a:t>
            </a:r>
          </a:p>
          <a:p>
            <a:r>
              <a:rPr lang="en-US" sz="2400" dirty="0"/>
              <a:t>Holding:</a:t>
            </a:r>
          </a:p>
          <a:p>
            <a:pPr lvl="1"/>
            <a:r>
              <a:rPr lang="en-US" sz="2000" dirty="0"/>
              <a:t>EE could not show discriminatory intent through  the ER’s email communications in which its EE criticized plaintiff, his recovery from his finger injury, his physician, and the workers’ compensation system in Oregon.</a:t>
            </a:r>
            <a:endParaRPr lang="en-US" sz="1800" dirty="0"/>
          </a:p>
          <a:p>
            <a:pPr lvl="1"/>
            <a:r>
              <a:rPr lang="en-US" sz="2000" dirty="0"/>
              <a:t>“Although the emails between Defendants’ employees and AIG reveal considerable frustration and, indeed, some degree of hostility toward Plaintiff, that frustration and hostility was exclusively tied to the dispute regarding Plaintiff’s work place limitations and his related interpersonal conflict with McManus and others.”</a:t>
            </a:r>
          </a:p>
          <a:p>
            <a:pPr lvl="1"/>
            <a:r>
              <a:rPr lang="en-US" sz="2000" dirty="0"/>
              <a:t>ERs termination was because of EE’s refusal to perform work duties he was medically cleared to perform and EE’s refusal to comply with the job requirements imposed by the ER.</a:t>
            </a:r>
          </a:p>
          <a:p>
            <a:endParaRPr lang="en-US" sz="2400" dirty="0"/>
          </a:p>
        </p:txBody>
      </p:sp>
      <p:sp>
        <p:nvSpPr>
          <p:cNvPr id="2" name="Title 1"/>
          <p:cNvSpPr>
            <a:spLocks noGrp="1"/>
          </p:cNvSpPr>
          <p:nvPr>
            <p:ph type="title"/>
          </p:nvPr>
        </p:nvSpPr>
        <p:spPr/>
        <p:txBody>
          <a:bodyPr>
            <a:normAutofit fontScale="90000"/>
          </a:bodyPr>
          <a:lstStyle/>
          <a:p>
            <a:r>
              <a:rPr lang="en-US" dirty="0"/>
              <a:t>Workers’ Compensation Discrimination</a:t>
            </a:r>
            <a:br>
              <a:rPr lang="en-US" dirty="0"/>
            </a:br>
            <a:r>
              <a:rPr lang="en-US" i="1" dirty="0"/>
              <a:t>Strickland v. Rm. Mech.</a:t>
            </a:r>
            <a:endParaRPr lang="en-US" dirty="0"/>
          </a:p>
        </p:txBody>
      </p:sp>
    </p:spTree>
    <p:extLst>
      <p:ext uri="{BB962C8B-B14F-4D97-AF65-F5344CB8AC3E}">
        <p14:creationId xmlns:p14="http://schemas.microsoft.com/office/powerpoint/2010/main" val="473671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8918" y="1825624"/>
            <a:ext cx="11232775" cy="5032375"/>
          </a:xfrm>
        </p:spPr>
        <p:txBody>
          <a:bodyPr>
            <a:normAutofit fontScale="92500" lnSpcReduction="10000"/>
          </a:bodyPr>
          <a:lstStyle/>
          <a:p>
            <a:r>
              <a:rPr lang="en-US" dirty="0"/>
              <a:t>In First Amendment retaliation cases involving public employees, courts strike a balance between</a:t>
            </a:r>
          </a:p>
          <a:p>
            <a:pPr lvl="1"/>
            <a:r>
              <a:rPr lang="en-US" dirty="0"/>
              <a:t>Employee’s interest as a citizen in commenting upon matters of public concern</a:t>
            </a:r>
          </a:p>
          <a:p>
            <a:pPr lvl="1"/>
            <a:r>
              <a:rPr lang="en-US" dirty="0"/>
              <a:t>Government’s interest, as an employer, in promoting the efficiency of the public services it performs through its employees</a:t>
            </a:r>
          </a:p>
          <a:p>
            <a:pPr marL="365760" lvl="1" indent="0">
              <a:buNone/>
            </a:pPr>
            <a:endParaRPr lang="en-US" sz="1700" dirty="0"/>
          </a:p>
          <a:p>
            <a:r>
              <a:rPr lang="en-US" dirty="0"/>
              <a:t>Key guiding principles for evaluating whether an employee speaks as a private citizen or as a public employee</a:t>
            </a:r>
          </a:p>
          <a:p>
            <a:pPr lvl="1"/>
            <a:r>
              <a:rPr lang="en-US" dirty="0"/>
              <a:t>Was employee’s communications confined within employee’s chain of command?</a:t>
            </a:r>
          </a:p>
          <a:p>
            <a:pPr lvl="1"/>
            <a:r>
              <a:rPr lang="en-US" dirty="0"/>
              <a:t>Did employee speak about routine issues or raise broad concerns (i.e. about systemic abuse or corruption)?</a:t>
            </a:r>
          </a:p>
          <a:p>
            <a:pPr lvl="1"/>
            <a:r>
              <a:rPr lang="en-US" dirty="0"/>
              <a:t>Did employee speak about these matters in direct contravention to a supervisor’s orders?</a:t>
            </a:r>
          </a:p>
        </p:txBody>
      </p:sp>
      <p:sp>
        <p:nvSpPr>
          <p:cNvPr id="2" name="Title 1"/>
          <p:cNvSpPr>
            <a:spLocks noGrp="1"/>
          </p:cNvSpPr>
          <p:nvPr>
            <p:ph type="title"/>
          </p:nvPr>
        </p:nvSpPr>
        <p:spPr/>
        <p:txBody>
          <a:bodyPr/>
          <a:lstStyle/>
          <a:p>
            <a:r>
              <a:rPr lang="en-US" sz="4000" dirty="0"/>
              <a:t>Free Speech</a:t>
            </a:r>
          </a:p>
        </p:txBody>
      </p:sp>
    </p:spTree>
    <p:extLst>
      <p:ext uri="{BB962C8B-B14F-4D97-AF65-F5344CB8AC3E}">
        <p14:creationId xmlns:p14="http://schemas.microsoft.com/office/powerpoint/2010/main" val="2936253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Tebowing’? Really? – Pied Type"/>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6487" y="2646363"/>
            <a:ext cx="4391025" cy="2552700"/>
          </a:xfrm>
        </p:spPr>
      </p:pic>
      <p:sp>
        <p:nvSpPr>
          <p:cNvPr id="11" name="Content Placeholder 10"/>
          <p:cNvSpPr>
            <a:spLocks noGrp="1"/>
          </p:cNvSpPr>
          <p:nvPr>
            <p:ph sz="half" idx="2"/>
          </p:nvPr>
        </p:nvSpPr>
        <p:spPr>
          <a:xfrm>
            <a:off x="6197600" y="1719072"/>
            <a:ext cx="5384800" cy="4959634"/>
          </a:xfrm>
        </p:spPr>
        <p:txBody>
          <a:bodyPr>
            <a:normAutofit/>
          </a:bodyPr>
          <a:lstStyle/>
          <a:p>
            <a:r>
              <a:rPr lang="en-US" dirty="0"/>
              <a:t>BSD suspended the football coach for kneeling and praying on the football field’s 50 yard line in view of students and parents immediately after high school football games</a:t>
            </a:r>
          </a:p>
          <a:p>
            <a:pPr marL="45720" indent="0">
              <a:buNone/>
            </a:pPr>
            <a:endParaRPr lang="en-US" dirty="0"/>
          </a:p>
          <a:p>
            <a:r>
              <a:rPr lang="en-US" dirty="0"/>
              <a:t>High school football coach sought an injunction against BSD</a:t>
            </a:r>
          </a:p>
          <a:p>
            <a:pPr marL="45720" indent="0">
              <a:buNone/>
            </a:pPr>
            <a:endParaRPr lang="en-US" dirty="0"/>
          </a:p>
        </p:txBody>
      </p:sp>
      <p:sp>
        <p:nvSpPr>
          <p:cNvPr id="9" name="Title 8"/>
          <p:cNvSpPr>
            <a:spLocks noGrp="1"/>
          </p:cNvSpPr>
          <p:nvPr>
            <p:ph type="title"/>
          </p:nvPr>
        </p:nvSpPr>
        <p:spPr/>
        <p:txBody>
          <a:bodyPr>
            <a:normAutofit fontScale="90000"/>
          </a:bodyPr>
          <a:lstStyle/>
          <a:p>
            <a:r>
              <a:rPr lang="en-US" sz="3600" dirty="0"/>
              <a:t>Free Speech</a:t>
            </a:r>
            <a:br>
              <a:rPr lang="en-US" dirty="0"/>
            </a:br>
            <a:r>
              <a:rPr lang="en-US" sz="3100" i="1" dirty="0"/>
              <a:t>Kennedy v. Bremerton Sch. Dist</a:t>
            </a:r>
            <a:r>
              <a:rPr lang="en-US" sz="3100" dirty="0"/>
              <a:t>. (9</a:t>
            </a:r>
            <a:r>
              <a:rPr lang="en-US" sz="3100" baseline="30000" dirty="0"/>
              <a:t>th</a:t>
            </a:r>
            <a:r>
              <a:rPr lang="en-US" sz="3100" dirty="0"/>
              <a:t> Cir.)</a:t>
            </a:r>
            <a:endParaRPr lang="en-US" dirty="0"/>
          </a:p>
        </p:txBody>
      </p:sp>
    </p:spTree>
    <p:extLst>
      <p:ext uri="{BB962C8B-B14F-4D97-AF65-F5344CB8AC3E}">
        <p14:creationId xmlns:p14="http://schemas.microsoft.com/office/powerpoint/2010/main" val="2714007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Tebowing’? Really? – Pied Type"/>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6487" y="2646363"/>
            <a:ext cx="4391025" cy="2552700"/>
          </a:xfrm>
        </p:spPr>
      </p:pic>
      <p:sp>
        <p:nvSpPr>
          <p:cNvPr id="11" name="Content Placeholder 10"/>
          <p:cNvSpPr>
            <a:spLocks noGrp="1"/>
          </p:cNvSpPr>
          <p:nvPr>
            <p:ph sz="half" idx="2"/>
          </p:nvPr>
        </p:nvSpPr>
        <p:spPr>
          <a:xfrm>
            <a:off x="5997388" y="1825624"/>
            <a:ext cx="5356412" cy="5032375"/>
          </a:xfrm>
        </p:spPr>
        <p:txBody>
          <a:bodyPr>
            <a:normAutofit fontScale="92500" lnSpcReduction="20000"/>
          </a:bodyPr>
          <a:lstStyle/>
          <a:p>
            <a:r>
              <a:rPr lang="en-US" dirty="0"/>
              <a:t>Kennedy must show:</a:t>
            </a:r>
          </a:p>
          <a:p>
            <a:pPr lvl="1"/>
            <a:r>
              <a:rPr lang="en-US" dirty="0"/>
              <a:t>He spoke on a matter of public concern</a:t>
            </a:r>
          </a:p>
          <a:p>
            <a:pPr lvl="1"/>
            <a:r>
              <a:rPr lang="en-US" u="sng" dirty="0"/>
              <a:t>He spoke as a private citizen rather than a public employee, </a:t>
            </a:r>
            <a:r>
              <a:rPr lang="en-US" dirty="0"/>
              <a:t>and</a:t>
            </a:r>
          </a:p>
          <a:p>
            <a:pPr lvl="1"/>
            <a:r>
              <a:rPr lang="en-US" dirty="0"/>
              <a:t>The relevant speech was a substantial or motivating factor in the adverse employment action</a:t>
            </a:r>
          </a:p>
          <a:p>
            <a:r>
              <a:rPr lang="en-US" dirty="0"/>
              <a:t>The State must show:</a:t>
            </a:r>
          </a:p>
          <a:p>
            <a:pPr lvl="1"/>
            <a:r>
              <a:rPr lang="en-US" dirty="0"/>
              <a:t>It had an adequate justification for treating Kennedy differently from other members of the general public, or</a:t>
            </a:r>
          </a:p>
          <a:p>
            <a:pPr lvl="1"/>
            <a:r>
              <a:rPr lang="en-US" dirty="0"/>
              <a:t>It would have taken the adverse employment action even absent the protected speech</a:t>
            </a:r>
          </a:p>
          <a:p>
            <a:pPr lvl="1"/>
            <a:endParaRPr lang="en-US" dirty="0"/>
          </a:p>
          <a:p>
            <a:endParaRPr lang="en-US" dirty="0"/>
          </a:p>
        </p:txBody>
      </p:sp>
      <p:sp>
        <p:nvSpPr>
          <p:cNvPr id="9" name="Title 8"/>
          <p:cNvSpPr>
            <a:spLocks noGrp="1"/>
          </p:cNvSpPr>
          <p:nvPr>
            <p:ph type="title"/>
          </p:nvPr>
        </p:nvSpPr>
        <p:spPr/>
        <p:txBody>
          <a:bodyPr>
            <a:normAutofit fontScale="90000"/>
          </a:bodyPr>
          <a:lstStyle/>
          <a:p>
            <a:r>
              <a:rPr lang="en-US" sz="3600" dirty="0"/>
              <a:t>Free Speech</a:t>
            </a:r>
            <a:br>
              <a:rPr lang="en-US" sz="3600" dirty="0"/>
            </a:br>
            <a:r>
              <a:rPr lang="en-US" sz="3100" i="1" dirty="0"/>
              <a:t>Kennedy v. Bremerton Sch. Dist</a:t>
            </a:r>
            <a:r>
              <a:rPr lang="en-US" sz="3100" dirty="0"/>
              <a:t>. (9</a:t>
            </a:r>
            <a:r>
              <a:rPr lang="en-US" sz="3100" baseline="30000" dirty="0"/>
              <a:t>th</a:t>
            </a:r>
            <a:r>
              <a:rPr lang="en-US" sz="3100" dirty="0"/>
              <a:t> Cir.)</a:t>
            </a:r>
          </a:p>
        </p:txBody>
      </p:sp>
    </p:spTree>
    <p:extLst>
      <p:ext uri="{BB962C8B-B14F-4D97-AF65-F5344CB8AC3E}">
        <p14:creationId xmlns:p14="http://schemas.microsoft.com/office/powerpoint/2010/main" val="1232583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200" y="1825624"/>
            <a:ext cx="10660380" cy="4883785"/>
          </a:xfrm>
        </p:spPr>
        <p:txBody>
          <a:bodyPr>
            <a:normAutofit/>
          </a:bodyPr>
          <a:lstStyle/>
          <a:p>
            <a:r>
              <a:rPr lang="en-US" dirty="0"/>
              <a:t>Private citizen (v) public employee</a:t>
            </a:r>
          </a:p>
          <a:p>
            <a:pPr lvl="1"/>
            <a:r>
              <a:rPr lang="en-US" dirty="0"/>
              <a:t>Fulfilling Kennedy’s professional responsibility to communicate demonstratively to students and spectators</a:t>
            </a:r>
          </a:p>
          <a:p>
            <a:pPr lvl="1"/>
            <a:r>
              <a:rPr lang="en-US" dirty="0"/>
              <a:t>Took advantage of his position to press his particular views upon the impressionable and captive minds</a:t>
            </a:r>
          </a:p>
          <a:p>
            <a:pPr lvl="1"/>
            <a:r>
              <a:rPr lang="en-US" dirty="0"/>
              <a:t>His speech fell within the scope of his typical job responsibilities and BSD permitted to order Kennedy not to speak in the manner he did</a:t>
            </a:r>
          </a:p>
          <a:p>
            <a:endParaRPr lang="en-US" dirty="0"/>
          </a:p>
        </p:txBody>
      </p:sp>
      <p:sp>
        <p:nvSpPr>
          <p:cNvPr id="11" name="Content Placeholder 10"/>
          <p:cNvSpPr>
            <a:spLocks noGrp="1"/>
          </p:cNvSpPr>
          <p:nvPr>
            <p:ph sz="half" idx="2"/>
          </p:nvPr>
        </p:nvSpPr>
        <p:spPr>
          <a:xfrm>
            <a:off x="5997388" y="1825624"/>
            <a:ext cx="5356412" cy="5032375"/>
          </a:xfrm>
        </p:spPr>
        <p:txBody>
          <a:bodyPr>
            <a:normAutofit/>
          </a:bodyPr>
          <a:lstStyle/>
          <a:p>
            <a:pPr lvl="1"/>
            <a:endParaRPr lang="en-US" dirty="0"/>
          </a:p>
          <a:p>
            <a:endParaRPr lang="en-US" dirty="0"/>
          </a:p>
        </p:txBody>
      </p:sp>
      <p:sp>
        <p:nvSpPr>
          <p:cNvPr id="9" name="Title 8"/>
          <p:cNvSpPr>
            <a:spLocks noGrp="1"/>
          </p:cNvSpPr>
          <p:nvPr>
            <p:ph type="title"/>
          </p:nvPr>
        </p:nvSpPr>
        <p:spPr/>
        <p:txBody>
          <a:bodyPr>
            <a:normAutofit fontScale="90000"/>
          </a:bodyPr>
          <a:lstStyle/>
          <a:p>
            <a:r>
              <a:rPr lang="en-US" sz="3600" dirty="0"/>
              <a:t>Free Speech</a:t>
            </a:r>
            <a:br>
              <a:rPr lang="en-US" sz="3600" dirty="0"/>
            </a:br>
            <a:r>
              <a:rPr lang="en-US" sz="3100" i="1" dirty="0"/>
              <a:t>Kennedy v. Bremerton Sch. Dist</a:t>
            </a:r>
            <a:r>
              <a:rPr lang="en-US" sz="3100" dirty="0"/>
              <a:t>. (9</a:t>
            </a:r>
            <a:r>
              <a:rPr lang="en-US" sz="3100" baseline="30000" dirty="0"/>
              <a:t>th</a:t>
            </a:r>
            <a:r>
              <a:rPr lang="en-US" sz="3100" dirty="0"/>
              <a:t> Cir.)</a:t>
            </a:r>
          </a:p>
        </p:txBody>
      </p:sp>
    </p:spTree>
    <p:extLst>
      <p:ext uri="{BB962C8B-B14F-4D97-AF65-F5344CB8AC3E}">
        <p14:creationId xmlns:p14="http://schemas.microsoft.com/office/powerpoint/2010/main" val="1224838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alifornia &lt;strong&gt;City&lt;/strong&gt;’s Officials Earned Thousands for One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54425" y="2157662"/>
            <a:ext cx="5598224" cy="3732149"/>
          </a:xfrm>
        </p:spPr>
      </p:pic>
      <p:sp>
        <p:nvSpPr>
          <p:cNvPr id="4" name="Content Placeholder 3"/>
          <p:cNvSpPr>
            <a:spLocks noGrp="1"/>
          </p:cNvSpPr>
          <p:nvPr>
            <p:ph sz="half" idx="2"/>
          </p:nvPr>
        </p:nvSpPr>
        <p:spPr>
          <a:xfrm>
            <a:off x="6535271" y="1825625"/>
            <a:ext cx="5177117" cy="4763434"/>
          </a:xfrm>
        </p:spPr>
        <p:txBody>
          <a:bodyPr>
            <a:normAutofit lnSpcReduction="10000"/>
          </a:bodyPr>
          <a:lstStyle/>
          <a:p>
            <a:r>
              <a:rPr lang="en-US" dirty="0"/>
              <a:t>Chief of Police worked for the City for </a:t>
            </a:r>
            <a:r>
              <a:rPr lang="en-US"/>
              <a:t>26 years</a:t>
            </a:r>
            <a:endParaRPr lang="en-US" dirty="0"/>
          </a:p>
          <a:p>
            <a:r>
              <a:rPr lang="en-US" dirty="0"/>
              <a:t>Made statements about management of the city budget</a:t>
            </a:r>
          </a:p>
          <a:p>
            <a:r>
              <a:rPr lang="en-US" dirty="0"/>
              <a:t>Three investigations ensued prompted by City Manager. No misconduct found.</a:t>
            </a:r>
          </a:p>
          <a:p>
            <a:r>
              <a:rPr lang="en-US" dirty="0"/>
              <a:t>Ultimately terminated by City</a:t>
            </a:r>
          </a:p>
          <a:p>
            <a:endParaRPr lang="en-US" dirty="0"/>
          </a:p>
        </p:txBody>
      </p:sp>
      <p:sp>
        <p:nvSpPr>
          <p:cNvPr id="2" name="Title 1"/>
          <p:cNvSpPr>
            <a:spLocks noGrp="1"/>
          </p:cNvSpPr>
          <p:nvPr>
            <p:ph type="title"/>
          </p:nvPr>
        </p:nvSpPr>
        <p:spPr/>
        <p:txBody>
          <a:bodyPr>
            <a:normAutofit fontScale="90000"/>
          </a:bodyPr>
          <a:lstStyle/>
          <a:p>
            <a:r>
              <a:rPr lang="en-US" sz="3600" dirty="0"/>
              <a:t>Free Speech</a:t>
            </a:r>
            <a:br>
              <a:rPr lang="en-US" dirty="0"/>
            </a:br>
            <a:r>
              <a:rPr lang="en-US" sz="3100" i="1" dirty="0"/>
              <a:t>Greisen v. Hanken</a:t>
            </a:r>
          </a:p>
        </p:txBody>
      </p:sp>
    </p:spTree>
    <p:extLst>
      <p:ext uri="{BB962C8B-B14F-4D97-AF65-F5344CB8AC3E}">
        <p14:creationId xmlns:p14="http://schemas.microsoft.com/office/powerpoint/2010/main" val="59586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10766612" cy="4351338"/>
          </a:xfrm>
        </p:spPr>
        <p:txBody>
          <a:bodyPr/>
          <a:lstStyle/>
          <a:p>
            <a:r>
              <a:rPr lang="en-US" dirty="0"/>
              <a:t>Statements regarding Police Department’s budget not protected</a:t>
            </a:r>
          </a:p>
          <a:p>
            <a:r>
              <a:rPr lang="en-US" dirty="0"/>
              <a:t>Statements regarding City Manager’s general approach to city budgeting, including withholding payments on vendor invoices are protected.</a:t>
            </a:r>
          </a:p>
          <a:p>
            <a:r>
              <a:rPr lang="en-US" dirty="0"/>
              <a:t>Damages</a:t>
            </a:r>
          </a:p>
          <a:p>
            <a:pPr lvl="1"/>
            <a:r>
              <a:rPr lang="en-US" dirty="0"/>
              <a:t>Any guesses?</a:t>
            </a:r>
          </a:p>
          <a:p>
            <a:pPr marL="0" indent="0">
              <a:buNone/>
            </a:pPr>
            <a:endParaRPr lang="en-US" dirty="0"/>
          </a:p>
        </p:txBody>
      </p:sp>
      <p:sp>
        <p:nvSpPr>
          <p:cNvPr id="2" name="Title 1"/>
          <p:cNvSpPr>
            <a:spLocks noGrp="1"/>
          </p:cNvSpPr>
          <p:nvPr>
            <p:ph type="title"/>
          </p:nvPr>
        </p:nvSpPr>
        <p:spPr/>
        <p:txBody>
          <a:bodyPr>
            <a:normAutofit fontScale="90000"/>
          </a:bodyPr>
          <a:lstStyle/>
          <a:p>
            <a:r>
              <a:rPr lang="en-US" sz="3600" dirty="0"/>
              <a:t>Free Speech</a:t>
            </a:r>
            <a:br>
              <a:rPr lang="en-US" sz="3600" dirty="0"/>
            </a:br>
            <a:r>
              <a:rPr lang="en-US" sz="3100" i="1" dirty="0"/>
              <a:t>Greisen v. Hanken</a:t>
            </a:r>
          </a:p>
        </p:txBody>
      </p:sp>
    </p:spTree>
    <p:extLst>
      <p:ext uri="{BB962C8B-B14F-4D97-AF65-F5344CB8AC3E}">
        <p14:creationId xmlns:p14="http://schemas.microsoft.com/office/powerpoint/2010/main" val="938354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10766612" cy="4351338"/>
          </a:xfrm>
        </p:spPr>
        <p:txBody>
          <a:bodyPr>
            <a:normAutofit/>
          </a:bodyPr>
          <a:lstStyle/>
          <a:p>
            <a:pPr marL="0" indent="0" algn="ctr">
              <a:buNone/>
            </a:pPr>
            <a:endParaRPr lang="en-US" sz="4000" dirty="0"/>
          </a:p>
          <a:p>
            <a:pPr marL="0" indent="0" algn="ctr">
              <a:buNone/>
            </a:pPr>
            <a:r>
              <a:rPr lang="en-US" sz="4000" dirty="0"/>
              <a:t>$3,000,000 non-economic</a:t>
            </a:r>
          </a:p>
          <a:p>
            <a:pPr marL="0" indent="0" algn="ctr">
              <a:buNone/>
            </a:pPr>
            <a:endParaRPr lang="en-US" sz="4000" dirty="0"/>
          </a:p>
          <a:p>
            <a:pPr marL="0" indent="0" algn="ctr">
              <a:buNone/>
            </a:pPr>
            <a:endParaRPr lang="en-US" sz="4000" dirty="0"/>
          </a:p>
          <a:p>
            <a:pPr marL="0" indent="0" algn="ctr">
              <a:buNone/>
            </a:pPr>
            <a:r>
              <a:rPr lang="en-US" sz="4000" dirty="0"/>
              <a:t>$1,117,488 economic</a:t>
            </a:r>
          </a:p>
        </p:txBody>
      </p:sp>
      <p:sp>
        <p:nvSpPr>
          <p:cNvPr id="2" name="Title 1"/>
          <p:cNvSpPr>
            <a:spLocks noGrp="1"/>
          </p:cNvSpPr>
          <p:nvPr>
            <p:ph type="title"/>
          </p:nvPr>
        </p:nvSpPr>
        <p:spPr/>
        <p:txBody>
          <a:bodyPr>
            <a:normAutofit fontScale="90000"/>
          </a:bodyPr>
          <a:lstStyle/>
          <a:p>
            <a:r>
              <a:rPr lang="en-US" dirty="0"/>
              <a:t>Free Speech</a:t>
            </a:r>
            <a:br>
              <a:rPr lang="en-US" dirty="0"/>
            </a:br>
            <a:r>
              <a:rPr lang="en-US" i="1" dirty="0"/>
              <a:t>Greisen v. Hanken</a:t>
            </a:r>
          </a:p>
        </p:txBody>
      </p:sp>
    </p:spTree>
    <p:extLst>
      <p:ext uri="{BB962C8B-B14F-4D97-AF65-F5344CB8AC3E}">
        <p14:creationId xmlns:p14="http://schemas.microsoft.com/office/powerpoint/2010/main" val="398046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2000"/>
                                        <p:tgtEl>
                                          <p:spTgt spid="3">
                                            <p:txEl>
                                              <p:pRg st="4" end="4"/>
                                            </p:txEl>
                                          </p:spTgt>
                                        </p:tgtEl>
                                      </p:cBhvr>
                                    </p:animEffect>
                                    <p:anim calcmode="lin" valueType="num">
                                      <p:cBhvr>
                                        <p:cTn id="13"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atelier journal prend son envol | cinephiledoc"/>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1825624"/>
            <a:ext cx="3626224" cy="4351469"/>
          </a:xfrm>
        </p:spPr>
      </p:pic>
      <p:pic>
        <p:nvPicPr>
          <p:cNvPr id="7" name="Content Placeholder 6" descr="File:Chief Wiggum.png - Wikipedia"/>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480985" y="1728228"/>
            <a:ext cx="2915772" cy="4406900"/>
          </a:xfrm>
        </p:spPr>
      </p:pic>
      <p:sp>
        <p:nvSpPr>
          <p:cNvPr id="2" name="Title 1"/>
          <p:cNvSpPr>
            <a:spLocks noGrp="1"/>
          </p:cNvSpPr>
          <p:nvPr>
            <p:ph type="title"/>
          </p:nvPr>
        </p:nvSpPr>
        <p:spPr/>
        <p:txBody>
          <a:bodyPr>
            <a:normAutofit fontScale="90000"/>
          </a:bodyPr>
          <a:lstStyle/>
          <a:p>
            <a:r>
              <a:rPr lang="en-US" dirty="0"/>
              <a:t>Free Speech </a:t>
            </a:r>
            <a:br>
              <a:rPr lang="en-US" dirty="0"/>
            </a:br>
            <a:r>
              <a:rPr lang="en-US" i="1" dirty="0"/>
              <a:t>Addison v. City of Baker City</a:t>
            </a:r>
            <a:endParaRPr lang="en-US" dirty="0"/>
          </a:p>
        </p:txBody>
      </p:sp>
      <p:pic>
        <p:nvPicPr>
          <p:cNvPr id="8" name="Picture 7" descr="eastchestermiddlehighschoollib - Amend1C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878" y="2501713"/>
            <a:ext cx="3333750" cy="3333750"/>
          </a:xfrm>
          <a:prstGeom prst="rect">
            <a:avLst/>
          </a:prstGeom>
        </p:spPr>
      </p:pic>
    </p:spTree>
    <p:extLst>
      <p:ext uri="{BB962C8B-B14F-4D97-AF65-F5344CB8AC3E}">
        <p14:creationId xmlns:p14="http://schemas.microsoft.com/office/powerpoint/2010/main" val="1285665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lgn="ctr">
              <a:buNone/>
            </a:pPr>
            <a:r>
              <a:rPr lang="en-US" sz="3200" u="sng" dirty="0"/>
              <a:t>Causes of Action</a:t>
            </a:r>
          </a:p>
          <a:p>
            <a:r>
              <a:rPr lang="en-US" i="1" dirty="0"/>
              <a:t>First Amendment </a:t>
            </a:r>
            <a:r>
              <a:rPr lang="en-US" dirty="0"/>
              <a:t>retaliation</a:t>
            </a:r>
            <a:endParaRPr lang="en-US" i="1" dirty="0"/>
          </a:p>
          <a:p>
            <a:r>
              <a:rPr lang="en-US" dirty="0"/>
              <a:t>Supervisor liability (§1983)</a:t>
            </a:r>
          </a:p>
          <a:p>
            <a:r>
              <a:rPr lang="en-US" dirty="0"/>
              <a:t>Intentional interference with economic relations</a:t>
            </a:r>
          </a:p>
          <a:p>
            <a:r>
              <a:rPr lang="en-US" dirty="0"/>
              <a:t>Defamation</a:t>
            </a:r>
          </a:p>
          <a:p>
            <a:endParaRPr lang="en-US" dirty="0"/>
          </a:p>
        </p:txBody>
      </p:sp>
      <p:sp>
        <p:nvSpPr>
          <p:cNvPr id="4" name="Content Placeholder 3"/>
          <p:cNvSpPr>
            <a:spLocks noGrp="1"/>
          </p:cNvSpPr>
          <p:nvPr>
            <p:ph sz="half" idx="2"/>
          </p:nvPr>
        </p:nvSpPr>
        <p:spPr/>
        <p:txBody>
          <a:bodyPr/>
          <a:lstStyle/>
          <a:p>
            <a:pPr marL="0" indent="0" algn="ctr">
              <a:buNone/>
            </a:pPr>
            <a:r>
              <a:rPr lang="en-US" sz="3200" u="sng" dirty="0"/>
              <a:t>Defenses</a:t>
            </a:r>
          </a:p>
          <a:p>
            <a:r>
              <a:rPr lang="en-US" dirty="0"/>
              <a:t>Qualified Immunity</a:t>
            </a:r>
          </a:p>
          <a:p>
            <a:r>
              <a:rPr lang="en-US" dirty="0"/>
              <a:t>Governmental Immunity</a:t>
            </a:r>
          </a:p>
          <a:p>
            <a:r>
              <a:rPr lang="en-US" dirty="0"/>
              <a:t>Absolute Privilege </a:t>
            </a:r>
          </a:p>
          <a:p>
            <a:r>
              <a:rPr lang="en-US" dirty="0"/>
              <a:t>Statute of Limitations</a:t>
            </a:r>
          </a:p>
          <a:p>
            <a:pPr lvl="1"/>
            <a:r>
              <a:rPr lang="en-US" dirty="0"/>
              <a:t>OTCA</a:t>
            </a:r>
          </a:p>
          <a:p>
            <a:endParaRPr lang="en-US" dirty="0"/>
          </a:p>
        </p:txBody>
      </p:sp>
      <p:sp>
        <p:nvSpPr>
          <p:cNvPr id="2" name="Title 1"/>
          <p:cNvSpPr>
            <a:spLocks noGrp="1"/>
          </p:cNvSpPr>
          <p:nvPr>
            <p:ph type="title"/>
          </p:nvPr>
        </p:nvSpPr>
        <p:spPr/>
        <p:txBody>
          <a:bodyPr>
            <a:normAutofit fontScale="90000"/>
          </a:bodyPr>
          <a:lstStyle/>
          <a:p>
            <a:r>
              <a:rPr lang="en-US" dirty="0"/>
              <a:t>Free Speech </a:t>
            </a:r>
            <a:br>
              <a:rPr lang="en-US" dirty="0"/>
            </a:br>
            <a:r>
              <a:rPr lang="en-US" i="1" dirty="0"/>
              <a:t>Addison v. City of Baker City</a:t>
            </a:r>
            <a:endParaRPr lang="en-US" dirty="0"/>
          </a:p>
        </p:txBody>
      </p:sp>
    </p:spTree>
    <p:extLst>
      <p:ext uri="{BB962C8B-B14F-4D97-AF65-F5344CB8AC3E}">
        <p14:creationId xmlns:p14="http://schemas.microsoft.com/office/powerpoint/2010/main" val="1597236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10766612" cy="4351338"/>
          </a:xfrm>
        </p:spPr>
        <p:txBody>
          <a:bodyPr>
            <a:normAutofit/>
          </a:bodyPr>
          <a:lstStyle/>
          <a:p>
            <a:pPr marL="0" indent="0">
              <a:buNone/>
            </a:pPr>
            <a:endParaRPr lang="en-US" sz="4000" dirty="0"/>
          </a:p>
          <a:p>
            <a:pPr marL="0" indent="0">
              <a:buNone/>
            </a:pPr>
            <a:r>
              <a:rPr lang="en-US" sz="4000"/>
              <a:t>Sarah </a:t>
            </a:r>
            <a:r>
              <a:rPr lang="en-US" sz="4000" dirty="0"/>
              <a:t>Ewing: </a:t>
            </a:r>
            <a:r>
              <a:rPr lang="en-US" sz="4000" dirty="0">
                <a:hlinkClick r:id="rId2"/>
              </a:rPr>
              <a:t>sewing@sbhlegal.com</a:t>
            </a:r>
            <a:endParaRPr lang="en-US" sz="4000" dirty="0"/>
          </a:p>
          <a:p>
            <a:pPr marL="0" indent="0">
              <a:buNone/>
            </a:pPr>
            <a:endParaRPr lang="en-US" sz="4000" dirty="0"/>
          </a:p>
          <a:p>
            <a:pPr marL="0" indent="0">
              <a:buNone/>
            </a:pPr>
            <a:r>
              <a:rPr lang="en-US" sz="4000" dirty="0"/>
              <a:t>Steve Verotsky: </a:t>
            </a:r>
            <a:r>
              <a:rPr lang="en-US" sz="4000" dirty="0">
                <a:hlinkClick r:id="rId3"/>
              </a:rPr>
              <a:t>sverotsky@sbhlegal.com</a:t>
            </a:r>
            <a:endParaRPr lang="en-US" sz="4000" dirty="0"/>
          </a:p>
          <a:p>
            <a:pPr marL="0" indent="0">
              <a:buNone/>
            </a:pPr>
            <a:endParaRPr lang="en-US" sz="4000" dirty="0"/>
          </a:p>
        </p:txBody>
      </p:sp>
      <p:sp>
        <p:nvSpPr>
          <p:cNvPr id="2" name="Title 1"/>
          <p:cNvSpPr>
            <a:spLocks noGrp="1"/>
          </p:cNvSpPr>
          <p:nvPr>
            <p:ph type="title"/>
          </p:nvPr>
        </p:nvSpPr>
        <p:spPr/>
        <p:txBody>
          <a:bodyPr>
            <a:normAutofit/>
          </a:bodyPr>
          <a:lstStyle/>
          <a:p>
            <a:r>
              <a:rPr lang="en-US" sz="4400" dirty="0"/>
              <a:t>Questions</a:t>
            </a:r>
            <a:endParaRPr lang="en-US" sz="4400" i="1" dirty="0"/>
          </a:p>
        </p:txBody>
      </p:sp>
    </p:spTree>
    <p:extLst>
      <p:ext uri="{BB962C8B-B14F-4D97-AF65-F5344CB8AC3E}">
        <p14:creationId xmlns:p14="http://schemas.microsoft.com/office/powerpoint/2010/main" val="1292327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2316</TotalTime>
  <Words>2692</Words>
  <Application>Microsoft Office PowerPoint</Application>
  <PresentationFormat>Widescreen</PresentationFormat>
  <Paragraphs>197</Paragraphs>
  <Slides>36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Calibri</vt:lpstr>
      <vt:lpstr>Franklin Gothic Medium</vt:lpstr>
      <vt:lpstr>Wingdings</vt:lpstr>
      <vt:lpstr>Wingdings 2</vt:lpstr>
      <vt:lpstr>Grid</vt:lpstr>
      <vt:lpstr>Oregon Legislative Updates</vt:lpstr>
      <vt:lpstr>Federal Overtime and Exempt Employees</vt:lpstr>
      <vt:lpstr>EEOC Updated Guidance for  National Origin Discrimination</vt:lpstr>
      <vt:lpstr>Oregon Equal Pay Act</vt:lpstr>
      <vt:lpstr>Oregon Equal Pay Act</vt:lpstr>
      <vt:lpstr>Sick Leave Law</vt:lpstr>
      <vt:lpstr>OSHA Enforcement</vt:lpstr>
      <vt:lpstr>Oregon Workers’ Compensation Update</vt:lpstr>
      <vt:lpstr> Claim Filing Deadlines: Notice of Injury to “lead worker” is sufficient notice to employer Alan B. Dent, 69 Van Natta 192 (2017) </vt:lpstr>
      <vt:lpstr> Claim Filing: “Good Cause” for Untimely Claim Juan Estrada, 69 Van Natta 71 (2017) </vt:lpstr>
      <vt:lpstr>Course &amp; Scope:  Smoking Pot not “Primarily for Personal Pleasure”  Brooke A. Woodard, 69 Van Natta 266 (2017). </vt:lpstr>
      <vt:lpstr>Course &amp; Scope: Gym Injury was Recreational and “Primarily for Personal Pleasure”  Summer Cook, 69 Van Natta 1227 (2017)</vt:lpstr>
      <vt:lpstr>Course &amp; Scope: Gym Injury was Recreational and “Primarily for Personal Pleasure”</vt:lpstr>
      <vt:lpstr>Course &amp; Scope: Injury Occurred Before Work Began – Personal Comfort Doctrine Not Applicable Joseph J. Turney, 69 Van Natta 1277 (2017) </vt:lpstr>
      <vt:lpstr>Subject Worker: Compensable Injury Sustained During “Pre-Employment/Driver Test”  Gadalean v. SAIF, 286 Or App (227)</vt:lpstr>
      <vt:lpstr>Combined condition – “Otherwise Compensable Injury” Refers to Accepted Condition Brown v. SAIF, 361 OR 241 (2017)</vt:lpstr>
      <vt:lpstr>Combined condition – “Otherwise Compensable Injury” Refers to Accepted Condition Brown v. SAIF, 361 OR 241 (2017)</vt:lpstr>
      <vt:lpstr>Preexisting Condition – Prior Disc Herniation Actually Contributed to New Disc Injury – Not “Mere Susceptibility” Vantassel v. SAIF, 284 Or App 335 (2017)</vt:lpstr>
      <vt:lpstr>  </vt:lpstr>
      <vt:lpstr>Medical Evidence Established “Personal Factors” (Weight/Deconditioning) Were Causes – Not Susceptibility Lowells v. SAIF, 285 Or App 161 (2017)</vt:lpstr>
      <vt:lpstr>Poorly Controlled Diabetes – not considered a preexisting condition.   Eun S. Cho, 69 Van Natta 1168 (2017)</vt:lpstr>
      <vt:lpstr>Employment Case Law</vt:lpstr>
      <vt:lpstr>Veteran Hiring Process Multnomah Cty. Sheriff’s Office v. Edwards</vt:lpstr>
      <vt:lpstr>Veteran Hiring Process Multnomah Cty. Sheriff’s Office v. Edwards</vt:lpstr>
      <vt:lpstr>Workers’ Compensation Discrimination Strickland v. Rm. Mech.</vt:lpstr>
      <vt:lpstr>Workers’ Compensation Discrimination Strickland v. Rm. Mech.</vt:lpstr>
      <vt:lpstr>Free Speech</vt:lpstr>
      <vt:lpstr>Free Speech Kennedy v. Bremerton Sch. Dist. (9th Cir.)</vt:lpstr>
      <vt:lpstr>Free Speech Kennedy v. Bremerton Sch. Dist. (9th Cir.)</vt:lpstr>
      <vt:lpstr>Free Speech Kennedy v. Bremerton Sch. Dist. (9th Cir.)</vt:lpstr>
      <vt:lpstr>Free Speech Greisen v. Hanken</vt:lpstr>
      <vt:lpstr>Free Speech Greisen v. Hanken</vt:lpstr>
      <vt:lpstr>Free Speech Greisen v. Hanken</vt:lpstr>
      <vt:lpstr>Free Speech  Addison v. City of Baker City</vt:lpstr>
      <vt:lpstr>Free Speech  Addison v. City of Baker City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Speech</dc:title>
  <dc:creator>Sarah Bow</dc:creator>
  <cp:lastModifiedBy>Sara Stevenson</cp:lastModifiedBy>
  <cp:revision>74</cp:revision>
  <dcterms:created xsi:type="dcterms:W3CDTF">2017-09-17T18:24:25Z</dcterms:created>
  <dcterms:modified xsi:type="dcterms:W3CDTF">2017-11-09T21:41:12Z</dcterms:modified>
</cp:coreProperties>
</file>