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1"/>
  </p:notesMasterIdLst>
  <p:handoutMasterIdLst>
    <p:handoutMasterId r:id="rId32"/>
  </p:handoutMasterIdLst>
  <p:sldIdLst>
    <p:sldId id="280" r:id="rId2"/>
    <p:sldId id="269" r:id="rId3"/>
    <p:sldId id="270" r:id="rId4"/>
    <p:sldId id="271" r:id="rId5"/>
    <p:sldId id="291" r:id="rId6"/>
    <p:sldId id="292" r:id="rId7"/>
    <p:sldId id="294" r:id="rId8"/>
    <p:sldId id="293" r:id="rId9"/>
    <p:sldId id="295" r:id="rId10"/>
    <p:sldId id="296" r:id="rId11"/>
    <p:sldId id="297" r:id="rId12"/>
    <p:sldId id="273" r:id="rId13"/>
    <p:sldId id="274" r:id="rId14"/>
    <p:sldId id="275" r:id="rId15"/>
    <p:sldId id="298" r:id="rId16"/>
    <p:sldId id="277" r:id="rId17"/>
    <p:sldId id="278" r:id="rId18"/>
    <p:sldId id="279" r:id="rId19"/>
    <p:sldId id="281" r:id="rId20"/>
    <p:sldId id="282" r:id="rId21"/>
    <p:sldId id="283" r:id="rId22"/>
    <p:sldId id="284" r:id="rId23"/>
    <p:sldId id="285" r:id="rId24"/>
    <p:sldId id="286" r:id="rId25"/>
    <p:sldId id="287" r:id="rId26"/>
    <p:sldId id="288" r:id="rId27"/>
    <p:sldId id="289" r:id="rId28"/>
    <p:sldId id="290" r:id="rId29"/>
    <p:sldId id="272" r:id="rId3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21E4AEA4-8DFA-4A89-87EB-49C32662AFE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6" autoAdjust="0"/>
    <p:restoredTop sz="94660"/>
  </p:normalViewPr>
  <p:slideViewPr>
    <p:cSldViewPr snapToGrid="0">
      <p:cViewPr varScale="1">
        <p:scale>
          <a:sx n="110" d="100"/>
          <a:sy n="110" d="100"/>
        </p:scale>
        <p:origin x="402" y="114"/>
      </p:cViewPr>
      <p:guideLst>
        <p:guide orient="horz" pos="2160"/>
        <p:guide pos="3840"/>
      </p:guideLst>
    </p:cSldViewPr>
  </p:slideViewPr>
  <p:notesTextViewPr>
    <p:cViewPr>
      <p:scale>
        <a:sx n="1" d="1"/>
        <a:sy n="1" d="1"/>
      </p:scale>
      <p:origin x="0" y="0"/>
    </p:cViewPr>
  </p:notesTextViewPr>
  <p:notesViewPr>
    <p:cSldViewPr snapToGrid="0" showGuides="1">
      <p:cViewPr varScale="1">
        <p:scale>
          <a:sx n="80" d="100"/>
          <a:sy n="80" d="100"/>
        </p:scale>
        <p:origin x="244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E5CB2E47-6F41-409B-AD22-834AE1EFF186}" type="datetimeFigureOut">
              <a:rPr lang="en-US" smtClean="0"/>
              <a:t>9/25/2017</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180BE5A-9D85-4716-9443-9D9E66ACB5E5}" type="slidenum">
              <a:rPr lang="en-US" smtClean="0"/>
              <a:t>‹#›</a:t>
            </a:fld>
            <a:endParaRPr lang="en-US" dirty="0"/>
          </a:p>
        </p:txBody>
      </p:sp>
    </p:spTree>
    <p:extLst>
      <p:ext uri="{BB962C8B-B14F-4D97-AF65-F5344CB8AC3E}">
        <p14:creationId xmlns:p14="http://schemas.microsoft.com/office/powerpoint/2010/main" val="37887826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AD6744A-403D-42A1-BFE7-61DA46EE7C6C}" type="datetimeFigureOut">
              <a:rPr lang="en-US" smtClean="0"/>
              <a:t>9/25/2017</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1E05635-4EFD-4447-A451-86C57984FA89}" type="slidenum">
              <a:rPr lang="en-US" smtClean="0"/>
              <a:t>‹#›</a:t>
            </a:fld>
            <a:endParaRPr lang="en-US" dirty="0"/>
          </a:p>
        </p:txBody>
      </p:sp>
    </p:spTree>
    <p:extLst>
      <p:ext uri="{BB962C8B-B14F-4D97-AF65-F5344CB8AC3E}">
        <p14:creationId xmlns:p14="http://schemas.microsoft.com/office/powerpoint/2010/main" val="1206602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E05635-4EFD-4447-A451-86C57984FA89}" type="slidenum">
              <a:rPr lang="en-US" smtClean="0"/>
              <a:t>1</a:t>
            </a:fld>
            <a:endParaRPr lang="en-US" dirty="0"/>
          </a:p>
        </p:txBody>
      </p:sp>
    </p:spTree>
    <p:extLst>
      <p:ext uri="{BB962C8B-B14F-4D97-AF65-F5344CB8AC3E}">
        <p14:creationId xmlns:p14="http://schemas.microsoft.com/office/powerpoint/2010/main" val="3999732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E05635-4EFD-4447-A451-86C57984FA89}" type="slidenum">
              <a:rPr lang="en-US" smtClean="0"/>
              <a:t>2</a:t>
            </a:fld>
            <a:endParaRPr lang="en-US" dirty="0"/>
          </a:p>
        </p:txBody>
      </p:sp>
    </p:spTree>
    <p:extLst>
      <p:ext uri="{BB962C8B-B14F-4D97-AF65-F5344CB8AC3E}">
        <p14:creationId xmlns:p14="http://schemas.microsoft.com/office/powerpoint/2010/main" val="1194013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E05635-4EFD-4447-A451-86C57984FA89}" type="slidenum">
              <a:rPr lang="en-US" smtClean="0"/>
              <a:t>3</a:t>
            </a:fld>
            <a:endParaRPr lang="en-US" dirty="0"/>
          </a:p>
        </p:txBody>
      </p:sp>
    </p:spTree>
    <p:extLst>
      <p:ext uri="{BB962C8B-B14F-4D97-AF65-F5344CB8AC3E}">
        <p14:creationId xmlns:p14="http://schemas.microsoft.com/office/powerpoint/2010/main" val="3582445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E05635-4EFD-4447-A451-86C57984FA89}" type="slidenum">
              <a:rPr lang="en-US" smtClean="0"/>
              <a:t>4</a:t>
            </a:fld>
            <a:endParaRPr lang="en-US" dirty="0"/>
          </a:p>
        </p:txBody>
      </p:sp>
    </p:spTree>
    <p:extLst>
      <p:ext uri="{BB962C8B-B14F-4D97-AF65-F5344CB8AC3E}">
        <p14:creationId xmlns:p14="http://schemas.microsoft.com/office/powerpoint/2010/main" val="14437736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E05635-4EFD-4447-A451-86C57984FA89}" type="slidenum">
              <a:rPr lang="en-US" smtClean="0"/>
              <a:t>5</a:t>
            </a:fld>
            <a:endParaRPr lang="en-US" dirty="0"/>
          </a:p>
        </p:txBody>
      </p:sp>
    </p:spTree>
    <p:extLst>
      <p:ext uri="{BB962C8B-B14F-4D97-AF65-F5344CB8AC3E}">
        <p14:creationId xmlns:p14="http://schemas.microsoft.com/office/powerpoint/2010/main" val="10075999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E05635-4EFD-4447-A451-86C57984FA89}" type="slidenum">
              <a:rPr lang="en-US" smtClean="0"/>
              <a:t>6</a:t>
            </a:fld>
            <a:endParaRPr lang="en-US" dirty="0"/>
          </a:p>
        </p:txBody>
      </p:sp>
    </p:spTree>
    <p:extLst>
      <p:ext uri="{BB962C8B-B14F-4D97-AF65-F5344CB8AC3E}">
        <p14:creationId xmlns:p14="http://schemas.microsoft.com/office/powerpoint/2010/main" val="12315606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E05635-4EFD-4447-A451-86C57984FA89}" type="slidenum">
              <a:rPr lang="en-US" smtClean="0"/>
              <a:t>7</a:t>
            </a:fld>
            <a:endParaRPr lang="en-US" dirty="0"/>
          </a:p>
        </p:txBody>
      </p:sp>
    </p:spTree>
    <p:extLst>
      <p:ext uri="{BB962C8B-B14F-4D97-AF65-F5344CB8AC3E}">
        <p14:creationId xmlns:p14="http://schemas.microsoft.com/office/powerpoint/2010/main" val="493280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E05635-4EFD-4447-A451-86C57984FA89}" type="slidenum">
              <a:rPr lang="en-US" smtClean="0"/>
              <a:t>8</a:t>
            </a:fld>
            <a:endParaRPr lang="en-US" dirty="0"/>
          </a:p>
        </p:txBody>
      </p:sp>
    </p:spTree>
    <p:extLst>
      <p:ext uri="{BB962C8B-B14F-4D97-AF65-F5344CB8AC3E}">
        <p14:creationId xmlns:p14="http://schemas.microsoft.com/office/powerpoint/2010/main" val="25921562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E05635-4EFD-4447-A451-86C57984FA89}" type="slidenum">
              <a:rPr lang="en-US" smtClean="0"/>
              <a:t>9</a:t>
            </a:fld>
            <a:endParaRPr lang="en-US" dirty="0"/>
          </a:p>
        </p:txBody>
      </p:sp>
    </p:spTree>
    <p:extLst>
      <p:ext uri="{BB962C8B-B14F-4D97-AF65-F5344CB8AC3E}">
        <p14:creationId xmlns:p14="http://schemas.microsoft.com/office/powerpoint/2010/main" val="31818760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E05635-4EFD-4447-A451-86C57984FA89}" type="slidenum">
              <a:rPr lang="en-US" smtClean="0"/>
              <a:t>10</a:t>
            </a:fld>
            <a:endParaRPr lang="en-US" dirty="0"/>
          </a:p>
        </p:txBody>
      </p:sp>
    </p:spTree>
    <p:extLst>
      <p:ext uri="{BB962C8B-B14F-4D97-AF65-F5344CB8AC3E}">
        <p14:creationId xmlns:p14="http://schemas.microsoft.com/office/powerpoint/2010/main" val="10264627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E05635-4EFD-4447-A451-86C57984FA89}" type="slidenum">
              <a:rPr lang="en-US" smtClean="0"/>
              <a:t>11</a:t>
            </a:fld>
            <a:endParaRPr lang="en-US" dirty="0"/>
          </a:p>
        </p:txBody>
      </p:sp>
    </p:spTree>
    <p:extLst>
      <p:ext uri="{BB962C8B-B14F-4D97-AF65-F5344CB8AC3E}">
        <p14:creationId xmlns:p14="http://schemas.microsoft.com/office/powerpoint/2010/main" val="38287122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E05635-4EFD-4447-A451-86C57984FA89}" type="slidenum">
              <a:rPr lang="en-US" smtClean="0"/>
              <a:t>12</a:t>
            </a:fld>
            <a:endParaRPr lang="en-US" dirty="0"/>
          </a:p>
        </p:txBody>
      </p:sp>
    </p:spTree>
    <p:extLst>
      <p:ext uri="{BB962C8B-B14F-4D97-AF65-F5344CB8AC3E}">
        <p14:creationId xmlns:p14="http://schemas.microsoft.com/office/powerpoint/2010/main" val="15550014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E05635-4EFD-4447-A451-86C57984FA89}" type="slidenum">
              <a:rPr lang="en-US" smtClean="0"/>
              <a:t>13</a:t>
            </a:fld>
            <a:endParaRPr lang="en-US" dirty="0"/>
          </a:p>
        </p:txBody>
      </p:sp>
    </p:spTree>
    <p:extLst>
      <p:ext uri="{BB962C8B-B14F-4D97-AF65-F5344CB8AC3E}">
        <p14:creationId xmlns:p14="http://schemas.microsoft.com/office/powerpoint/2010/main" val="23975746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E05635-4EFD-4447-A451-86C57984FA89}" type="slidenum">
              <a:rPr lang="en-US" smtClean="0"/>
              <a:t>14</a:t>
            </a:fld>
            <a:endParaRPr lang="en-US" dirty="0"/>
          </a:p>
        </p:txBody>
      </p:sp>
    </p:spTree>
    <p:extLst>
      <p:ext uri="{BB962C8B-B14F-4D97-AF65-F5344CB8AC3E}">
        <p14:creationId xmlns:p14="http://schemas.microsoft.com/office/powerpoint/2010/main" val="18315874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E05635-4EFD-4447-A451-86C57984FA89}" type="slidenum">
              <a:rPr lang="en-US" smtClean="0"/>
              <a:t>15</a:t>
            </a:fld>
            <a:endParaRPr lang="en-US" dirty="0"/>
          </a:p>
        </p:txBody>
      </p:sp>
    </p:spTree>
    <p:extLst>
      <p:ext uri="{BB962C8B-B14F-4D97-AF65-F5344CB8AC3E}">
        <p14:creationId xmlns:p14="http://schemas.microsoft.com/office/powerpoint/2010/main" val="19401130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E05635-4EFD-4447-A451-86C57984FA89}" type="slidenum">
              <a:rPr lang="en-US" smtClean="0"/>
              <a:t>16</a:t>
            </a:fld>
            <a:endParaRPr lang="en-US" dirty="0"/>
          </a:p>
        </p:txBody>
      </p:sp>
    </p:spTree>
    <p:extLst>
      <p:ext uri="{BB962C8B-B14F-4D97-AF65-F5344CB8AC3E}">
        <p14:creationId xmlns:p14="http://schemas.microsoft.com/office/powerpoint/2010/main" val="599409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E05635-4EFD-4447-A451-86C57984FA89}" type="slidenum">
              <a:rPr lang="en-US" smtClean="0"/>
              <a:t>17</a:t>
            </a:fld>
            <a:endParaRPr lang="en-US" dirty="0"/>
          </a:p>
        </p:txBody>
      </p:sp>
    </p:spTree>
    <p:extLst>
      <p:ext uri="{BB962C8B-B14F-4D97-AF65-F5344CB8AC3E}">
        <p14:creationId xmlns:p14="http://schemas.microsoft.com/office/powerpoint/2010/main" val="31692508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E05635-4EFD-4447-A451-86C57984FA89}" type="slidenum">
              <a:rPr lang="en-US" smtClean="0"/>
              <a:t>18</a:t>
            </a:fld>
            <a:endParaRPr lang="en-US" dirty="0"/>
          </a:p>
        </p:txBody>
      </p:sp>
    </p:spTree>
    <p:extLst>
      <p:ext uri="{BB962C8B-B14F-4D97-AF65-F5344CB8AC3E}">
        <p14:creationId xmlns:p14="http://schemas.microsoft.com/office/powerpoint/2010/main" val="1041627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E05635-4EFD-4447-A451-86C57984FA89}" type="slidenum">
              <a:rPr lang="en-US" smtClean="0"/>
              <a:t>19</a:t>
            </a:fld>
            <a:endParaRPr lang="en-US" dirty="0"/>
          </a:p>
        </p:txBody>
      </p:sp>
    </p:spTree>
    <p:extLst>
      <p:ext uri="{BB962C8B-B14F-4D97-AF65-F5344CB8AC3E}">
        <p14:creationId xmlns:p14="http://schemas.microsoft.com/office/powerpoint/2010/main" val="26186556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E05635-4EFD-4447-A451-86C57984FA89}" type="slidenum">
              <a:rPr lang="en-US" smtClean="0"/>
              <a:t>20</a:t>
            </a:fld>
            <a:endParaRPr lang="en-US" dirty="0"/>
          </a:p>
        </p:txBody>
      </p:sp>
    </p:spTree>
    <p:extLst>
      <p:ext uri="{BB962C8B-B14F-4D97-AF65-F5344CB8AC3E}">
        <p14:creationId xmlns:p14="http://schemas.microsoft.com/office/powerpoint/2010/main" val="15169069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E05635-4EFD-4447-A451-86C57984FA89}" type="slidenum">
              <a:rPr lang="en-US" smtClean="0"/>
              <a:t>21</a:t>
            </a:fld>
            <a:endParaRPr lang="en-US" dirty="0"/>
          </a:p>
        </p:txBody>
      </p:sp>
    </p:spTree>
    <p:extLst>
      <p:ext uri="{BB962C8B-B14F-4D97-AF65-F5344CB8AC3E}">
        <p14:creationId xmlns:p14="http://schemas.microsoft.com/office/powerpoint/2010/main" val="41073823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E05635-4EFD-4447-A451-86C57984FA89}" type="slidenum">
              <a:rPr lang="en-US" smtClean="0"/>
              <a:t>22</a:t>
            </a:fld>
            <a:endParaRPr lang="en-US" dirty="0"/>
          </a:p>
        </p:txBody>
      </p:sp>
    </p:spTree>
    <p:extLst>
      <p:ext uri="{BB962C8B-B14F-4D97-AF65-F5344CB8AC3E}">
        <p14:creationId xmlns:p14="http://schemas.microsoft.com/office/powerpoint/2010/main" val="27979531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E05635-4EFD-4447-A451-86C57984FA89}" type="slidenum">
              <a:rPr lang="en-US" smtClean="0"/>
              <a:t>23</a:t>
            </a:fld>
            <a:endParaRPr lang="en-US" dirty="0"/>
          </a:p>
        </p:txBody>
      </p:sp>
    </p:spTree>
    <p:extLst>
      <p:ext uri="{BB962C8B-B14F-4D97-AF65-F5344CB8AC3E}">
        <p14:creationId xmlns:p14="http://schemas.microsoft.com/office/powerpoint/2010/main" val="15335698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E05635-4EFD-4447-A451-86C57984FA89}" type="slidenum">
              <a:rPr lang="en-US" smtClean="0"/>
              <a:t>24</a:t>
            </a:fld>
            <a:endParaRPr lang="en-US" dirty="0"/>
          </a:p>
        </p:txBody>
      </p:sp>
    </p:spTree>
    <p:extLst>
      <p:ext uri="{BB962C8B-B14F-4D97-AF65-F5344CB8AC3E}">
        <p14:creationId xmlns:p14="http://schemas.microsoft.com/office/powerpoint/2010/main" val="13562905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E05635-4EFD-4447-A451-86C57984FA89}" type="slidenum">
              <a:rPr lang="en-US" smtClean="0"/>
              <a:t>25</a:t>
            </a:fld>
            <a:endParaRPr lang="en-US" dirty="0"/>
          </a:p>
        </p:txBody>
      </p:sp>
    </p:spTree>
    <p:extLst>
      <p:ext uri="{BB962C8B-B14F-4D97-AF65-F5344CB8AC3E}">
        <p14:creationId xmlns:p14="http://schemas.microsoft.com/office/powerpoint/2010/main" val="22381951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E05635-4EFD-4447-A451-86C57984FA89}" type="slidenum">
              <a:rPr lang="en-US" smtClean="0"/>
              <a:t>26</a:t>
            </a:fld>
            <a:endParaRPr lang="en-US" dirty="0"/>
          </a:p>
        </p:txBody>
      </p:sp>
    </p:spTree>
    <p:extLst>
      <p:ext uri="{BB962C8B-B14F-4D97-AF65-F5344CB8AC3E}">
        <p14:creationId xmlns:p14="http://schemas.microsoft.com/office/powerpoint/2010/main" val="29515179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E05635-4EFD-4447-A451-86C57984FA89}" type="slidenum">
              <a:rPr lang="en-US" smtClean="0"/>
              <a:t>27</a:t>
            </a:fld>
            <a:endParaRPr lang="en-US" dirty="0"/>
          </a:p>
        </p:txBody>
      </p:sp>
    </p:spTree>
    <p:extLst>
      <p:ext uri="{BB962C8B-B14F-4D97-AF65-F5344CB8AC3E}">
        <p14:creationId xmlns:p14="http://schemas.microsoft.com/office/powerpoint/2010/main" val="14990859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E05635-4EFD-4447-A451-86C57984FA89}" type="slidenum">
              <a:rPr lang="en-US" smtClean="0"/>
              <a:t>28</a:t>
            </a:fld>
            <a:endParaRPr lang="en-US" dirty="0"/>
          </a:p>
        </p:txBody>
      </p:sp>
    </p:spTree>
    <p:extLst>
      <p:ext uri="{BB962C8B-B14F-4D97-AF65-F5344CB8AC3E}">
        <p14:creationId xmlns:p14="http://schemas.microsoft.com/office/powerpoint/2010/main" val="33807965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E05635-4EFD-4447-A451-86C57984FA89}" type="slidenum">
              <a:rPr lang="en-US" smtClean="0"/>
              <a:t>29</a:t>
            </a:fld>
            <a:endParaRPr lang="en-US" dirty="0"/>
          </a:p>
        </p:txBody>
      </p:sp>
    </p:spTree>
    <p:extLst>
      <p:ext uri="{BB962C8B-B14F-4D97-AF65-F5344CB8AC3E}">
        <p14:creationId xmlns:p14="http://schemas.microsoft.com/office/powerpoint/2010/main" val="18023255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2" name="Rectangle 11"/>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dirty="0"/>
          </a:p>
        </p:txBody>
      </p:sp>
      <p:sp useBgFill="1">
        <p:nvSpPr>
          <p:cNvPr id="13" name="Rounded Rectangle 12"/>
          <p:cNvSpPr/>
          <p:nvPr/>
        </p:nvSpPr>
        <p:spPr>
          <a:xfrm>
            <a:off x="87084" y="69756"/>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7" name="Rectangle 6"/>
          <p:cNvSpPr/>
          <p:nvPr/>
        </p:nvSpPr>
        <p:spPr bwMode="grayWhite">
          <a:xfrm>
            <a:off x="83909" y="1449304"/>
            <a:ext cx="12028716" cy="1527349"/>
          </a:xfrm>
          <a:prstGeom prst="rect">
            <a:avLst/>
          </a:prstGeom>
          <a:solidFill>
            <a:schemeClr val="accent1">
              <a:lumMod val="75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0" name="Rectangle 9"/>
          <p:cNvSpPr/>
          <p:nvPr/>
        </p:nvSpPr>
        <p:spPr>
          <a:xfrm>
            <a:off x="83909" y="1396720"/>
            <a:ext cx="12028716"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1" name="Rectangle 10"/>
          <p:cNvSpPr/>
          <p:nvPr/>
        </p:nvSpPr>
        <p:spPr>
          <a:xfrm>
            <a:off x="83909" y="2976649"/>
            <a:ext cx="12028716"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Title 7"/>
          <p:cNvSpPr>
            <a:spLocks noGrp="1"/>
          </p:cNvSpPr>
          <p:nvPr>
            <p:ph type="ctrTitle"/>
          </p:nvPr>
        </p:nvSpPr>
        <p:spPr>
          <a:xfrm>
            <a:off x="609600" y="1505931"/>
            <a:ext cx="10972800" cy="1470025"/>
          </a:xfrm>
        </p:spPr>
        <p:txBody>
          <a:bodyPr anchor="ctr"/>
          <a:lstStyle>
            <a:lvl1pPr algn="ctr">
              <a:defRPr lang="en-US" dirty="0">
                <a:solidFill>
                  <a:schemeClr val="bg1"/>
                </a:solidFill>
              </a:defRPr>
            </a:lvl1pPr>
          </a:lstStyle>
          <a:p>
            <a:r>
              <a:rPr kumimoji="0" lang="en-US"/>
              <a:t>Click to edit Master title style</a:t>
            </a:r>
            <a:endParaRPr kumimoji="0" lang="en-US" dirty="0"/>
          </a:p>
        </p:txBody>
      </p:sp>
      <p:sp>
        <p:nvSpPr>
          <p:cNvPr id="9" name="Subtitle 8"/>
          <p:cNvSpPr>
            <a:spLocks noGrp="1"/>
          </p:cNvSpPr>
          <p:nvPr>
            <p:ph type="subTitle" idx="1"/>
          </p:nvPr>
        </p:nvSpPr>
        <p:spPr>
          <a:xfrm>
            <a:off x="1727200" y="3200400"/>
            <a:ext cx="85344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endParaRPr kumimoji="0" lang="en-US" dirty="0"/>
          </a:p>
        </p:txBody>
      </p:sp>
      <p:sp>
        <p:nvSpPr>
          <p:cNvPr id="29" name="Slide Number Placeholder 28"/>
          <p:cNvSpPr>
            <a:spLocks noGrp="1"/>
          </p:cNvSpPr>
          <p:nvPr>
            <p:ph type="sldNum" sz="quarter" idx="12"/>
          </p:nvPr>
        </p:nvSpPr>
        <p:spPr>
          <a:solidFill>
            <a:schemeClr val="accent1">
              <a:lumMod val="75000"/>
            </a:schemeClr>
          </a:solidFill>
        </p:spPr>
        <p:txBody>
          <a:bodyPr lIns="0" tIns="0" rIns="0" bIns="0">
            <a:noAutofit/>
          </a:bodyPr>
          <a:lstStyle>
            <a:lvl1pPr>
              <a:defRPr sz="1400">
                <a:solidFill>
                  <a:srgbClr val="FFFFFF"/>
                </a:solidFill>
              </a:defRPr>
            </a:lvl1pPr>
          </a:lstStyle>
          <a:p>
            <a:fld id="{401CF334-2D5C-4859-84A6-CA7E6E43FAEB}" type="slidenum">
              <a:rPr lang="en-US" smtClean="0"/>
              <a:t>‹#›</a:t>
            </a:fld>
            <a:endParaRPr lang="en-US" dirty="0"/>
          </a:p>
        </p:txBody>
      </p:sp>
      <p:sp>
        <p:nvSpPr>
          <p:cNvPr id="17" name="Footer Placeholder 16"/>
          <p:cNvSpPr>
            <a:spLocks noGrp="1"/>
          </p:cNvSpPr>
          <p:nvPr>
            <p:ph type="ftr" sz="quarter" idx="11"/>
          </p:nvPr>
        </p:nvSpPr>
        <p:spPr/>
        <p:txBody>
          <a:bodyPr/>
          <a:lstStyle/>
          <a:p>
            <a:r>
              <a:rPr lang="en-US" dirty="0"/>
              <a:t>Add a footer</a:t>
            </a:r>
          </a:p>
        </p:txBody>
      </p:sp>
      <p:sp>
        <p:nvSpPr>
          <p:cNvPr id="28" name="Date Placeholder 27"/>
          <p:cNvSpPr>
            <a:spLocks noGrp="1"/>
          </p:cNvSpPr>
          <p:nvPr>
            <p:ph type="dt" sz="half" idx="10"/>
          </p:nvPr>
        </p:nvSpPr>
        <p:spPr/>
        <p:txBody>
          <a:bodyPr/>
          <a:lstStyle/>
          <a:p>
            <a:fld id="{349BF3EA-1A78-4F07-BDC0-C8A1BD461199}" type="datetimeFigureOut">
              <a:rPr lang="en-US" smtClean="0"/>
              <a:t>9/25/2017</a:t>
            </a:fld>
            <a:endParaRPr lang="en-US" dirty="0"/>
          </a:p>
        </p:txBody>
      </p:sp>
    </p:spTree>
    <p:extLst>
      <p:ext uri="{BB962C8B-B14F-4D97-AF65-F5344CB8AC3E}">
        <p14:creationId xmlns:p14="http://schemas.microsoft.com/office/powerpoint/2010/main" val="2400697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8" name="Content Placeholder 7"/>
          <p:cNvSpPr>
            <a:spLocks noGrp="1"/>
          </p:cNvSpPr>
          <p:nvPr>
            <p:ph sz="quarter" idx="1"/>
          </p:nvPr>
        </p:nvSpPr>
        <p:spPr>
          <a:xfrm>
            <a:off x="1219200" y="1447800"/>
            <a:ext cx="10363200" cy="4572000"/>
          </a:xfrm>
        </p:spPr>
        <p:txBody>
          <a:bodyPr vert="horz"/>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49BF3EA-1A78-4F07-BDC0-C8A1BD461199}" type="datetimeFigureOut">
              <a:rPr lang="en-US" smtClean="0"/>
              <a:t>9/25/2017</a:t>
            </a:fld>
            <a:endParaRPr lang="en-US" dirty="0"/>
          </a:p>
        </p:txBody>
      </p:sp>
    </p:spTree>
    <p:extLst>
      <p:ext uri="{BB962C8B-B14F-4D97-AF65-F5344CB8AC3E}">
        <p14:creationId xmlns:p14="http://schemas.microsoft.com/office/powerpoint/2010/main" val="1316439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1" name="Rectangle 10"/>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dirty="0"/>
          </a:p>
        </p:txBody>
      </p:sp>
      <p:sp useBgFill="1">
        <p:nvSpPr>
          <p:cNvPr id="10" name="Rounded Rectangle 9"/>
          <p:cNvSpPr/>
          <p:nvPr/>
        </p:nvSpPr>
        <p:spPr>
          <a:xfrm>
            <a:off x="87084" y="69756"/>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7" name="Rectangle 6"/>
          <p:cNvSpPr/>
          <p:nvPr/>
        </p:nvSpPr>
        <p:spPr>
          <a:xfrm flipV="1">
            <a:off x="92550" y="2376830"/>
            <a:ext cx="12018020" cy="91440"/>
          </a:xfrm>
          <a:prstGeom prst="rect">
            <a:avLst/>
          </a:prstGeom>
          <a:solidFill>
            <a:schemeClr val="accent1">
              <a:lumMod val="75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Rectangle 7"/>
          <p:cNvSpPr/>
          <p:nvPr/>
        </p:nvSpPr>
        <p:spPr>
          <a:xfrm>
            <a:off x="92195" y="2341476"/>
            <a:ext cx="12018375"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9" name="Rectangle 8"/>
          <p:cNvSpPr/>
          <p:nvPr/>
        </p:nvSpPr>
        <p:spPr>
          <a:xfrm>
            <a:off x="91075" y="2468880"/>
            <a:ext cx="12019495"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 name="Title 1"/>
          <p:cNvSpPr>
            <a:spLocks noGrp="1"/>
          </p:cNvSpPr>
          <p:nvPr>
            <p:ph type="title"/>
          </p:nvPr>
        </p:nvSpPr>
        <p:spPr>
          <a:xfrm>
            <a:off x="963084" y="952501"/>
            <a:ext cx="10363200" cy="1362075"/>
          </a:xfrm>
        </p:spPr>
        <p:txBody>
          <a:bodyPr anchor="b" anchorCtr="0"/>
          <a:lstStyle>
            <a:lvl1pPr algn="l">
              <a:buNone/>
              <a:defRPr sz="4000" b="0" cap="none"/>
            </a:lvl1pPr>
          </a:lstStyle>
          <a:p>
            <a:r>
              <a:rPr kumimoji="0" lang="en-US"/>
              <a:t>Click to edit Master title style</a:t>
            </a:r>
            <a:endParaRPr kumimoji="0" lang="en-US" dirty="0"/>
          </a:p>
        </p:txBody>
      </p:sp>
      <p:sp>
        <p:nvSpPr>
          <p:cNvPr id="3" name="Text Placeholder 2"/>
          <p:cNvSpPr>
            <a:spLocks noGrp="1"/>
          </p:cNvSpPr>
          <p:nvPr>
            <p:ph type="body" idx="1"/>
          </p:nvPr>
        </p:nvSpPr>
        <p:spPr>
          <a:xfrm>
            <a:off x="963084" y="2547938"/>
            <a:ext cx="10363200" cy="1338262"/>
          </a:xfrm>
        </p:spPr>
        <p:txBody>
          <a:bodyPr anchor="t" anchorCtr="0"/>
          <a:lstStyle>
            <a:lvl1pPr marL="0" indent="0">
              <a:buNone/>
              <a:defRPr sz="24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Edit Master text styles</a:t>
            </a:r>
          </a:p>
        </p:txBody>
      </p:sp>
      <p:sp>
        <p:nvSpPr>
          <p:cNvPr id="6" name="Slide Number Placeholder 5"/>
          <p:cNvSpPr>
            <a:spLocks noGrp="1"/>
          </p:cNvSpPr>
          <p:nvPr>
            <p:ph type="sldNum" sz="quarter" idx="12"/>
          </p:nvPr>
        </p:nvSpPr>
        <p:spPr>
          <a:xfrm>
            <a:off x="195072" y="6208776"/>
            <a:ext cx="609600" cy="457200"/>
          </a:xfrm>
        </p:spPr>
        <p:txBody>
          <a:bodyPr/>
          <a:lstStyle/>
          <a:p>
            <a:fld id="{401CF334-2D5C-4859-84A6-CA7E6E43FAEB}" type="slidenum">
              <a:rPr lang="en-US" smtClean="0"/>
              <a:t>‹#›</a:t>
            </a:fld>
            <a:endParaRPr lang="en-US" dirty="0"/>
          </a:p>
        </p:txBody>
      </p:sp>
      <p:sp>
        <p:nvSpPr>
          <p:cNvPr id="5" name="Footer Placeholder 4"/>
          <p:cNvSpPr>
            <a:spLocks noGrp="1"/>
          </p:cNvSpPr>
          <p:nvPr>
            <p:ph type="ftr" sz="quarter" idx="11"/>
          </p:nvPr>
        </p:nvSpPr>
        <p:spPr>
          <a:xfrm>
            <a:off x="1066800" y="6172200"/>
            <a:ext cx="5334000" cy="457200"/>
          </a:xfrm>
        </p:spPr>
        <p:txBody>
          <a:bodyPr/>
          <a:lstStyle/>
          <a:p>
            <a:r>
              <a:rPr lang="en-US" dirty="0"/>
              <a:t>Add a footer</a:t>
            </a:r>
          </a:p>
        </p:txBody>
      </p:sp>
      <p:sp>
        <p:nvSpPr>
          <p:cNvPr id="4" name="Date Placeholder 3"/>
          <p:cNvSpPr>
            <a:spLocks noGrp="1"/>
          </p:cNvSpPr>
          <p:nvPr>
            <p:ph type="dt" sz="half" idx="10"/>
          </p:nvPr>
        </p:nvSpPr>
        <p:spPr/>
        <p:txBody>
          <a:bodyPr/>
          <a:lstStyle/>
          <a:p>
            <a:fld id="{349BF3EA-1A78-4F07-BDC0-C8A1BD461199}" type="datetimeFigureOut">
              <a:rPr lang="en-US" smtClean="0"/>
              <a:t>9/25/2017</a:t>
            </a:fld>
            <a:endParaRPr lang="en-US" dirty="0"/>
          </a:p>
        </p:txBody>
      </p:sp>
    </p:spTree>
    <p:extLst>
      <p:ext uri="{BB962C8B-B14F-4D97-AF65-F5344CB8AC3E}">
        <p14:creationId xmlns:p14="http://schemas.microsoft.com/office/powerpoint/2010/main" val="2908226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1219200" y="1447800"/>
            <a:ext cx="4998720" cy="4572000"/>
          </a:xfrm>
        </p:spPr>
        <p:txBody>
          <a:bodyPr vert="horz"/>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11" name="Content Placeholder 10"/>
          <p:cNvSpPr>
            <a:spLocks noGrp="1"/>
          </p:cNvSpPr>
          <p:nvPr>
            <p:ph sz="quarter" idx="2"/>
          </p:nvPr>
        </p:nvSpPr>
        <p:spPr>
          <a:xfrm>
            <a:off x="6578600" y="1447800"/>
            <a:ext cx="4998720" cy="4572000"/>
          </a:xfrm>
        </p:spPr>
        <p:txBody>
          <a:bodyPr vert="horz"/>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349BF3EA-1A78-4F07-BDC0-C8A1BD461199}" type="datetimeFigureOut">
              <a:rPr lang="en-US" smtClean="0"/>
              <a:t>9/25/2017</a:t>
            </a:fld>
            <a:endParaRPr lang="en-US" dirty="0"/>
          </a:p>
        </p:txBody>
      </p:sp>
    </p:spTree>
    <p:extLst>
      <p:ext uri="{BB962C8B-B14F-4D97-AF65-F5344CB8AC3E}">
        <p14:creationId xmlns:p14="http://schemas.microsoft.com/office/powerpoint/2010/main" val="365849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9200" y="273050"/>
            <a:ext cx="103632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1219200" y="1447800"/>
            <a:ext cx="4978400" cy="762000"/>
          </a:xfrm>
          <a:noFill/>
          <a:ln w="12700" cap="sq" cmpd="sng" algn="ctr">
            <a:noFill/>
            <a:prstDash val="solid"/>
          </a:ln>
        </p:spPr>
        <p:txBody>
          <a:bodyPr lIns="91440" anchor="b" anchorCtr="0">
            <a:noAutofit/>
          </a:bodyPr>
          <a:lstStyle>
            <a:lvl1pPr marL="0" indent="0">
              <a:buNone/>
              <a:defRPr sz="2400" b="1">
                <a:solidFill>
                  <a:schemeClr val="accent1">
                    <a:lumMod val="75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Edit Master text styles</a:t>
            </a:r>
          </a:p>
        </p:txBody>
      </p:sp>
      <p:sp>
        <p:nvSpPr>
          <p:cNvPr id="11" name="Content Placeholder 10"/>
          <p:cNvSpPr>
            <a:spLocks noGrp="1"/>
          </p:cNvSpPr>
          <p:nvPr>
            <p:ph sz="half" idx="2"/>
          </p:nvPr>
        </p:nvSpPr>
        <p:spPr>
          <a:xfrm>
            <a:off x="1219200" y="2247900"/>
            <a:ext cx="4978400" cy="3886200"/>
          </a:xfrm>
        </p:spPr>
        <p:txBody>
          <a:bodyPr vert="horz"/>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3"/>
          </p:nvPr>
        </p:nvSpPr>
        <p:spPr>
          <a:xfrm>
            <a:off x="6604000" y="1447800"/>
            <a:ext cx="4978400" cy="762000"/>
          </a:xfrm>
          <a:noFill/>
          <a:ln w="12700" cap="sq" cmpd="sng" algn="ctr">
            <a:noFill/>
            <a:prstDash val="solid"/>
          </a:ln>
        </p:spPr>
        <p:txBody>
          <a:bodyPr lIns="91440" anchor="b" anchorCtr="0">
            <a:noAutofit/>
          </a:bodyPr>
          <a:lstStyle>
            <a:lvl1pPr marL="0" indent="0">
              <a:buNone/>
              <a:defRPr sz="2400" b="1">
                <a:solidFill>
                  <a:schemeClr val="accent1">
                    <a:lumMod val="75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Edit Master text styles</a:t>
            </a:r>
          </a:p>
        </p:txBody>
      </p:sp>
      <p:sp>
        <p:nvSpPr>
          <p:cNvPr id="13" name="Content Placeholder 12"/>
          <p:cNvSpPr>
            <a:spLocks noGrp="1"/>
          </p:cNvSpPr>
          <p:nvPr>
            <p:ph sz="half" idx="4"/>
          </p:nvPr>
        </p:nvSpPr>
        <p:spPr>
          <a:xfrm>
            <a:off x="6604000" y="2247900"/>
            <a:ext cx="4978400" cy="3886200"/>
          </a:xfrm>
        </p:spPr>
        <p:txBody>
          <a:bodyPr vert="horz"/>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349BF3EA-1A78-4F07-BDC0-C8A1BD461199}" type="datetimeFigureOut">
              <a:rPr lang="en-US" smtClean="0"/>
              <a:t>9/25/2017</a:t>
            </a:fld>
            <a:endParaRPr lang="en-US" dirty="0"/>
          </a:p>
        </p:txBody>
      </p:sp>
    </p:spTree>
    <p:extLst>
      <p:ext uri="{BB962C8B-B14F-4D97-AF65-F5344CB8AC3E}">
        <p14:creationId xmlns:p14="http://schemas.microsoft.com/office/powerpoint/2010/main" val="911274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dirty="0"/>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349BF3EA-1A78-4F07-BDC0-C8A1BD461199}" type="datetimeFigureOut">
              <a:rPr lang="en-US" smtClean="0"/>
              <a:t>9/25/2017</a:t>
            </a:fld>
            <a:endParaRPr lang="en-US" dirty="0"/>
          </a:p>
        </p:txBody>
      </p:sp>
    </p:spTree>
    <p:extLst>
      <p:ext uri="{BB962C8B-B14F-4D97-AF65-F5344CB8AC3E}">
        <p14:creationId xmlns:p14="http://schemas.microsoft.com/office/powerpoint/2010/main" val="161307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dirty="0"/>
          </a:p>
        </p:txBody>
      </p:sp>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349BF3EA-1A78-4F07-BDC0-C8A1BD461199}" type="datetimeFigureOut">
              <a:rPr lang="en-US" smtClean="0"/>
              <a:t>9/25/2017</a:t>
            </a:fld>
            <a:endParaRPr lang="en-US" dirty="0"/>
          </a:p>
        </p:txBody>
      </p:sp>
    </p:spTree>
    <p:extLst>
      <p:ext uri="{BB962C8B-B14F-4D97-AF65-F5344CB8AC3E}">
        <p14:creationId xmlns:p14="http://schemas.microsoft.com/office/powerpoint/2010/main" val="711557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useBgFill="1">
        <p:nvSpPr>
          <p:cNvPr id="9" name="Rounded Rectangle 8"/>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 name="Title 1"/>
          <p:cNvSpPr>
            <a:spLocks noGrp="1"/>
          </p:cNvSpPr>
          <p:nvPr>
            <p:ph type="title"/>
          </p:nvPr>
        </p:nvSpPr>
        <p:spPr>
          <a:xfrm>
            <a:off x="1219200" y="273050"/>
            <a:ext cx="10363200" cy="1143000"/>
          </a:xfrm>
        </p:spPr>
        <p:txBody>
          <a:bodyPr anchor="b" anchorCtr="0"/>
          <a:lstStyle>
            <a:lvl1pPr algn="l">
              <a:buNone/>
              <a:defRPr sz="4000" b="0"/>
            </a:lvl1pPr>
          </a:lstStyle>
          <a:p>
            <a:r>
              <a:rPr kumimoji="0" lang="en-US"/>
              <a:t>Click to edit Master title style</a:t>
            </a:r>
            <a:endParaRPr kumimoji="0" lang="en-US" dirty="0"/>
          </a:p>
        </p:txBody>
      </p:sp>
      <p:sp>
        <p:nvSpPr>
          <p:cNvPr id="11" name="Content Placeholder 10"/>
          <p:cNvSpPr>
            <a:spLocks noGrp="1"/>
          </p:cNvSpPr>
          <p:nvPr>
            <p:ph sz="quarter" idx="1"/>
          </p:nvPr>
        </p:nvSpPr>
        <p:spPr>
          <a:xfrm>
            <a:off x="3962400" y="1600200"/>
            <a:ext cx="7620000" cy="4495800"/>
          </a:xfrm>
        </p:spPr>
        <p:txBody>
          <a:bodyPr vert="horz"/>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1219200" y="1600200"/>
            <a:ext cx="2540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Edit Master text styles</a:t>
            </a:r>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349BF3EA-1A78-4F07-BDC0-C8A1BD461199}" type="datetimeFigureOut">
              <a:rPr lang="en-US" smtClean="0"/>
              <a:t>9/25/2017</a:t>
            </a:fld>
            <a:endParaRPr lang="en-US" dirty="0"/>
          </a:p>
        </p:txBody>
      </p:sp>
    </p:spTree>
    <p:extLst>
      <p:ext uri="{BB962C8B-B14F-4D97-AF65-F5344CB8AC3E}">
        <p14:creationId xmlns:p14="http://schemas.microsoft.com/office/powerpoint/2010/main" val="3566269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flipV="1">
            <a:off x="91076" y="4683555"/>
            <a:ext cx="12009120" cy="91440"/>
          </a:xfrm>
          <a:prstGeom prst="rect">
            <a:avLst/>
          </a:prstGeom>
          <a:solidFill>
            <a:schemeClr val="accent1">
              <a:lumMod val="75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2" name="Rectangle 11"/>
          <p:cNvSpPr/>
          <p:nvPr/>
        </p:nvSpPr>
        <p:spPr>
          <a:xfrm>
            <a:off x="91345" y="4650475"/>
            <a:ext cx="12008852"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3" name="Rectangle 12"/>
          <p:cNvSpPr/>
          <p:nvPr/>
        </p:nvSpPr>
        <p:spPr>
          <a:xfrm>
            <a:off x="91348" y="4773225"/>
            <a:ext cx="12008849"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 name="Title 1"/>
          <p:cNvSpPr>
            <a:spLocks noGrp="1"/>
          </p:cNvSpPr>
          <p:nvPr>
            <p:ph type="title"/>
          </p:nvPr>
        </p:nvSpPr>
        <p:spPr>
          <a:xfrm>
            <a:off x="1219200" y="4900550"/>
            <a:ext cx="9753600" cy="522288"/>
          </a:xfrm>
        </p:spPr>
        <p:txBody>
          <a:bodyPr anchor="ctr">
            <a:noAutofit/>
          </a:bodyPr>
          <a:lstStyle>
            <a:lvl1pPr algn="l">
              <a:buNone/>
              <a:defRPr sz="2800" b="0"/>
            </a:lvl1pPr>
          </a:lstStyle>
          <a:p>
            <a:r>
              <a:rPr kumimoji="0" lang="en-US"/>
              <a:t>Click to edit Master title style</a:t>
            </a:r>
            <a:endParaRPr kumimoji="0" lang="en-US" dirty="0"/>
          </a:p>
        </p:txBody>
      </p:sp>
      <p:sp>
        <p:nvSpPr>
          <p:cNvPr id="3" name="Picture Placeholder 2" descr="An empty placeholder to add an image. Click on the placeholder and select the image that you wish to add"/>
          <p:cNvSpPr>
            <a:spLocks noGrp="1"/>
          </p:cNvSpPr>
          <p:nvPr>
            <p:ph type="pic" idx="1"/>
          </p:nvPr>
        </p:nvSpPr>
        <p:spPr>
          <a:xfrm>
            <a:off x="91078" y="66676"/>
            <a:ext cx="12002497"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1219200" y="5445825"/>
            <a:ext cx="97536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Edit Master text styles</a:t>
            </a:r>
          </a:p>
        </p:txBody>
      </p:sp>
      <p:sp>
        <p:nvSpPr>
          <p:cNvPr id="7" name="Slide Number Placeholder 6"/>
          <p:cNvSpPr>
            <a:spLocks noGrp="1"/>
          </p:cNvSpPr>
          <p:nvPr>
            <p:ph type="sldNum" sz="quarter" idx="12"/>
          </p:nvPr>
        </p:nvSpPr>
        <p:spPr>
          <a:xfrm>
            <a:off x="195072" y="6208776"/>
            <a:ext cx="609600" cy="457200"/>
          </a:xfrm>
        </p:spPr>
        <p:txBody>
          <a:bodyPr/>
          <a:lstStyle/>
          <a:p>
            <a:fld id="{401CF334-2D5C-4859-84A6-CA7E6E43FAEB}" type="slidenum">
              <a:rPr lang="en-US" smtClean="0"/>
              <a:t>‹#›</a:t>
            </a:fld>
            <a:endParaRPr lang="en-US" dirty="0"/>
          </a:p>
        </p:txBody>
      </p:sp>
      <p:sp>
        <p:nvSpPr>
          <p:cNvPr id="6" name="Footer Placeholder 5"/>
          <p:cNvSpPr>
            <a:spLocks noGrp="1"/>
          </p:cNvSpPr>
          <p:nvPr>
            <p:ph type="ftr" sz="quarter" idx="11"/>
          </p:nvPr>
        </p:nvSpPr>
        <p:spPr>
          <a:xfrm>
            <a:off x="1219200" y="6172200"/>
            <a:ext cx="5181600" cy="457200"/>
          </a:xfrm>
        </p:spPr>
        <p:txBody>
          <a:bodyPr/>
          <a:lstStyle/>
          <a:p>
            <a:r>
              <a:rPr lang="en-US" dirty="0"/>
              <a:t>Add a footer</a:t>
            </a:r>
          </a:p>
        </p:txBody>
      </p:sp>
      <p:sp>
        <p:nvSpPr>
          <p:cNvPr id="5" name="Date Placeholder 4"/>
          <p:cNvSpPr>
            <a:spLocks noGrp="1"/>
          </p:cNvSpPr>
          <p:nvPr>
            <p:ph type="dt" sz="half" idx="10"/>
          </p:nvPr>
        </p:nvSpPr>
        <p:spPr/>
        <p:txBody>
          <a:bodyPr/>
          <a:lstStyle/>
          <a:p>
            <a:fld id="{349BF3EA-1A78-4F07-BDC0-C8A1BD461199}" type="datetimeFigureOut">
              <a:rPr lang="en-US" smtClean="0"/>
              <a:t>9/25/2017</a:t>
            </a:fld>
            <a:endParaRPr lang="en-US" dirty="0"/>
          </a:p>
        </p:txBody>
      </p:sp>
    </p:spTree>
    <p:extLst>
      <p:ext uri="{BB962C8B-B14F-4D97-AF65-F5344CB8AC3E}">
        <p14:creationId xmlns:p14="http://schemas.microsoft.com/office/powerpoint/2010/main" val="3726577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49BF3EA-1A78-4F07-BDC0-C8A1BD461199}" type="datetimeFigureOut">
              <a:rPr lang="en-US" smtClean="0"/>
              <a:t>9/25/2017</a:t>
            </a:fld>
            <a:endParaRPr lang="en-US" dirty="0"/>
          </a:p>
        </p:txBody>
      </p:sp>
    </p:spTree>
    <p:extLst>
      <p:ext uri="{BB962C8B-B14F-4D97-AF65-F5344CB8AC3E}">
        <p14:creationId xmlns:p14="http://schemas.microsoft.com/office/powerpoint/2010/main" val="3207736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2"/>
            <a:ext cx="268224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219200" y="274641"/>
            <a:ext cx="7416800" cy="5851525"/>
          </a:xfrm>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49BF3EA-1A78-4F07-BDC0-C8A1BD461199}" type="datetimeFigureOut">
              <a:rPr lang="en-US" smtClean="0"/>
              <a:t>9/25/2017</a:t>
            </a:fld>
            <a:endParaRPr lang="en-US" dirty="0"/>
          </a:p>
        </p:txBody>
      </p:sp>
    </p:spTree>
    <p:extLst>
      <p:ext uri="{BB962C8B-B14F-4D97-AF65-F5344CB8AC3E}">
        <p14:creationId xmlns:p14="http://schemas.microsoft.com/office/powerpoint/2010/main" val="3923587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3">
        <a:schemeClr val="bg1"/>
      </p:bgRef>
    </p:bg>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dirty="0"/>
          </a:p>
        </p:txBody>
      </p:sp>
      <p:sp useBgFill="1">
        <p:nvSpPr>
          <p:cNvPr id="8" name="Rounded Rectangle 7"/>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2" name="Title Placeholder 21"/>
          <p:cNvSpPr>
            <a:spLocks noGrp="1"/>
          </p:cNvSpPr>
          <p:nvPr>
            <p:ph type="title"/>
          </p:nvPr>
        </p:nvSpPr>
        <p:spPr>
          <a:xfrm>
            <a:off x="1219200" y="274638"/>
            <a:ext cx="10363200" cy="1143000"/>
          </a:xfrm>
          <a:prstGeom prst="rect">
            <a:avLst/>
          </a:prstGeom>
        </p:spPr>
        <p:txBody>
          <a:bodyPr bIns="91440" anchor="b" anchorCtr="0">
            <a:normAutofit/>
          </a:bodyPr>
          <a:lstStyle/>
          <a:p>
            <a:r>
              <a:rPr kumimoji="0" lang="en-US"/>
              <a:t>Click to edit Master title style</a:t>
            </a:r>
            <a:endParaRPr kumimoji="0" lang="en-US" dirty="0"/>
          </a:p>
        </p:txBody>
      </p:sp>
      <p:sp>
        <p:nvSpPr>
          <p:cNvPr id="13" name="Text Placeholder 12"/>
          <p:cNvSpPr>
            <a:spLocks noGrp="1"/>
          </p:cNvSpPr>
          <p:nvPr>
            <p:ph type="body" idx="1"/>
          </p:nvPr>
        </p:nvSpPr>
        <p:spPr>
          <a:xfrm>
            <a:off x="1219200" y="1447800"/>
            <a:ext cx="10363200" cy="4572000"/>
          </a:xfrm>
          <a:prstGeom prst="rect">
            <a:avLst/>
          </a:prstGeom>
        </p:spPr>
        <p:txBody>
          <a:bodyPr>
            <a:normAutofit/>
          </a:bodyPr>
          <a:lstStyle/>
          <a:p>
            <a:pPr lvl="0" eaLnBrk="1" latinLnBrk="0" hangingPunct="1"/>
            <a:r>
              <a:rPr kumimoji="0" lang="en-US"/>
              <a:t>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23" name="Slide Number Placeholder 22"/>
          <p:cNvSpPr>
            <a:spLocks noGrp="1"/>
          </p:cNvSpPr>
          <p:nvPr>
            <p:ph type="sldNum" sz="quarter" idx="4"/>
          </p:nvPr>
        </p:nvSpPr>
        <p:spPr>
          <a:xfrm>
            <a:off x="195072" y="6210300"/>
            <a:ext cx="609600" cy="457200"/>
          </a:xfrm>
          <a:prstGeom prst="ellipse">
            <a:avLst/>
          </a:prstGeom>
          <a:solidFill>
            <a:schemeClr val="accent1">
              <a:lumMod val="75000"/>
            </a:schemeClr>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401CF334-2D5C-4859-84A6-CA7E6E43FAEB}" type="slidenum">
              <a:rPr lang="en-US" smtClean="0"/>
              <a:t>‹#›</a:t>
            </a:fld>
            <a:endParaRPr lang="en-US" dirty="0"/>
          </a:p>
        </p:txBody>
      </p:sp>
      <p:sp>
        <p:nvSpPr>
          <p:cNvPr id="3" name="Footer Placeholder 2"/>
          <p:cNvSpPr>
            <a:spLocks noGrp="1"/>
          </p:cNvSpPr>
          <p:nvPr>
            <p:ph type="ftr" sz="quarter" idx="3"/>
          </p:nvPr>
        </p:nvSpPr>
        <p:spPr>
          <a:xfrm>
            <a:off x="1219200" y="6172200"/>
            <a:ext cx="5283200" cy="457200"/>
          </a:xfrm>
          <a:prstGeom prst="rect">
            <a:avLst/>
          </a:prstGeom>
        </p:spPr>
        <p:txBody>
          <a:bodyPr anchor="ctr" anchorCtr="0"/>
          <a:lstStyle>
            <a:lvl1pPr eaLnBrk="1" latinLnBrk="0" hangingPunct="1">
              <a:defRPr kumimoji="0" sz="1400">
                <a:solidFill>
                  <a:schemeClr val="tx2"/>
                </a:solidFill>
              </a:defRPr>
            </a:lvl1pPr>
          </a:lstStyle>
          <a:p>
            <a:r>
              <a:rPr lang="en-US" dirty="0"/>
              <a:t>Add a footer</a:t>
            </a:r>
          </a:p>
        </p:txBody>
      </p:sp>
      <p:sp>
        <p:nvSpPr>
          <p:cNvPr id="14" name="Date Placeholder 13"/>
          <p:cNvSpPr>
            <a:spLocks noGrp="1"/>
          </p:cNvSpPr>
          <p:nvPr>
            <p:ph type="dt" sz="half" idx="2"/>
          </p:nvPr>
        </p:nvSpPr>
        <p:spPr>
          <a:xfrm>
            <a:off x="8229600" y="6191250"/>
            <a:ext cx="3302000" cy="476250"/>
          </a:xfrm>
          <a:prstGeom prst="rect">
            <a:avLst/>
          </a:prstGeom>
        </p:spPr>
        <p:txBody>
          <a:bodyPr anchor="ctr" anchorCtr="0"/>
          <a:lstStyle>
            <a:lvl1pPr algn="r" eaLnBrk="1" latinLnBrk="0" hangingPunct="1">
              <a:defRPr kumimoji="0" sz="1400">
                <a:solidFill>
                  <a:schemeClr val="tx2"/>
                </a:solidFill>
              </a:defRPr>
            </a:lvl1pPr>
          </a:lstStyle>
          <a:p>
            <a:fld id="{349BF3EA-1A78-4F07-BDC0-C8A1BD461199}" type="datetimeFigureOut">
              <a:rPr lang="en-US" smtClean="0"/>
              <a:t>9/25/2017</a:t>
            </a:fld>
            <a:endParaRPr lang="en-US" dirty="0"/>
          </a:p>
        </p:txBody>
      </p:sp>
    </p:spTree>
    <p:extLst>
      <p:ext uri="{BB962C8B-B14F-4D97-AF65-F5344CB8AC3E}">
        <p14:creationId xmlns:p14="http://schemas.microsoft.com/office/powerpoint/2010/main" val="393097078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lumMod val="75000"/>
          </a:schemeClr>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lumMod val="75000"/>
          </a:schemeClr>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lumMod val="60000"/>
            <a:lumOff val="4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lumMod val="75000"/>
          </a:schemeClr>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lumMod val="75000"/>
          </a:schemeClr>
        </a:buClr>
        <a:buChar char="•"/>
        <a:defRPr kumimoji="0" sz="1800" kern="1200">
          <a:solidFill>
            <a:schemeClr val="tx1"/>
          </a:solidFill>
          <a:latin typeface="+mn-lt"/>
          <a:ea typeface="+mn-ea"/>
          <a:cs typeface="+mn-cs"/>
        </a:defRPr>
      </a:lvl8pPr>
      <a:lvl9pPr marL="2526030" indent="-285750" algn="l" rtl="0" eaLnBrk="1" latinLnBrk="0" hangingPunct="1">
        <a:spcBef>
          <a:spcPts val="370"/>
        </a:spcBef>
        <a:buClr>
          <a:schemeClr val="accent3">
            <a:lumMod val="50000"/>
          </a:schemeClr>
        </a:buClr>
        <a:buFont typeface="Arial" panose="020B0604020202020204" pitchFamily="34" charset="0"/>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llandstrom@mcbuslaw.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mailto:asargent@mcbuslaw.com" TargetMode="External"/><Relationship Id="rId4" Type="http://schemas.openxmlformats.org/officeDocument/2006/relationships/hyperlink" Target="mailto:jrose@mcbuslaw.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mailto:llandstrom@mcbuslaw.com"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JPG"/><Relationship Id="rId5" Type="http://schemas.openxmlformats.org/officeDocument/2006/relationships/hyperlink" Target="mailto:asargent@mcbuslaw.com" TargetMode="External"/><Relationship Id="rId4" Type="http://schemas.openxmlformats.org/officeDocument/2006/relationships/hyperlink" Target="mailto:jrose@mcbuslaw.com"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s://www.dol.gov/odep/pdf/NTAR-AgingWorkforceHealthCare.pdf" TargetMode="External"/><Relationship Id="rId3" Type="http://schemas.openxmlformats.org/officeDocument/2006/relationships/hyperlink" Target="https://blog.dol.gov/2016/11/18/why-more-people-ages-55-are-working" TargetMode="External"/><Relationship Id="rId7" Type="http://schemas.openxmlformats.org/officeDocument/2006/relationships/hyperlink" Target="https://hbr.org/2014/04/four-ways-to-adapt-to-an-aging-workforce"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fortune.com/2016/06/22/aging-workforce-retirement/" TargetMode="External"/><Relationship Id="rId5" Type="http://schemas.openxmlformats.org/officeDocument/2006/relationships/hyperlink" Target="https://www.usnews.com/news/articles/2015-12-24/older-workers-to-dominate-labor-market-by-2024" TargetMode="External"/><Relationship Id="rId4" Type="http://schemas.openxmlformats.org/officeDocument/2006/relationships/hyperlink" Target="http://www.asaging.org/blog/issues-impacts-and-implications-aging-workforc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Autofit/>
          </a:bodyPr>
          <a:lstStyle/>
          <a:p>
            <a:r>
              <a:rPr lang="en-US" sz="3400" dirty="0"/>
              <a:t>The Intersection of National Healthcare </a:t>
            </a:r>
            <a:br>
              <a:rPr lang="en-US" sz="3400" dirty="0"/>
            </a:br>
            <a:r>
              <a:rPr lang="en-US" sz="3400" dirty="0"/>
              <a:t>and Workers’ Compensation Insurance, </a:t>
            </a:r>
            <a:br>
              <a:rPr lang="en-US" sz="3400" dirty="0"/>
            </a:br>
            <a:r>
              <a:rPr lang="en-US" sz="3400" dirty="0"/>
              <a:t>and its Impact on an Aging Workforce</a:t>
            </a:r>
          </a:p>
        </p:txBody>
      </p:sp>
      <p:sp>
        <p:nvSpPr>
          <p:cNvPr id="4" name="Subtitle 3"/>
          <p:cNvSpPr>
            <a:spLocks noGrp="1"/>
          </p:cNvSpPr>
          <p:nvPr>
            <p:ph type="subTitle" idx="1"/>
          </p:nvPr>
        </p:nvSpPr>
        <p:spPr/>
        <p:txBody>
          <a:bodyPr/>
          <a:lstStyle/>
          <a:p>
            <a:r>
              <a:rPr lang="en-US" dirty="0"/>
              <a:t>Lindsay E. Landstrom, AAL</a:t>
            </a:r>
          </a:p>
          <a:p>
            <a:r>
              <a:rPr lang="en-US" dirty="0"/>
              <a:t>Jonathan A. Rose, AAL</a:t>
            </a:r>
          </a:p>
          <a:p>
            <a:r>
              <a:rPr lang="en-US" dirty="0"/>
              <a:t>Alexander F. Sargent, AAL</a:t>
            </a:r>
          </a:p>
        </p:txBody>
      </p:sp>
      <p:pic>
        <p:nvPicPr>
          <p:cNvPr id="6" name="Picture 5">
            <a:extLst>
              <a:ext uri="{FF2B5EF4-FFF2-40B4-BE49-F238E27FC236}">
                <a16:creationId xmlns:a16="http://schemas.microsoft.com/office/drawing/2014/main" id="{17BE17BE-53FD-46B1-8B4C-99CE9A270A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6607" y="5150879"/>
            <a:ext cx="3815586" cy="1227518"/>
          </a:xfrm>
          <a:prstGeom prst="rect">
            <a:avLst/>
          </a:prstGeom>
        </p:spPr>
      </p:pic>
    </p:spTree>
    <p:extLst>
      <p:ext uri="{BB962C8B-B14F-4D97-AF65-F5344CB8AC3E}">
        <p14:creationId xmlns:p14="http://schemas.microsoft.com/office/powerpoint/2010/main" val="1566073541"/>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Disclaimer</a:t>
            </a:r>
          </a:p>
        </p:txBody>
      </p:sp>
      <p:sp>
        <p:nvSpPr>
          <p:cNvPr id="2" name="Content Placeholder 1"/>
          <p:cNvSpPr>
            <a:spLocks noGrp="1"/>
          </p:cNvSpPr>
          <p:nvPr>
            <p:ph sz="quarter" idx="1"/>
          </p:nvPr>
        </p:nvSpPr>
        <p:spPr/>
        <p:txBody>
          <a:bodyPr>
            <a:normAutofit/>
          </a:bodyPr>
          <a:lstStyle/>
          <a:p>
            <a:r>
              <a:rPr lang="en-US" dirty="0"/>
              <a:t>This presentation is not intended to offer legal advice for your specific situations.  We aim to provide general education and information.  </a:t>
            </a:r>
          </a:p>
          <a:p>
            <a:r>
              <a:rPr lang="en-US" dirty="0"/>
              <a:t>We recognize that all employment situations are unique.  Collective bargaining agreements, industry practices, and the demands of a specific workforce complicate things.  </a:t>
            </a:r>
          </a:p>
          <a:p>
            <a:r>
              <a:rPr lang="en-US" dirty="0"/>
              <a:t>We welcome questions, concerns, compliments, and constructive criticism.  Please feel free to contact one of us if you have feedback. </a:t>
            </a:r>
          </a:p>
          <a:p>
            <a:pPr lvl="1"/>
            <a:r>
              <a:rPr lang="en-US" dirty="0"/>
              <a:t>Lindsay – </a:t>
            </a:r>
            <a:r>
              <a:rPr lang="en-US" dirty="0">
                <a:hlinkClick r:id="rId3"/>
              </a:rPr>
              <a:t>llandstrom@mcbuslaw.com</a:t>
            </a:r>
            <a:endParaRPr lang="en-US" dirty="0"/>
          </a:p>
          <a:p>
            <a:pPr lvl="1"/>
            <a:r>
              <a:rPr lang="en-US" dirty="0"/>
              <a:t>Jon – </a:t>
            </a:r>
            <a:r>
              <a:rPr lang="en-US" dirty="0">
                <a:hlinkClick r:id="rId4"/>
              </a:rPr>
              <a:t>jrose@mcbuslaw.com</a:t>
            </a:r>
            <a:endParaRPr lang="en-US" dirty="0"/>
          </a:p>
          <a:p>
            <a:pPr lvl="1"/>
            <a:r>
              <a:rPr lang="en-US" dirty="0"/>
              <a:t>Alex – </a:t>
            </a:r>
            <a:r>
              <a:rPr lang="en-US" dirty="0">
                <a:hlinkClick r:id="rId5"/>
              </a:rPr>
              <a:t>asargent@mcbuslaw.com</a:t>
            </a:r>
            <a:r>
              <a:rPr lang="en-US" dirty="0"/>
              <a:t> </a:t>
            </a:r>
          </a:p>
        </p:txBody>
      </p:sp>
    </p:spTree>
    <p:extLst>
      <p:ext uri="{BB962C8B-B14F-4D97-AF65-F5344CB8AC3E}">
        <p14:creationId xmlns:p14="http://schemas.microsoft.com/office/powerpoint/2010/main" val="1727852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What’s the Plan?</a:t>
            </a:r>
          </a:p>
        </p:txBody>
      </p:sp>
      <p:sp>
        <p:nvSpPr>
          <p:cNvPr id="2" name="Content Placeholder 1"/>
          <p:cNvSpPr>
            <a:spLocks noGrp="1"/>
          </p:cNvSpPr>
          <p:nvPr>
            <p:ph sz="quarter" idx="1"/>
          </p:nvPr>
        </p:nvSpPr>
        <p:spPr/>
        <p:txBody>
          <a:bodyPr>
            <a:normAutofit/>
          </a:bodyPr>
          <a:lstStyle/>
          <a:p>
            <a:pPr marL="514350" indent="-514350">
              <a:buFont typeface="+mj-lt"/>
              <a:buAutoNum type="arabicPeriod"/>
            </a:pPr>
            <a:endParaRPr lang="en-US" dirty="0"/>
          </a:p>
          <a:p>
            <a:pPr marL="514350" indent="-514350">
              <a:buFont typeface="+mj-lt"/>
              <a:buAutoNum type="arabicPeriod"/>
            </a:pPr>
            <a:r>
              <a:rPr lang="en-US" dirty="0"/>
              <a:t>Overview and Assessment of the Aging Workforce:  What’s the Issue?</a:t>
            </a:r>
          </a:p>
          <a:p>
            <a:pPr marL="514350" indent="-514350">
              <a:buFont typeface="+mj-lt"/>
              <a:buAutoNum type="arabicPeriod"/>
            </a:pPr>
            <a:r>
              <a:rPr lang="en-US" dirty="0"/>
              <a:t>Pre-Hire and Pre-Loss Strategies:  Some Do’s and Don’ts. </a:t>
            </a:r>
          </a:p>
          <a:p>
            <a:pPr marL="514350" indent="-514350">
              <a:buFont typeface="+mj-lt"/>
              <a:buAutoNum type="arabicPeriod"/>
            </a:pPr>
            <a:r>
              <a:rPr lang="en-US" dirty="0"/>
              <a:t>Managing a Workers’ Compensation Claim with an Aging Worker. </a:t>
            </a:r>
          </a:p>
          <a:p>
            <a:endParaRPr lang="en-US" dirty="0"/>
          </a:p>
          <a:p>
            <a:pPr marL="0" indent="0">
              <a:buNone/>
            </a:pPr>
            <a:r>
              <a:rPr lang="en-US" i="1" dirty="0"/>
              <a:t>Please feel free to ask questions or provide input as we go along.  We don’t want to talk for 70 minutes!</a:t>
            </a:r>
          </a:p>
        </p:txBody>
      </p:sp>
    </p:spTree>
    <p:extLst>
      <p:ext uri="{BB962C8B-B14F-4D97-AF65-F5344CB8AC3E}">
        <p14:creationId xmlns:p14="http://schemas.microsoft.com/office/powerpoint/2010/main" val="208895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685698"/>
            <a:ext cx="10363200" cy="1143000"/>
          </a:xfrm>
        </p:spPr>
        <p:txBody>
          <a:bodyPr>
            <a:normAutofit fontScale="90000"/>
          </a:bodyPr>
          <a:lstStyle/>
          <a:p>
            <a:pPr algn="ctr"/>
            <a:r>
              <a:rPr lang="en-US" dirty="0"/>
              <a:t>Overview and Assessment of the Aging Workforce:  What’s the Issue?</a:t>
            </a:r>
            <a:endParaRPr lang="en-US" sz="2700" dirty="0"/>
          </a:p>
        </p:txBody>
      </p:sp>
      <p:pic>
        <p:nvPicPr>
          <p:cNvPr id="5" name="Content Placeholder 4">
            <a:extLst>
              <a:ext uri="{FF2B5EF4-FFF2-40B4-BE49-F238E27FC236}">
                <a16:creationId xmlns:a16="http://schemas.microsoft.com/office/drawing/2014/main" id="{CC0024A2-EA1C-4A9D-8169-4713033CC3A4}"/>
              </a:ext>
            </a:extLst>
          </p:cNvPr>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3543300" y="1947862"/>
            <a:ext cx="5715000" cy="3571875"/>
          </a:xfrm>
        </p:spPr>
      </p:pic>
    </p:spTree>
    <p:extLst>
      <p:ext uri="{BB962C8B-B14F-4D97-AF65-F5344CB8AC3E}">
        <p14:creationId xmlns:p14="http://schemas.microsoft.com/office/powerpoint/2010/main" val="30726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F0045-CD62-4994-8336-E7D2587C684F}"/>
              </a:ext>
            </a:extLst>
          </p:cNvPr>
          <p:cNvSpPr>
            <a:spLocks noGrp="1"/>
          </p:cNvSpPr>
          <p:nvPr>
            <p:ph type="title"/>
          </p:nvPr>
        </p:nvSpPr>
        <p:spPr/>
        <p:txBody>
          <a:bodyPr/>
          <a:lstStyle/>
          <a:p>
            <a:r>
              <a:rPr lang="en-US" dirty="0"/>
              <a:t>Some Workforce Statistics</a:t>
            </a:r>
          </a:p>
        </p:txBody>
      </p:sp>
      <p:sp>
        <p:nvSpPr>
          <p:cNvPr id="3" name="Content Placeholder 2">
            <a:extLst>
              <a:ext uri="{FF2B5EF4-FFF2-40B4-BE49-F238E27FC236}">
                <a16:creationId xmlns:a16="http://schemas.microsoft.com/office/drawing/2014/main" id="{DA2D570C-1E79-41FF-B9C3-08F29A74CEF3}"/>
              </a:ext>
            </a:extLst>
          </p:cNvPr>
          <p:cNvSpPr>
            <a:spLocks noGrp="1"/>
          </p:cNvSpPr>
          <p:nvPr>
            <p:ph sz="quarter" idx="1"/>
          </p:nvPr>
        </p:nvSpPr>
        <p:spPr/>
        <p:txBody>
          <a:bodyPr>
            <a:normAutofit fontScale="92500"/>
          </a:bodyPr>
          <a:lstStyle/>
          <a:p>
            <a:r>
              <a:rPr lang="en-US" dirty="0"/>
              <a:t>By 2020, the subpopulation of older adults in the US is expected to reach 97.8 million, comprising 28.7 percent.  </a:t>
            </a:r>
          </a:p>
          <a:p>
            <a:pPr lvl="1"/>
            <a:r>
              <a:rPr lang="en-US" dirty="0"/>
              <a:t>Up from 24.7 percent in 2010. </a:t>
            </a:r>
          </a:p>
          <a:p>
            <a:r>
              <a:rPr lang="en-US" dirty="0"/>
              <a:t>By 2020, the proportion of the US labor force will be 25.2 percent older adults. </a:t>
            </a:r>
          </a:p>
          <a:p>
            <a:pPr lvl="1"/>
            <a:r>
              <a:rPr lang="en-US" dirty="0"/>
              <a:t>Up from 13.1 percent in 2000 and 19.5 percent in 2010. </a:t>
            </a:r>
          </a:p>
          <a:p>
            <a:r>
              <a:rPr lang="en-US" dirty="0"/>
              <a:t>Employment rates among older adults continue to increase.</a:t>
            </a:r>
          </a:p>
          <a:p>
            <a:pPr lvl="1"/>
            <a:r>
              <a:rPr lang="en-US" dirty="0"/>
              <a:t>In 2011, 16.7 percent of people 65 or older were employed.  29.9 percent of those aged 65-69 were employed.  </a:t>
            </a:r>
          </a:p>
          <a:p>
            <a:r>
              <a:rPr lang="en-US" dirty="0"/>
              <a:t> As of 2015, 37 percent of non-retired Americans don’t expect to stop working until after age 65.</a:t>
            </a:r>
          </a:p>
          <a:p>
            <a:pPr lvl="1"/>
            <a:r>
              <a:rPr lang="en-US" dirty="0"/>
              <a:t>Up from 14 percent in 1995. </a:t>
            </a:r>
          </a:p>
          <a:p>
            <a:pPr lvl="1"/>
            <a:endParaRPr lang="en-US" dirty="0"/>
          </a:p>
        </p:txBody>
      </p:sp>
    </p:spTree>
    <p:extLst>
      <p:ext uri="{BB962C8B-B14F-4D97-AF65-F5344CB8AC3E}">
        <p14:creationId xmlns:p14="http://schemas.microsoft.com/office/powerpoint/2010/main" val="1889565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5A372-50A1-4341-AE62-9F2F72AB991D}"/>
              </a:ext>
            </a:extLst>
          </p:cNvPr>
          <p:cNvSpPr>
            <a:spLocks noGrp="1"/>
          </p:cNvSpPr>
          <p:nvPr>
            <p:ph type="title"/>
          </p:nvPr>
        </p:nvSpPr>
        <p:spPr/>
        <p:txBody>
          <a:bodyPr/>
          <a:lstStyle/>
          <a:p>
            <a:r>
              <a:rPr lang="en-US" dirty="0"/>
              <a:t>More Stats</a:t>
            </a:r>
          </a:p>
        </p:txBody>
      </p:sp>
      <p:sp>
        <p:nvSpPr>
          <p:cNvPr id="3" name="Content Placeholder 2">
            <a:extLst>
              <a:ext uri="{FF2B5EF4-FFF2-40B4-BE49-F238E27FC236}">
                <a16:creationId xmlns:a16="http://schemas.microsoft.com/office/drawing/2014/main" id="{D0220314-80A4-4FDA-8A4C-5333C3892C34}"/>
              </a:ext>
            </a:extLst>
          </p:cNvPr>
          <p:cNvSpPr>
            <a:spLocks noGrp="1"/>
          </p:cNvSpPr>
          <p:nvPr>
            <p:ph sz="quarter" idx="1"/>
          </p:nvPr>
        </p:nvSpPr>
        <p:spPr/>
        <p:txBody>
          <a:bodyPr/>
          <a:lstStyle/>
          <a:p>
            <a:r>
              <a:rPr lang="en-US" dirty="0"/>
              <a:t>By 2050, the number of those aged 65 or older in the workforce is expected to grow by 75 percent.</a:t>
            </a:r>
          </a:p>
          <a:p>
            <a:pPr lvl="1"/>
            <a:r>
              <a:rPr lang="en-US" dirty="0"/>
              <a:t>The number of individuals aged 25 to 54 expected to grow by 2 percent.</a:t>
            </a:r>
          </a:p>
          <a:p>
            <a:r>
              <a:rPr lang="en-US" dirty="0"/>
              <a:t>The number of centenarians worldwide will double by 2023 and double again by 2035. </a:t>
            </a:r>
          </a:p>
          <a:p>
            <a:pPr lvl="1"/>
            <a:r>
              <a:rPr lang="en-US" dirty="0"/>
              <a:t>Life expectancy expected to surpass 100 in some countries by 2050. </a:t>
            </a:r>
          </a:p>
          <a:p>
            <a:r>
              <a:rPr lang="en-US" dirty="0"/>
              <a:t>Projections show increasing number of people working into their 80s and 90s.</a:t>
            </a:r>
          </a:p>
          <a:p>
            <a:endParaRPr lang="en-US" dirty="0"/>
          </a:p>
        </p:txBody>
      </p:sp>
    </p:spTree>
    <p:extLst>
      <p:ext uri="{BB962C8B-B14F-4D97-AF65-F5344CB8AC3E}">
        <p14:creationId xmlns:p14="http://schemas.microsoft.com/office/powerpoint/2010/main" val="812553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7F6EF-73C2-48B3-A8B9-10DD347273E5}"/>
              </a:ext>
            </a:extLst>
          </p:cNvPr>
          <p:cNvSpPr>
            <a:spLocks noGrp="1"/>
          </p:cNvSpPr>
          <p:nvPr>
            <p:ph type="title"/>
          </p:nvPr>
        </p:nvSpPr>
        <p:spPr/>
        <p:txBody>
          <a:bodyPr/>
          <a:lstStyle/>
          <a:p>
            <a:r>
              <a:rPr lang="en-US" dirty="0"/>
              <a:t>Why is the Workforce Aging?</a:t>
            </a:r>
          </a:p>
        </p:txBody>
      </p:sp>
      <p:sp>
        <p:nvSpPr>
          <p:cNvPr id="3" name="Content Placeholder 2">
            <a:extLst>
              <a:ext uri="{FF2B5EF4-FFF2-40B4-BE49-F238E27FC236}">
                <a16:creationId xmlns:a16="http://schemas.microsoft.com/office/drawing/2014/main" id="{21F1DD21-13D5-47CB-A8D9-2A791077183B}"/>
              </a:ext>
            </a:extLst>
          </p:cNvPr>
          <p:cNvSpPr>
            <a:spLocks noGrp="1"/>
          </p:cNvSpPr>
          <p:nvPr>
            <p:ph sz="quarter" idx="1"/>
          </p:nvPr>
        </p:nvSpPr>
        <p:spPr/>
        <p:txBody>
          <a:bodyPr/>
          <a:lstStyle/>
          <a:p>
            <a:r>
              <a:rPr lang="en-US" dirty="0"/>
              <a:t>Baby Boomers getting older.</a:t>
            </a:r>
          </a:p>
          <a:p>
            <a:pPr lvl="1"/>
            <a:r>
              <a:rPr lang="en-US" dirty="0"/>
              <a:t>76 million born between 1946 and 1964.</a:t>
            </a:r>
          </a:p>
          <a:p>
            <a:r>
              <a:rPr lang="en-US" dirty="0"/>
              <a:t>Shortage of skilled workers, mostly in trades and 2-year degree programs.</a:t>
            </a:r>
          </a:p>
          <a:p>
            <a:pPr lvl="1"/>
            <a:r>
              <a:rPr lang="en-US" dirty="0"/>
              <a:t>Older skilled workers remain in demand. </a:t>
            </a:r>
          </a:p>
          <a:p>
            <a:r>
              <a:rPr lang="en-US" dirty="0"/>
              <a:t>Decreasing reliability of social security and pension plans. </a:t>
            </a:r>
          </a:p>
          <a:p>
            <a:r>
              <a:rPr lang="en-US" dirty="0"/>
              <a:t>Increasing life spans and quality of life for the average American.</a:t>
            </a:r>
          </a:p>
          <a:p>
            <a:r>
              <a:rPr lang="en-US" dirty="0"/>
              <a:t>Declining fertility rates for those born to Baby Boomers and Gen Xers. </a:t>
            </a:r>
          </a:p>
          <a:p>
            <a:r>
              <a:rPr lang="en-US" dirty="0"/>
              <a:t>Financial need. </a:t>
            </a:r>
          </a:p>
        </p:txBody>
      </p:sp>
    </p:spTree>
    <p:extLst>
      <p:ext uri="{BB962C8B-B14F-4D97-AF65-F5344CB8AC3E}">
        <p14:creationId xmlns:p14="http://schemas.microsoft.com/office/powerpoint/2010/main" val="1214100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66F58-5FC1-4F1B-A34C-C6F8D5754877}"/>
              </a:ext>
            </a:extLst>
          </p:cNvPr>
          <p:cNvSpPr>
            <a:spLocks noGrp="1"/>
          </p:cNvSpPr>
          <p:nvPr>
            <p:ph type="title"/>
          </p:nvPr>
        </p:nvSpPr>
        <p:spPr/>
        <p:txBody>
          <a:bodyPr/>
          <a:lstStyle/>
          <a:p>
            <a:r>
              <a:rPr lang="en-US" dirty="0"/>
              <a:t>Brass Tax	</a:t>
            </a:r>
          </a:p>
        </p:txBody>
      </p:sp>
      <p:sp>
        <p:nvSpPr>
          <p:cNvPr id="3" name="Content Placeholder 2">
            <a:extLst>
              <a:ext uri="{FF2B5EF4-FFF2-40B4-BE49-F238E27FC236}">
                <a16:creationId xmlns:a16="http://schemas.microsoft.com/office/drawing/2014/main" id="{536285E3-36DC-4DB7-9CCF-E1BCB769728B}"/>
              </a:ext>
            </a:extLst>
          </p:cNvPr>
          <p:cNvSpPr>
            <a:spLocks noGrp="1"/>
          </p:cNvSpPr>
          <p:nvPr>
            <p:ph sz="quarter" idx="1"/>
          </p:nvPr>
        </p:nvSpPr>
        <p:spPr/>
        <p:txBody>
          <a:bodyPr/>
          <a:lstStyle/>
          <a:p>
            <a:r>
              <a:rPr lang="en-US" dirty="0"/>
              <a:t>1 out of 4 workers are projected to be over age 55 by the year 2020.</a:t>
            </a:r>
          </a:p>
          <a:p>
            <a:r>
              <a:rPr lang="en-US" dirty="0"/>
              <a:t>Disability prevalence doubles between ages 40 and 55. </a:t>
            </a:r>
          </a:p>
          <a:p>
            <a:r>
              <a:rPr lang="en-US" dirty="0"/>
              <a:t>This </a:t>
            </a:r>
            <a:r>
              <a:rPr lang="en-US" i="1" u="sng" dirty="0"/>
              <a:t>could be</a:t>
            </a:r>
            <a:r>
              <a:rPr lang="en-US" dirty="0"/>
              <a:t> a HUGE problem for employers and insurers in the workers’ compensation system.</a:t>
            </a:r>
          </a:p>
          <a:p>
            <a:pPr lvl="1"/>
            <a:r>
              <a:rPr lang="en-US" dirty="0"/>
              <a:t>Burden shifting. </a:t>
            </a:r>
          </a:p>
          <a:p>
            <a:endParaRPr lang="en-US" dirty="0"/>
          </a:p>
          <a:p>
            <a:pPr marL="0" indent="0">
              <a:buNone/>
            </a:pPr>
            <a:r>
              <a:rPr lang="en-US" dirty="0"/>
              <a:t>BUT! All is not lost.  First, though, some thoughts…</a:t>
            </a:r>
          </a:p>
        </p:txBody>
      </p:sp>
    </p:spTree>
    <p:extLst>
      <p:ext uri="{BB962C8B-B14F-4D97-AF65-F5344CB8AC3E}">
        <p14:creationId xmlns:p14="http://schemas.microsoft.com/office/powerpoint/2010/main" val="698788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3D3B1-CC29-44F6-B0BA-A3177D44F5EA}"/>
              </a:ext>
            </a:extLst>
          </p:cNvPr>
          <p:cNvSpPr>
            <a:spLocks noGrp="1"/>
          </p:cNvSpPr>
          <p:nvPr>
            <p:ph type="title"/>
          </p:nvPr>
        </p:nvSpPr>
        <p:spPr/>
        <p:txBody>
          <a:bodyPr/>
          <a:lstStyle/>
          <a:p>
            <a:r>
              <a:rPr lang="en-US" dirty="0"/>
              <a:t>Benefits of an Older Workforce</a:t>
            </a:r>
          </a:p>
        </p:txBody>
      </p:sp>
      <p:sp>
        <p:nvSpPr>
          <p:cNvPr id="3" name="Content Placeholder 2">
            <a:extLst>
              <a:ext uri="{FF2B5EF4-FFF2-40B4-BE49-F238E27FC236}">
                <a16:creationId xmlns:a16="http://schemas.microsoft.com/office/drawing/2014/main" id="{083EEACB-861D-4367-B529-FA3E09D7585C}"/>
              </a:ext>
            </a:extLst>
          </p:cNvPr>
          <p:cNvSpPr>
            <a:spLocks noGrp="1"/>
          </p:cNvSpPr>
          <p:nvPr>
            <p:ph sz="quarter" idx="1"/>
          </p:nvPr>
        </p:nvSpPr>
        <p:spPr/>
        <p:txBody>
          <a:bodyPr/>
          <a:lstStyle/>
          <a:p>
            <a:r>
              <a:rPr lang="en-US" dirty="0"/>
              <a:t>“Older workers tend to stay longer, work more productively, and have better health and wellbeing when their work is appreciated.”</a:t>
            </a:r>
          </a:p>
          <a:p>
            <a:pPr lvl="1"/>
            <a:r>
              <a:rPr lang="en-US" dirty="0"/>
              <a:t>Axel Borsch-</a:t>
            </a:r>
            <a:r>
              <a:rPr lang="en-US" dirty="0" err="1"/>
              <a:t>Supan</a:t>
            </a:r>
            <a:r>
              <a:rPr lang="en-US" dirty="0"/>
              <a:t>, director of Munich Center for the Economics of Aging. </a:t>
            </a:r>
          </a:p>
        </p:txBody>
      </p:sp>
      <p:pic>
        <p:nvPicPr>
          <p:cNvPr id="6146" name="Picture 2" descr="https://s3.amazonaws.com/lowres.cartoonstock.com/old-age-retirement-layoffs-upgrade-upgrading-replacements-personnel-jbrn26_low.jpg">
            <a:extLst>
              <a:ext uri="{FF2B5EF4-FFF2-40B4-BE49-F238E27FC236}">
                <a16:creationId xmlns:a16="http://schemas.microsoft.com/office/drawing/2014/main" id="{A4C920E6-8678-41DD-8D07-BF0CE20265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0933" y="2915478"/>
            <a:ext cx="3259734" cy="3797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1783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F0C92-B6D6-479A-9ABC-CE29CD259681}"/>
              </a:ext>
            </a:extLst>
          </p:cNvPr>
          <p:cNvSpPr>
            <a:spLocks noGrp="1"/>
          </p:cNvSpPr>
          <p:nvPr>
            <p:ph type="title"/>
          </p:nvPr>
        </p:nvSpPr>
        <p:spPr/>
        <p:txBody>
          <a:bodyPr/>
          <a:lstStyle/>
          <a:p>
            <a:r>
              <a:rPr lang="en-US" dirty="0"/>
              <a:t>Some Ideas to Accommodate Older Workers</a:t>
            </a:r>
          </a:p>
        </p:txBody>
      </p:sp>
      <p:sp>
        <p:nvSpPr>
          <p:cNvPr id="3" name="Content Placeholder 2">
            <a:extLst>
              <a:ext uri="{FF2B5EF4-FFF2-40B4-BE49-F238E27FC236}">
                <a16:creationId xmlns:a16="http://schemas.microsoft.com/office/drawing/2014/main" id="{5C0E3265-BF4C-4B9E-9894-3568DEABFF22}"/>
              </a:ext>
            </a:extLst>
          </p:cNvPr>
          <p:cNvSpPr>
            <a:spLocks noGrp="1"/>
          </p:cNvSpPr>
          <p:nvPr>
            <p:ph sz="quarter" idx="1"/>
          </p:nvPr>
        </p:nvSpPr>
        <p:spPr/>
        <p:txBody>
          <a:bodyPr/>
          <a:lstStyle/>
          <a:p>
            <a:r>
              <a:rPr lang="en-US" dirty="0"/>
              <a:t>Flexible roles and schedules.</a:t>
            </a:r>
          </a:p>
          <a:p>
            <a:pPr lvl="1"/>
            <a:r>
              <a:rPr lang="en-US" dirty="0"/>
              <a:t>Telecommuting.</a:t>
            </a:r>
          </a:p>
          <a:p>
            <a:pPr lvl="1"/>
            <a:r>
              <a:rPr lang="en-US" dirty="0"/>
              <a:t>Working in teams.</a:t>
            </a:r>
          </a:p>
          <a:p>
            <a:pPr lvl="1"/>
            <a:r>
              <a:rPr lang="en-US" dirty="0"/>
              <a:t>Modifying positions or even creating new ones.</a:t>
            </a:r>
          </a:p>
          <a:p>
            <a:r>
              <a:rPr lang="en-US" dirty="0"/>
              <a:t>Continuing education.</a:t>
            </a:r>
          </a:p>
          <a:p>
            <a:pPr lvl="1"/>
            <a:r>
              <a:rPr lang="en-US" dirty="0"/>
              <a:t>“Older workers are less likely to be unemployed, but are less likely to receive training to improve their skills.”  US Department of Labor. </a:t>
            </a:r>
          </a:p>
          <a:p>
            <a:r>
              <a:rPr lang="en-US" dirty="0"/>
              <a:t>Wellness programs.</a:t>
            </a:r>
          </a:p>
          <a:p>
            <a:r>
              <a:rPr lang="en-US" dirty="0"/>
              <a:t>Consciousness of workplace ergonomics.</a:t>
            </a:r>
          </a:p>
        </p:txBody>
      </p:sp>
    </p:spTree>
    <p:extLst>
      <p:ext uri="{BB962C8B-B14F-4D97-AF65-F5344CB8AC3E}">
        <p14:creationId xmlns:p14="http://schemas.microsoft.com/office/powerpoint/2010/main" val="53228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7069C-2904-427C-B1A8-0789DAECCD89}"/>
              </a:ext>
            </a:extLst>
          </p:cNvPr>
          <p:cNvSpPr>
            <a:spLocks noGrp="1"/>
          </p:cNvSpPr>
          <p:nvPr>
            <p:ph type="title"/>
          </p:nvPr>
        </p:nvSpPr>
        <p:spPr/>
        <p:txBody>
          <a:bodyPr/>
          <a:lstStyle/>
          <a:p>
            <a:r>
              <a:rPr lang="en-US" dirty="0"/>
              <a:t>Workers’ Compensation Issues</a:t>
            </a:r>
          </a:p>
        </p:txBody>
      </p:sp>
      <p:sp>
        <p:nvSpPr>
          <p:cNvPr id="3" name="Content Placeholder 2">
            <a:extLst>
              <a:ext uri="{FF2B5EF4-FFF2-40B4-BE49-F238E27FC236}">
                <a16:creationId xmlns:a16="http://schemas.microsoft.com/office/drawing/2014/main" id="{18C379E1-A3C4-45B0-8821-78171A36417F}"/>
              </a:ext>
            </a:extLst>
          </p:cNvPr>
          <p:cNvSpPr>
            <a:spLocks noGrp="1"/>
          </p:cNvSpPr>
          <p:nvPr>
            <p:ph sz="quarter" idx="1"/>
          </p:nvPr>
        </p:nvSpPr>
        <p:spPr/>
        <p:txBody>
          <a:bodyPr>
            <a:normAutofit lnSpcReduction="10000"/>
          </a:bodyPr>
          <a:lstStyle/>
          <a:p>
            <a:r>
              <a:rPr lang="en-US" dirty="0"/>
              <a:t>Older adults tend to exhibit losses in eyesight, hearing, and physical strength.</a:t>
            </a:r>
          </a:p>
          <a:p>
            <a:r>
              <a:rPr lang="en-US" dirty="0"/>
              <a:t>Older adults have low overall injury rates compared to all age groups, but are more likely to suffer from severe and fatal occupational injuries. </a:t>
            </a:r>
          </a:p>
          <a:p>
            <a:pPr lvl="1"/>
            <a:r>
              <a:rPr lang="en-US" dirty="0"/>
              <a:t>Lower overall claim rate but higher cost per claim. </a:t>
            </a:r>
          </a:p>
          <a:p>
            <a:r>
              <a:rPr lang="en-US" dirty="0"/>
              <a:t>Return to work for older workers is extended.</a:t>
            </a:r>
          </a:p>
          <a:p>
            <a:pPr lvl="1"/>
            <a:r>
              <a:rPr lang="en-US" dirty="0"/>
              <a:t>Greater median number of lost work days and longer recovery times.</a:t>
            </a:r>
          </a:p>
          <a:p>
            <a:r>
              <a:rPr lang="en-US" dirty="0"/>
              <a:t>Occupational injuries and conditions more likely to be complicated by “age-related” conditions like arthritis and chronic diseases. </a:t>
            </a:r>
          </a:p>
          <a:p>
            <a:pPr lvl="1"/>
            <a:r>
              <a:rPr lang="en-US" b="1" i="1" u="sng" dirty="0"/>
              <a:t>Difficulty becomes parsing out the work-related component from the personal component. </a:t>
            </a:r>
          </a:p>
        </p:txBody>
      </p:sp>
    </p:spTree>
    <p:extLst>
      <p:ext uri="{BB962C8B-B14F-4D97-AF65-F5344CB8AC3E}">
        <p14:creationId xmlns:p14="http://schemas.microsoft.com/office/powerpoint/2010/main" val="1791043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660531"/>
            <a:ext cx="10363200" cy="1143000"/>
          </a:xfrm>
        </p:spPr>
        <p:txBody>
          <a:bodyPr>
            <a:normAutofit fontScale="90000"/>
          </a:bodyPr>
          <a:lstStyle/>
          <a:p>
            <a:pPr algn="ctr"/>
            <a:r>
              <a:rPr lang="en-US" dirty="0"/>
              <a:t>Pre-Hire and Pre-Loss Strategies:  </a:t>
            </a:r>
            <a:br>
              <a:rPr lang="en-US" dirty="0"/>
            </a:br>
            <a:r>
              <a:rPr lang="en-US" dirty="0"/>
              <a:t>Some Do’s and Don’ts.</a:t>
            </a:r>
            <a:endParaRPr lang="en-US" sz="2700" dirty="0"/>
          </a:p>
        </p:txBody>
      </p:sp>
      <p:pic>
        <p:nvPicPr>
          <p:cNvPr id="4" name="Picture 2" descr="https://blog.beamery.com/wp-content/uploads/2015/11/Bad-job-description.jpg">
            <a:extLst>
              <a:ext uri="{FF2B5EF4-FFF2-40B4-BE49-F238E27FC236}">
                <a16:creationId xmlns:a16="http://schemas.microsoft.com/office/drawing/2014/main" id="{E0B14539-27AD-4934-9450-448D484B83EA}"/>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bwMode="auto">
          <a:xfrm>
            <a:off x="4178300" y="2168698"/>
            <a:ext cx="4068078" cy="4079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8100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Relevant Laws	</a:t>
            </a:r>
          </a:p>
        </p:txBody>
      </p:sp>
      <p:sp>
        <p:nvSpPr>
          <p:cNvPr id="2" name="Content Placeholder 1"/>
          <p:cNvSpPr>
            <a:spLocks noGrp="1"/>
          </p:cNvSpPr>
          <p:nvPr>
            <p:ph sz="quarter" idx="1"/>
          </p:nvPr>
        </p:nvSpPr>
        <p:spPr/>
        <p:txBody>
          <a:bodyPr/>
          <a:lstStyle/>
          <a:p>
            <a:r>
              <a:rPr lang="en-US" dirty="0"/>
              <a:t>Age Discrimination in Employment Act of 1967, 29 USC 626(e)</a:t>
            </a:r>
          </a:p>
          <a:p>
            <a:pPr lvl="1"/>
            <a:r>
              <a:rPr lang="en-US" dirty="0"/>
              <a:t>Prohibits discrimination against employees aged 40 years or older on the basis of age in hiring, promotion, discharge, compensation, or terms, conditions or privileges of employment.</a:t>
            </a:r>
          </a:p>
          <a:p>
            <a:pPr marL="320040" lvl="1" indent="0">
              <a:buNone/>
            </a:pPr>
            <a:endParaRPr lang="en-US" dirty="0"/>
          </a:p>
          <a:p>
            <a:r>
              <a:rPr lang="en-US" dirty="0"/>
              <a:t>ORS 659A.030</a:t>
            </a:r>
          </a:p>
          <a:p>
            <a:pPr lvl="1"/>
            <a:r>
              <a:rPr lang="en-US" dirty="0"/>
              <a:t>Prohibits discrimination against employees aged 18 years or older. </a:t>
            </a:r>
          </a:p>
        </p:txBody>
      </p:sp>
    </p:spTree>
    <p:extLst>
      <p:ext uri="{BB962C8B-B14F-4D97-AF65-F5344CB8AC3E}">
        <p14:creationId xmlns:p14="http://schemas.microsoft.com/office/powerpoint/2010/main" val="1421012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i="1" dirty="0"/>
              <a:t>Bona Fide </a:t>
            </a:r>
            <a:r>
              <a:rPr lang="en-US" dirty="0"/>
              <a:t>Occupational Qualifications</a:t>
            </a:r>
            <a:endParaRPr lang="en-US" i="1" dirty="0"/>
          </a:p>
        </p:txBody>
      </p:sp>
      <p:sp>
        <p:nvSpPr>
          <p:cNvPr id="2" name="Content Placeholder 1"/>
          <p:cNvSpPr>
            <a:spLocks noGrp="1"/>
          </p:cNvSpPr>
          <p:nvPr>
            <p:ph sz="quarter" idx="1"/>
          </p:nvPr>
        </p:nvSpPr>
        <p:spPr/>
        <p:txBody>
          <a:bodyPr/>
          <a:lstStyle/>
          <a:p>
            <a:r>
              <a:rPr lang="en-US" dirty="0"/>
              <a:t>Discrimination is not an unlawful employment practice </a:t>
            </a:r>
            <a:r>
              <a:rPr lang="en-US" b="1" i="1" dirty="0"/>
              <a:t>IF</a:t>
            </a:r>
            <a:r>
              <a:rPr lang="en-US" dirty="0"/>
              <a:t>:</a:t>
            </a:r>
          </a:p>
          <a:p>
            <a:pPr marL="777240" lvl="1" indent="-457200">
              <a:buFont typeface="+mj-lt"/>
              <a:buAutoNum type="arabicPeriod"/>
            </a:pPr>
            <a:r>
              <a:rPr lang="en-US" dirty="0"/>
              <a:t>Discrimination results from a </a:t>
            </a:r>
            <a:r>
              <a:rPr lang="en-US" i="1" dirty="0"/>
              <a:t>bona fide</a:t>
            </a:r>
            <a:r>
              <a:rPr lang="en-US" dirty="0"/>
              <a:t> occupational qualification reasonably necessary to the normal operation of the employer’s business; or</a:t>
            </a:r>
          </a:p>
          <a:p>
            <a:pPr marL="777240" lvl="1" indent="-457200">
              <a:buFont typeface="+mj-lt"/>
              <a:buAutoNum type="arabicPeriod"/>
            </a:pPr>
            <a:r>
              <a:rPr lang="en-US" dirty="0"/>
              <a:t>It is impossible or highly improbable to deal with the older employees on an individualized basis.  </a:t>
            </a:r>
          </a:p>
        </p:txBody>
      </p:sp>
      <p:sp>
        <p:nvSpPr>
          <p:cNvPr id="4" name="Title 2">
            <a:extLst>
              <a:ext uri="{FF2B5EF4-FFF2-40B4-BE49-F238E27FC236}">
                <a16:creationId xmlns:a16="http://schemas.microsoft.com/office/drawing/2014/main" id="{FDA57D63-964F-4979-9632-E56C5C8249E2}"/>
              </a:ext>
            </a:extLst>
          </p:cNvPr>
          <p:cNvSpPr txBox="1">
            <a:spLocks/>
          </p:cNvSpPr>
          <p:nvPr/>
        </p:nvSpPr>
        <p:spPr>
          <a:xfrm>
            <a:off x="1219200" y="3541352"/>
            <a:ext cx="10363200" cy="1143000"/>
          </a:xfrm>
          <a:prstGeom prst="rect">
            <a:avLst/>
          </a:prstGeom>
        </p:spPr>
        <p:txBody>
          <a:bodyPr bIns="91440" anchor="b" anchorCtr="0">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r>
              <a:rPr lang="en-US" dirty="0"/>
              <a:t>Not So Fast!</a:t>
            </a:r>
          </a:p>
        </p:txBody>
      </p:sp>
      <p:sp>
        <p:nvSpPr>
          <p:cNvPr id="5" name="Content Placeholder 1">
            <a:extLst>
              <a:ext uri="{FF2B5EF4-FFF2-40B4-BE49-F238E27FC236}">
                <a16:creationId xmlns:a16="http://schemas.microsoft.com/office/drawing/2014/main" id="{66153159-FB8B-4391-A11F-04F9B921DB0A}"/>
              </a:ext>
            </a:extLst>
          </p:cNvPr>
          <p:cNvSpPr txBox="1">
            <a:spLocks/>
          </p:cNvSpPr>
          <p:nvPr/>
        </p:nvSpPr>
        <p:spPr>
          <a:xfrm>
            <a:off x="1219200" y="4684352"/>
            <a:ext cx="10363200" cy="1899407"/>
          </a:xfrm>
          <a:prstGeom prst="rect">
            <a:avLst/>
          </a:prstGeom>
        </p:spPr>
        <p:txBody>
          <a:bodyPr vert="horz">
            <a:normAutofit/>
          </a:bodyPr>
          <a:lstStyle>
            <a:lvl1pPr marL="274320" indent="-274320" algn="l" rtl="0" eaLnBrk="1" latinLnBrk="0" hangingPunct="1">
              <a:spcBef>
                <a:spcPts val="580"/>
              </a:spcBef>
              <a:buClr>
                <a:schemeClr val="accent1">
                  <a:lumMod val="75000"/>
                </a:schemeClr>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lumMod val="75000"/>
                </a:schemeClr>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lumMod val="60000"/>
                  <a:lumOff val="4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lumMod val="75000"/>
                </a:schemeClr>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lumMod val="75000"/>
                </a:schemeClr>
              </a:buClr>
              <a:buChar char="•"/>
              <a:defRPr kumimoji="0" sz="1800" kern="1200">
                <a:solidFill>
                  <a:schemeClr val="tx1"/>
                </a:solidFill>
                <a:latin typeface="+mn-lt"/>
                <a:ea typeface="+mn-ea"/>
                <a:cs typeface="+mn-cs"/>
              </a:defRPr>
            </a:lvl8pPr>
            <a:lvl9pPr marL="2526030" indent="-285750" algn="l" rtl="0" eaLnBrk="1" latinLnBrk="0" hangingPunct="1">
              <a:spcBef>
                <a:spcPts val="370"/>
              </a:spcBef>
              <a:buClr>
                <a:schemeClr val="accent3">
                  <a:lumMod val="50000"/>
                </a:schemeClr>
              </a:buClr>
              <a:buFont typeface="Arial" panose="020B0604020202020204" pitchFamily="34" charset="0"/>
              <a:buChar char="•"/>
              <a:defRPr kumimoji="0" sz="1800" kern="1200">
                <a:solidFill>
                  <a:schemeClr val="tx1"/>
                </a:solidFill>
                <a:latin typeface="+mn-lt"/>
                <a:ea typeface="+mn-ea"/>
                <a:cs typeface="+mn-cs"/>
              </a:defRPr>
            </a:lvl9pPr>
          </a:lstStyle>
          <a:p>
            <a:r>
              <a:rPr lang="en-US" dirty="0"/>
              <a:t>You probably do not have a </a:t>
            </a:r>
            <a:r>
              <a:rPr lang="en-US" i="1" dirty="0"/>
              <a:t>bona fide</a:t>
            </a:r>
            <a:r>
              <a:rPr lang="en-US" dirty="0"/>
              <a:t> occupational qualification allowing discrimination.</a:t>
            </a:r>
          </a:p>
        </p:txBody>
      </p:sp>
      <p:sp>
        <p:nvSpPr>
          <p:cNvPr id="6" name="Title 2">
            <a:extLst>
              <a:ext uri="{FF2B5EF4-FFF2-40B4-BE49-F238E27FC236}">
                <a16:creationId xmlns:a16="http://schemas.microsoft.com/office/drawing/2014/main" id="{15345D1D-F321-4AAB-AF73-657066468117}"/>
              </a:ext>
            </a:extLst>
          </p:cNvPr>
          <p:cNvSpPr txBox="1">
            <a:spLocks/>
          </p:cNvSpPr>
          <p:nvPr/>
        </p:nvSpPr>
        <p:spPr>
          <a:xfrm>
            <a:off x="1219200" y="3732300"/>
            <a:ext cx="10363200" cy="1143000"/>
          </a:xfrm>
          <a:prstGeom prst="rect">
            <a:avLst/>
          </a:prstGeom>
        </p:spPr>
        <p:txBody>
          <a:bodyPr bIns="91440" anchor="b" anchorCtr="0">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endParaRPr lang="en-US" dirty="0"/>
          </a:p>
        </p:txBody>
      </p:sp>
    </p:spTree>
    <p:extLst>
      <p:ext uri="{BB962C8B-B14F-4D97-AF65-F5344CB8AC3E}">
        <p14:creationId xmlns:p14="http://schemas.microsoft.com/office/powerpoint/2010/main" val="169763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F71E4-AF35-4D1A-9934-1DBC603962E9}"/>
              </a:ext>
            </a:extLst>
          </p:cNvPr>
          <p:cNvSpPr>
            <a:spLocks noGrp="1"/>
          </p:cNvSpPr>
          <p:nvPr>
            <p:ph type="title"/>
          </p:nvPr>
        </p:nvSpPr>
        <p:spPr>
          <a:xfrm>
            <a:off x="493985" y="1525369"/>
            <a:ext cx="10363200" cy="1143000"/>
          </a:xfrm>
        </p:spPr>
        <p:txBody>
          <a:bodyPr>
            <a:normAutofit fontScale="90000"/>
          </a:bodyPr>
          <a:lstStyle/>
          <a:p>
            <a:r>
              <a:rPr lang="en-US" dirty="0"/>
              <a:t>I thought this was a workers’ compensation discussion!?!</a:t>
            </a:r>
          </a:p>
        </p:txBody>
      </p:sp>
      <p:pic>
        <p:nvPicPr>
          <p:cNvPr id="7172" name="Picture 4" descr="https://i.pinimg.com/736x/fb/2c/1a/fb2c1a47a6ac81928631a40dd60c89b5--john-adams-cartoon-art.jpg">
            <a:extLst>
              <a:ext uri="{FF2B5EF4-FFF2-40B4-BE49-F238E27FC236}">
                <a16:creationId xmlns:a16="http://schemas.microsoft.com/office/drawing/2014/main" id="{168F3F9A-5D12-4453-909D-83FE194ADF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6274" y="2412946"/>
            <a:ext cx="2914650" cy="4029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1469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Job Description	</a:t>
            </a:r>
          </a:p>
        </p:txBody>
      </p:sp>
      <p:sp>
        <p:nvSpPr>
          <p:cNvPr id="2" name="Content Placeholder 1"/>
          <p:cNvSpPr>
            <a:spLocks noGrp="1"/>
          </p:cNvSpPr>
          <p:nvPr>
            <p:ph sz="quarter" idx="1"/>
          </p:nvPr>
        </p:nvSpPr>
        <p:spPr>
          <a:xfrm>
            <a:off x="1219200" y="1447800"/>
            <a:ext cx="10363200" cy="1966519"/>
          </a:xfrm>
        </p:spPr>
        <p:txBody>
          <a:bodyPr/>
          <a:lstStyle/>
          <a:p>
            <a:r>
              <a:rPr lang="en-US" dirty="0"/>
              <a:t>Absolute basic requirements:</a:t>
            </a:r>
          </a:p>
          <a:p>
            <a:pPr marL="777240" lvl="1" indent="-457200">
              <a:buFont typeface="+mj-lt"/>
              <a:buAutoNum type="arabicPeriod"/>
            </a:pPr>
            <a:r>
              <a:rPr lang="en-US" dirty="0"/>
              <a:t>Accurate.</a:t>
            </a:r>
          </a:p>
          <a:p>
            <a:pPr marL="777240" lvl="1" indent="-457200">
              <a:buFont typeface="+mj-lt"/>
              <a:buAutoNum type="arabicPeriod"/>
            </a:pPr>
            <a:r>
              <a:rPr lang="en-US" dirty="0"/>
              <a:t>Details essential functions of the job.</a:t>
            </a:r>
          </a:p>
          <a:p>
            <a:pPr marL="777240" lvl="1" indent="-457200">
              <a:buFont typeface="+mj-lt"/>
              <a:buAutoNum type="arabicPeriod"/>
            </a:pPr>
            <a:r>
              <a:rPr lang="en-US" dirty="0"/>
              <a:t>Updated regularly and as necessary.</a:t>
            </a:r>
          </a:p>
        </p:txBody>
      </p:sp>
      <p:pic>
        <p:nvPicPr>
          <p:cNvPr id="1028" name="Picture 4" descr="http://euroscoutinfo.com/wp-content/uploads/2015/10/Screen-Shot-2015-10-26-at-15.46.24.png">
            <a:extLst>
              <a:ext uri="{FF2B5EF4-FFF2-40B4-BE49-F238E27FC236}">
                <a16:creationId xmlns:a16="http://schemas.microsoft.com/office/drawing/2014/main" id="{4A7C144B-22BE-4AFD-9E1F-A8FBA0BB94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5025" y="3295737"/>
            <a:ext cx="5667375" cy="3219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0976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The ADA Allows Medical Examinations</a:t>
            </a:r>
          </a:p>
        </p:txBody>
      </p:sp>
      <p:sp>
        <p:nvSpPr>
          <p:cNvPr id="2" name="Content Placeholder 1"/>
          <p:cNvSpPr>
            <a:spLocks noGrp="1"/>
          </p:cNvSpPr>
          <p:nvPr>
            <p:ph sz="quarter" idx="1"/>
          </p:nvPr>
        </p:nvSpPr>
        <p:spPr/>
        <p:txBody>
          <a:bodyPr>
            <a:normAutofit fontScale="92500"/>
          </a:bodyPr>
          <a:lstStyle/>
          <a:p>
            <a:r>
              <a:rPr lang="en-US" dirty="0"/>
              <a:t>ADA examination covers all employees, not just those with a disability.</a:t>
            </a:r>
          </a:p>
          <a:p>
            <a:r>
              <a:rPr lang="en-US" b="1" dirty="0"/>
              <a:t>Pre-employment</a:t>
            </a:r>
            <a:r>
              <a:rPr lang="en-US" dirty="0"/>
              <a:t>: Prohibition of </a:t>
            </a:r>
            <a:r>
              <a:rPr lang="en-US" i="1" u="sng" dirty="0"/>
              <a:t>all</a:t>
            </a:r>
            <a:r>
              <a:rPr lang="en-US" dirty="0"/>
              <a:t> disability-related inquiries and medical examinations </a:t>
            </a:r>
            <a:r>
              <a:rPr lang="en-US" i="1" u="sng" dirty="0"/>
              <a:t>even</a:t>
            </a:r>
            <a:r>
              <a:rPr lang="en-US" dirty="0"/>
              <a:t> if related to the job.</a:t>
            </a:r>
          </a:p>
          <a:p>
            <a:r>
              <a:rPr lang="en-US" b="1" dirty="0"/>
              <a:t>Conditional job offer, before starting work</a:t>
            </a:r>
            <a:r>
              <a:rPr lang="en-US" dirty="0"/>
              <a:t>: Allowed to make disability-related inquiries and conduct medical examinations, regardless of whether related to job, as long as done for </a:t>
            </a:r>
            <a:r>
              <a:rPr lang="en-US" i="1" u="sng" dirty="0"/>
              <a:t>all</a:t>
            </a:r>
            <a:r>
              <a:rPr lang="en-US" dirty="0"/>
              <a:t> employees in same class. </a:t>
            </a:r>
          </a:p>
          <a:p>
            <a:r>
              <a:rPr lang="en-US" b="1" dirty="0"/>
              <a:t>After employment</a:t>
            </a:r>
            <a:r>
              <a:rPr lang="en-US" dirty="0"/>
              <a:t>: May make disability-related inquiry or require medical examinations </a:t>
            </a:r>
            <a:r>
              <a:rPr lang="en-US" i="1" u="sng" dirty="0"/>
              <a:t>only</a:t>
            </a:r>
            <a:r>
              <a:rPr lang="en-US" dirty="0"/>
              <a:t> if job-related and consistent with business necessity. </a:t>
            </a:r>
          </a:p>
          <a:p>
            <a:pPr marL="0" indent="0">
              <a:buNone/>
            </a:pPr>
            <a:endParaRPr lang="en-US" dirty="0"/>
          </a:p>
          <a:p>
            <a:pPr marL="0" indent="0">
              <a:buNone/>
            </a:pPr>
            <a:r>
              <a:rPr lang="en-US" b="1" i="1" dirty="0"/>
              <a:t>Please note: All medical information received must be kept as a confidential medical record.</a:t>
            </a:r>
          </a:p>
          <a:p>
            <a:endParaRPr lang="en-US" dirty="0"/>
          </a:p>
        </p:txBody>
      </p:sp>
    </p:spTree>
    <p:extLst>
      <p:ext uri="{BB962C8B-B14F-4D97-AF65-F5344CB8AC3E}">
        <p14:creationId xmlns:p14="http://schemas.microsoft.com/office/powerpoint/2010/main" val="1815000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What about Physical Agility Tests?</a:t>
            </a:r>
          </a:p>
        </p:txBody>
      </p:sp>
      <p:sp>
        <p:nvSpPr>
          <p:cNvPr id="2" name="Content Placeholder 1"/>
          <p:cNvSpPr>
            <a:spLocks noGrp="1"/>
          </p:cNvSpPr>
          <p:nvPr>
            <p:ph sz="quarter" idx="1"/>
          </p:nvPr>
        </p:nvSpPr>
        <p:spPr/>
        <p:txBody>
          <a:bodyPr/>
          <a:lstStyle/>
          <a:p>
            <a:r>
              <a:rPr lang="en-US" dirty="0"/>
              <a:t>Physical Agility Tests are not medical examinations as long as they:</a:t>
            </a:r>
          </a:p>
          <a:p>
            <a:pPr marL="777240" lvl="1" indent="-457200">
              <a:buFont typeface="+mj-lt"/>
              <a:buAutoNum type="arabicPeriod"/>
            </a:pPr>
            <a:r>
              <a:rPr lang="en-US" dirty="0"/>
              <a:t>Measure an employee’s ability to perform actual or simulated job tasks; and </a:t>
            </a:r>
          </a:p>
          <a:p>
            <a:pPr marL="777240" lvl="1" indent="-457200">
              <a:buFont typeface="+mj-lt"/>
              <a:buAutoNum type="arabicPeriod"/>
            </a:pPr>
            <a:r>
              <a:rPr lang="en-US" dirty="0"/>
              <a:t>Require physical fitness tests, which measure an employee’s performance of physical tasks (</a:t>
            </a:r>
            <a:r>
              <a:rPr lang="en-US" i="1" dirty="0"/>
              <a:t>e.g.</a:t>
            </a:r>
            <a:r>
              <a:rPr lang="en-US" dirty="0"/>
              <a:t> running, lifting, climbing); but</a:t>
            </a:r>
          </a:p>
          <a:p>
            <a:pPr marL="777240" lvl="1" indent="-457200">
              <a:buFont typeface="+mj-lt"/>
              <a:buAutoNum type="arabicPeriod"/>
            </a:pPr>
            <a:r>
              <a:rPr lang="en-US" i="1" u="sng" dirty="0"/>
              <a:t>Do not</a:t>
            </a:r>
            <a:r>
              <a:rPr lang="en-US" dirty="0"/>
              <a:t> include examinations that could be considered medical (measuring heart rate, blood pressure, breaths per minute, etc.). </a:t>
            </a:r>
            <a:endParaRPr lang="en-US" i="1" u="sng" dirty="0"/>
          </a:p>
        </p:txBody>
      </p:sp>
    </p:spTree>
    <p:extLst>
      <p:ext uri="{BB962C8B-B14F-4D97-AF65-F5344CB8AC3E}">
        <p14:creationId xmlns:p14="http://schemas.microsoft.com/office/powerpoint/2010/main" val="3899602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8434B-0D1D-48C9-BAC7-C29311988C8D}"/>
              </a:ext>
            </a:extLst>
          </p:cNvPr>
          <p:cNvSpPr>
            <a:spLocks noGrp="1"/>
          </p:cNvSpPr>
          <p:nvPr>
            <p:ph type="title"/>
          </p:nvPr>
        </p:nvSpPr>
        <p:spPr>
          <a:xfrm>
            <a:off x="1219200" y="774698"/>
            <a:ext cx="10363200" cy="1143000"/>
          </a:xfrm>
        </p:spPr>
        <p:txBody>
          <a:bodyPr>
            <a:noAutofit/>
          </a:bodyPr>
          <a:lstStyle/>
          <a:p>
            <a:pPr algn="ctr"/>
            <a:r>
              <a:rPr lang="en-US" sz="3600" dirty="0"/>
              <a:t>Managing a Workers’ Compensation Claim </a:t>
            </a:r>
            <a:br>
              <a:rPr lang="en-US" sz="3600" dirty="0"/>
            </a:br>
            <a:r>
              <a:rPr lang="en-US" sz="3600" dirty="0"/>
              <a:t>with an Aging Worker</a:t>
            </a:r>
            <a:endParaRPr lang="en-US" sz="2400" dirty="0"/>
          </a:p>
        </p:txBody>
      </p:sp>
      <p:pic>
        <p:nvPicPr>
          <p:cNvPr id="3074" name="Picture 2" descr="https://cdn.andertoons.com/img/toons/cartoon6310.png">
            <a:extLst>
              <a:ext uri="{FF2B5EF4-FFF2-40B4-BE49-F238E27FC236}">
                <a16:creationId xmlns:a16="http://schemas.microsoft.com/office/drawing/2014/main" id="{1A1E41B3-B00C-4A29-89FB-437930252168}"/>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bwMode="auto">
          <a:xfrm>
            <a:off x="4114800" y="2676635"/>
            <a:ext cx="4572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7572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F78FF-A475-48A8-9622-C8791D9C977A}"/>
              </a:ext>
            </a:extLst>
          </p:cNvPr>
          <p:cNvSpPr>
            <a:spLocks noGrp="1"/>
          </p:cNvSpPr>
          <p:nvPr>
            <p:ph type="title"/>
          </p:nvPr>
        </p:nvSpPr>
        <p:spPr/>
        <p:txBody>
          <a:bodyPr/>
          <a:lstStyle/>
          <a:p>
            <a:r>
              <a:rPr lang="en-US" dirty="0"/>
              <a:t>Initial Investigation Considerations</a:t>
            </a:r>
          </a:p>
        </p:txBody>
      </p:sp>
      <p:sp>
        <p:nvSpPr>
          <p:cNvPr id="3" name="Content Placeholder 2">
            <a:extLst>
              <a:ext uri="{FF2B5EF4-FFF2-40B4-BE49-F238E27FC236}">
                <a16:creationId xmlns:a16="http://schemas.microsoft.com/office/drawing/2014/main" id="{B428F9AA-DC90-4BEA-8B4A-5E5A2EFD2568}"/>
              </a:ext>
            </a:extLst>
          </p:cNvPr>
          <p:cNvSpPr>
            <a:spLocks noGrp="1"/>
          </p:cNvSpPr>
          <p:nvPr>
            <p:ph sz="quarter" idx="1"/>
          </p:nvPr>
        </p:nvSpPr>
        <p:spPr/>
        <p:txBody>
          <a:bodyPr/>
          <a:lstStyle/>
          <a:p>
            <a:r>
              <a:rPr lang="en-US" dirty="0"/>
              <a:t>Distinguish what is age-related.</a:t>
            </a:r>
          </a:p>
          <a:p>
            <a:r>
              <a:rPr lang="en-US" dirty="0"/>
              <a:t>Don’t overlook past injuries. </a:t>
            </a:r>
          </a:p>
          <a:p>
            <a:r>
              <a:rPr lang="en-US" dirty="0"/>
              <a:t>Beware of work restrictions. </a:t>
            </a:r>
          </a:p>
          <a:p>
            <a:r>
              <a:rPr lang="en-US" dirty="0"/>
              <a:t>Explore combined condition processing. </a:t>
            </a:r>
          </a:p>
          <a:p>
            <a:r>
              <a:rPr lang="en-US" dirty="0"/>
              <a:t>Consider Medicare implications. </a:t>
            </a:r>
          </a:p>
        </p:txBody>
      </p:sp>
    </p:spTree>
    <p:extLst>
      <p:ext uri="{BB962C8B-B14F-4D97-AF65-F5344CB8AC3E}">
        <p14:creationId xmlns:p14="http://schemas.microsoft.com/office/powerpoint/2010/main" val="3019811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1AE26-6172-455B-BA77-C6CF9DD5A3FC}"/>
              </a:ext>
            </a:extLst>
          </p:cNvPr>
          <p:cNvSpPr>
            <a:spLocks noGrp="1"/>
          </p:cNvSpPr>
          <p:nvPr>
            <p:ph type="title"/>
          </p:nvPr>
        </p:nvSpPr>
        <p:spPr/>
        <p:txBody>
          <a:bodyPr/>
          <a:lstStyle/>
          <a:p>
            <a:r>
              <a:rPr lang="en-US" dirty="0"/>
              <a:t>The Medical Record</a:t>
            </a:r>
          </a:p>
        </p:txBody>
      </p:sp>
      <p:sp>
        <p:nvSpPr>
          <p:cNvPr id="3" name="Content Placeholder 2">
            <a:extLst>
              <a:ext uri="{FF2B5EF4-FFF2-40B4-BE49-F238E27FC236}">
                <a16:creationId xmlns:a16="http://schemas.microsoft.com/office/drawing/2014/main" id="{46460655-341F-4468-BAC6-E222B3705B7D}"/>
              </a:ext>
            </a:extLst>
          </p:cNvPr>
          <p:cNvSpPr>
            <a:spLocks noGrp="1"/>
          </p:cNvSpPr>
          <p:nvPr>
            <p:ph sz="quarter" idx="1"/>
          </p:nvPr>
        </p:nvSpPr>
        <p:spPr>
          <a:xfrm>
            <a:off x="1219200" y="1447800"/>
            <a:ext cx="10363200" cy="875950"/>
          </a:xfrm>
        </p:spPr>
        <p:txBody>
          <a:bodyPr/>
          <a:lstStyle/>
          <a:p>
            <a:r>
              <a:rPr lang="en-US" dirty="0"/>
              <a:t>Request EVERYTHING.</a:t>
            </a:r>
          </a:p>
        </p:txBody>
      </p:sp>
      <p:pic>
        <p:nvPicPr>
          <p:cNvPr id="4098" name="Picture 2" descr="https://thumbs.dreamstime.com/z/too-much-paperwork-business-illustration-showing-businesswoman-delivered-tractor-76658450.jpg">
            <a:extLst>
              <a:ext uri="{FF2B5EF4-FFF2-40B4-BE49-F238E27FC236}">
                <a16:creationId xmlns:a16="http://schemas.microsoft.com/office/drawing/2014/main" id="{CBAE288C-63EE-4DC3-8D56-D053D7A527F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 b="8139"/>
          <a:stretch/>
        </p:blipFill>
        <p:spPr bwMode="auto">
          <a:xfrm>
            <a:off x="6400800" y="2323750"/>
            <a:ext cx="4399356" cy="3931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7335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0CD28-68D3-4116-A261-9C07DCC83577}"/>
              </a:ext>
            </a:extLst>
          </p:cNvPr>
          <p:cNvSpPr>
            <a:spLocks noGrp="1"/>
          </p:cNvSpPr>
          <p:nvPr>
            <p:ph type="title"/>
          </p:nvPr>
        </p:nvSpPr>
        <p:spPr/>
        <p:txBody>
          <a:bodyPr/>
          <a:lstStyle/>
          <a:p>
            <a:r>
              <a:rPr lang="en-US" dirty="0"/>
              <a:t>Possible “Age-Related” Conditions</a:t>
            </a:r>
          </a:p>
        </p:txBody>
      </p:sp>
      <p:sp>
        <p:nvSpPr>
          <p:cNvPr id="3" name="Content Placeholder 2">
            <a:extLst>
              <a:ext uri="{FF2B5EF4-FFF2-40B4-BE49-F238E27FC236}">
                <a16:creationId xmlns:a16="http://schemas.microsoft.com/office/drawing/2014/main" id="{6AF2988F-4066-4C3D-915B-862E9C8B4FF0}"/>
              </a:ext>
            </a:extLst>
          </p:cNvPr>
          <p:cNvSpPr>
            <a:spLocks noGrp="1"/>
          </p:cNvSpPr>
          <p:nvPr>
            <p:ph sz="quarter" idx="1"/>
          </p:nvPr>
        </p:nvSpPr>
        <p:spPr/>
        <p:txBody>
          <a:bodyPr/>
          <a:lstStyle/>
          <a:p>
            <a:r>
              <a:rPr lang="en-US" dirty="0"/>
              <a:t>50 over 50 rule</a:t>
            </a:r>
          </a:p>
          <a:p>
            <a:r>
              <a:rPr lang="en-US" dirty="0"/>
              <a:t>Prior surgery</a:t>
            </a:r>
          </a:p>
          <a:p>
            <a:r>
              <a:rPr lang="en-US" dirty="0"/>
              <a:t>Addiction </a:t>
            </a:r>
          </a:p>
          <a:p>
            <a:r>
              <a:rPr lang="en-US" dirty="0"/>
              <a:t>Obesity</a:t>
            </a:r>
          </a:p>
          <a:p>
            <a:pPr marL="0" indent="0">
              <a:buNone/>
            </a:pPr>
            <a:endParaRPr lang="en-US" dirty="0"/>
          </a:p>
        </p:txBody>
      </p:sp>
    </p:spTree>
    <p:extLst>
      <p:ext uri="{BB962C8B-B14F-4D97-AF65-F5344CB8AC3E}">
        <p14:creationId xmlns:p14="http://schemas.microsoft.com/office/powerpoint/2010/main" val="4205307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5997A-0941-49AA-9407-A9C940FC13F8}"/>
              </a:ext>
            </a:extLst>
          </p:cNvPr>
          <p:cNvSpPr>
            <a:spLocks noGrp="1"/>
          </p:cNvSpPr>
          <p:nvPr>
            <p:ph type="title"/>
          </p:nvPr>
        </p:nvSpPr>
        <p:spPr/>
        <p:txBody>
          <a:bodyPr/>
          <a:lstStyle/>
          <a:p>
            <a:r>
              <a:rPr lang="en-US" dirty="0"/>
              <a:t>Age as a Preexisting Condition?	</a:t>
            </a:r>
          </a:p>
        </p:txBody>
      </p:sp>
      <p:sp>
        <p:nvSpPr>
          <p:cNvPr id="3" name="Content Placeholder 2">
            <a:extLst>
              <a:ext uri="{FF2B5EF4-FFF2-40B4-BE49-F238E27FC236}">
                <a16:creationId xmlns:a16="http://schemas.microsoft.com/office/drawing/2014/main" id="{CB732A77-89C7-415D-B90F-3E66CE949351}"/>
              </a:ext>
            </a:extLst>
          </p:cNvPr>
          <p:cNvSpPr>
            <a:spLocks noGrp="1"/>
          </p:cNvSpPr>
          <p:nvPr>
            <p:ph sz="quarter" idx="1"/>
          </p:nvPr>
        </p:nvSpPr>
        <p:spPr/>
        <p:txBody>
          <a:bodyPr>
            <a:normAutofit lnSpcReduction="10000"/>
          </a:bodyPr>
          <a:lstStyle/>
          <a:p>
            <a:r>
              <a:rPr lang="en-US" i="1" dirty="0" err="1"/>
              <a:t>Lowells</a:t>
            </a:r>
            <a:r>
              <a:rPr lang="en-US" i="1" dirty="0"/>
              <a:t> v. SAIF Corp</a:t>
            </a:r>
            <a:r>
              <a:rPr lang="en-US" dirty="0"/>
              <a:t>. (</a:t>
            </a:r>
            <a:r>
              <a:rPr lang="en-US" i="1" dirty="0"/>
              <a:t>In re: </a:t>
            </a:r>
            <a:r>
              <a:rPr lang="en-US" i="1" dirty="0" err="1"/>
              <a:t>Lowells</a:t>
            </a:r>
            <a:r>
              <a:rPr lang="en-US" dirty="0"/>
              <a:t>), 285 Or App 161 (2017)</a:t>
            </a:r>
          </a:p>
          <a:p>
            <a:pPr lvl="1"/>
            <a:r>
              <a:rPr lang="en-US" dirty="0"/>
              <a:t>OD claim for chronic pain disorder denied because major contributing cause was factors personal to claimant, such as weight, deconditioning, and history of tobacco use. </a:t>
            </a:r>
          </a:p>
          <a:p>
            <a:pPr lvl="1"/>
            <a:r>
              <a:rPr lang="en-US" dirty="0"/>
              <a:t>AP testified that “if there’s anything that’s really causing her symptoms, its really her deconditioning, her age, her weight, et cetera, and not adequately making herself physically fit for the job that she currently has.”</a:t>
            </a:r>
          </a:p>
          <a:p>
            <a:pPr lvl="1"/>
            <a:r>
              <a:rPr lang="en-US" dirty="0"/>
              <a:t>Court says, “a worker’s personal factors are part of the [major contributing cause] equation if, and only if, they are causes” as opposed to personal susceptibilities or predispositions (which cannot be taken into account). </a:t>
            </a:r>
          </a:p>
          <a:p>
            <a:pPr lvl="1"/>
            <a:r>
              <a:rPr lang="en-US" dirty="0"/>
              <a:t>Court says it did not consider age, </a:t>
            </a:r>
            <a:r>
              <a:rPr lang="en-US" i="1" dirty="0"/>
              <a:t>per se</a:t>
            </a:r>
            <a:r>
              <a:rPr lang="en-US" dirty="0"/>
              <a:t>, but instead non-industrial conditions which were, </a:t>
            </a:r>
            <a:r>
              <a:rPr lang="en-US" u="sng" dirty="0"/>
              <a:t>in this case</a:t>
            </a:r>
            <a:r>
              <a:rPr lang="en-US" dirty="0"/>
              <a:t>, probably exacerbated by aging.  </a:t>
            </a:r>
          </a:p>
        </p:txBody>
      </p:sp>
    </p:spTree>
    <p:extLst>
      <p:ext uri="{BB962C8B-B14F-4D97-AF65-F5344CB8AC3E}">
        <p14:creationId xmlns:p14="http://schemas.microsoft.com/office/powerpoint/2010/main" val="2346521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E8FE3-7294-4156-8BA6-F07E4BD741BD}"/>
              </a:ext>
            </a:extLst>
          </p:cNvPr>
          <p:cNvSpPr>
            <a:spLocks noGrp="1"/>
          </p:cNvSpPr>
          <p:nvPr>
            <p:ph type="title"/>
          </p:nvPr>
        </p:nvSpPr>
        <p:spPr/>
        <p:txBody>
          <a:bodyPr/>
          <a:lstStyle/>
          <a:p>
            <a:r>
              <a:rPr lang="en-US" dirty="0"/>
              <a:t>Prior Injuries and Surgeries</a:t>
            </a:r>
          </a:p>
        </p:txBody>
      </p:sp>
      <p:sp>
        <p:nvSpPr>
          <p:cNvPr id="3" name="Content Placeholder 2">
            <a:extLst>
              <a:ext uri="{FF2B5EF4-FFF2-40B4-BE49-F238E27FC236}">
                <a16:creationId xmlns:a16="http://schemas.microsoft.com/office/drawing/2014/main" id="{15DDF6B7-148B-4619-B758-015F4AF3C232}"/>
              </a:ext>
            </a:extLst>
          </p:cNvPr>
          <p:cNvSpPr>
            <a:spLocks noGrp="1"/>
          </p:cNvSpPr>
          <p:nvPr>
            <p:ph sz="quarter" idx="1"/>
          </p:nvPr>
        </p:nvSpPr>
        <p:spPr/>
        <p:txBody>
          <a:bodyPr/>
          <a:lstStyle/>
          <a:p>
            <a:r>
              <a:rPr lang="en-US" dirty="0"/>
              <a:t>Pre-existing conditions.</a:t>
            </a:r>
          </a:p>
          <a:p>
            <a:pPr lvl="1"/>
            <a:r>
              <a:rPr lang="en-US" dirty="0"/>
              <a:t>Carriers/TPAs should request or subpoena prior claim files for injuries and diseases which were not administered by the current carrier/company. </a:t>
            </a:r>
          </a:p>
          <a:p>
            <a:r>
              <a:rPr lang="en-US" dirty="0"/>
              <a:t>Look for patterns, both good and bad. </a:t>
            </a:r>
          </a:p>
          <a:p>
            <a:pPr lvl="1"/>
            <a:r>
              <a:rPr lang="en-US" dirty="0"/>
              <a:t>Good: Attend PT, IMEs.  Comply with work restrictions.  Recover as expected. </a:t>
            </a:r>
          </a:p>
          <a:p>
            <a:pPr lvl="1"/>
            <a:r>
              <a:rPr lang="en-US" dirty="0"/>
              <a:t>Bad: Malingering.  Missed appointments.  Excuses.  Doctor shopping.</a:t>
            </a:r>
          </a:p>
          <a:p>
            <a:r>
              <a:rPr lang="en-US" dirty="0"/>
              <a:t>Medication reconciliation. </a:t>
            </a:r>
          </a:p>
        </p:txBody>
      </p:sp>
    </p:spTree>
    <p:extLst>
      <p:ext uri="{BB962C8B-B14F-4D97-AF65-F5344CB8AC3E}">
        <p14:creationId xmlns:p14="http://schemas.microsoft.com/office/powerpoint/2010/main" val="536117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883EE-A449-4F2B-A38F-B8EDC8D1D62F}"/>
              </a:ext>
            </a:extLst>
          </p:cNvPr>
          <p:cNvSpPr>
            <a:spLocks noGrp="1"/>
          </p:cNvSpPr>
          <p:nvPr>
            <p:ph type="title"/>
          </p:nvPr>
        </p:nvSpPr>
        <p:spPr/>
        <p:txBody>
          <a:bodyPr/>
          <a:lstStyle/>
          <a:p>
            <a:r>
              <a:rPr lang="en-US" dirty="0"/>
              <a:t>Returning to Work</a:t>
            </a:r>
          </a:p>
        </p:txBody>
      </p:sp>
      <p:sp>
        <p:nvSpPr>
          <p:cNvPr id="3" name="Content Placeholder 2">
            <a:extLst>
              <a:ext uri="{FF2B5EF4-FFF2-40B4-BE49-F238E27FC236}">
                <a16:creationId xmlns:a16="http://schemas.microsoft.com/office/drawing/2014/main" id="{6A94213B-C03C-436D-B592-00669A112CFC}"/>
              </a:ext>
            </a:extLst>
          </p:cNvPr>
          <p:cNvSpPr>
            <a:spLocks noGrp="1"/>
          </p:cNvSpPr>
          <p:nvPr>
            <p:ph sz="quarter" idx="1"/>
          </p:nvPr>
        </p:nvSpPr>
        <p:spPr/>
        <p:txBody>
          <a:bodyPr/>
          <a:lstStyle/>
          <a:p>
            <a:r>
              <a:rPr lang="en-US" dirty="0"/>
              <a:t>Higher wages. </a:t>
            </a:r>
          </a:p>
          <a:p>
            <a:pPr lvl="1"/>
            <a:r>
              <a:rPr lang="en-US" dirty="0"/>
              <a:t>Higher time loss (currently capped at $1,944 per week). </a:t>
            </a:r>
          </a:p>
          <a:p>
            <a:pPr lvl="1"/>
            <a:r>
              <a:rPr lang="en-US" dirty="0"/>
              <a:t>Higher PPD (currently capped at $1,280 per week).</a:t>
            </a:r>
          </a:p>
          <a:p>
            <a:r>
              <a:rPr lang="en-US" dirty="0"/>
              <a:t>Higher age.</a:t>
            </a:r>
          </a:p>
          <a:p>
            <a:pPr lvl="1"/>
            <a:r>
              <a:rPr lang="en-US" dirty="0"/>
              <a:t>Slower to return to work.</a:t>
            </a:r>
          </a:p>
          <a:p>
            <a:pPr lvl="1"/>
            <a:r>
              <a:rPr lang="en-US" dirty="0"/>
              <a:t>Additional 13 days to recover from same or similar injury.</a:t>
            </a:r>
          </a:p>
          <a:p>
            <a:r>
              <a:rPr lang="en-US" dirty="0"/>
              <a:t>Higher age.</a:t>
            </a:r>
          </a:p>
          <a:p>
            <a:pPr lvl="1"/>
            <a:r>
              <a:rPr lang="en-US" dirty="0"/>
              <a:t>Greater risk of severe injury or reinjury?</a:t>
            </a:r>
          </a:p>
          <a:p>
            <a:pPr marL="320040" lvl="1" indent="0">
              <a:buNone/>
            </a:pPr>
            <a:endParaRPr lang="en-US" dirty="0"/>
          </a:p>
        </p:txBody>
      </p:sp>
      <p:pic>
        <p:nvPicPr>
          <p:cNvPr id="5122" name="Picture 2" descr="https://cdn.someecards.com/someecards/usercards/MjAxMy02MWI0YjcyY2M5YzBmN2Qy.png">
            <a:extLst>
              <a:ext uri="{FF2B5EF4-FFF2-40B4-BE49-F238E27FC236}">
                <a16:creationId xmlns:a16="http://schemas.microsoft.com/office/drawing/2014/main" id="{00663376-06EA-4F37-AD4B-5A03C1B700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4112" y="4292542"/>
            <a:ext cx="3248288" cy="2273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3350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DDB80-618F-4A4C-B787-018B7DC5A407}"/>
              </a:ext>
            </a:extLst>
          </p:cNvPr>
          <p:cNvSpPr>
            <a:spLocks noGrp="1"/>
          </p:cNvSpPr>
          <p:nvPr>
            <p:ph type="title"/>
          </p:nvPr>
        </p:nvSpPr>
        <p:spPr/>
        <p:txBody>
          <a:bodyPr/>
          <a:lstStyle/>
          <a:p>
            <a:r>
              <a:rPr lang="en-US" dirty="0"/>
              <a:t>Combined Condition Processing</a:t>
            </a:r>
          </a:p>
        </p:txBody>
      </p:sp>
      <p:sp>
        <p:nvSpPr>
          <p:cNvPr id="3" name="Content Placeholder 2">
            <a:extLst>
              <a:ext uri="{FF2B5EF4-FFF2-40B4-BE49-F238E27FC236}">
                <a16:creationId xmlns:a16="http://schemas.microsoft.com/office/drawing/2014/main" id="{FE39F7CF-1880-442C-B24B-74A828D398F5}"/>
              </a:ext>
            </a:extLst>
          </p:cNvPr>
          <p:cNvSpPr>
            <a:spLocks noGrp="1"/>
          </p:cNvSpPr>
          <p:nvPr>
            <p:ph sz="quarter" idx="1"/>
          </p:nvPr>
        </p:nvSpPr>
        <p:spPr/>
        <p:txBody>
          <a:bodyPr/>
          <a:lstStyle/>
          <a:p>
            <a:r>
              <a:rPr lang="en-US" dirty="0"/>
              <a:t>Initial injury.</a:t>
            </a:r>
          </a:p>
          <a:p>
            <a:pPr lvl="1"/>
            <a:r>
              <a:rPr lang="en-US" dirty="0"/>
              <a:t>Limit scope of acceptance.  Better under </a:t>
            </a:r>
            <a:r>
              <a:rPr lang="en-US" i="1" dirty="0"/>
              <a:t>Brown</a:t>
            </a:r>
            <a:r>
              <a:rPr lang="en-US" dirty="0"/>
              <a:t>.</a:t>
            </a:r>
          </a:p>
          <a:p>
            <a:r>
              <a:rPr lang="en-US" dirty="0"/>
              <a:t>Scour records for qualifying preexisting conditions. </a:t>
            </a:r>
          </a:p>
          <a:p>
            <a:pPr lvl="1"/>
            <a:r>
              <a:rPr lang="en-US" dirty="0"/>
              <a:t>Develop causation opinion.  Educate attending physicians as to what qualifies as a preexisting condition.  Use IMEs. </a:t>
            </a:r>
          </a:p>
          <a:p>
            <a:r>
              <a:rPr lang="en-US" dirty="0"/>
              <a:t>Can you issue a combined condition acceptance/major cause denial?</a:t>
            </a:r>
          </a:p>
          <a:p>
            <a:r>
              <a:rPr lang="en-US" dirty="0"/>
              <a:t>Claim Closure.</a:t>
            </a:r>
          </a:p>
          <a:p>
            <a:pPr lvl="1"/>
            <a:r>
              <a:rPr lang="en-US" dirty="0"/>
              <a:t>Job descriptions. </a:t>
            </a:r>
          </a:p>
        </p:txBody>
      </p:sp>
    </p:spTree>
    <p:extLst>
      <p:ext uri="{BB962C8B-B14F-4D97-AF65-F5344CB8AC3E}">
        <p14:creationId xmlns:p14="http://schemas.microsoft.com/office/powerpoint/2010/main" val="2709057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5F232-5BF3-4056-AC89-AC74919514A6}"/>
              </a:ext>
            </a:extLst>
          </p:cNvPr>
          <p:cNvSpPr>
            <a:spLocks noGrp="1"/>
          </p:cNvSpPr>
          <p:nvPr>
            <p:ph type="title"/>
          </p:nvPr>
        </p:nvSpPr>
        <p:spPr/>
        <p:txBody>
          <a:bodyPr/>
          <a:lstStyle/>
          <a:p>
            <a:r>
              <a:rPr lang="en-US" dirty="0"/>
              <a:t>Medicare</a:t>
            </a:r>
          </a:p>
        </p:txBody>
      </p:sp>
      <p:sp>
        <p:nvSpPr>
          <p:cNvPr id="3" name="Content Placeholder 2">
            <a:extLst>
              <a:ext uri="{FF2B5EF4-FFF2-40B4-BE49-F238E27FC236}">
                <a16:creationId xmlns:a16="http://schemas.microsoft.com/office/drawing/2014/main" id="{8EDAC2E0-E9DD-4F09-869A-DC703A5AB629}"/>
              </a:ext>
            </a:extLst>
          </p:cNvPr>
          <p:cNvSpPr>
            <a:spLocks noGrp="1"/>
          </p:cNvSpPr>
          <p:nvPr>
            <p:ph sz="quarter" idx="1"/>
          </p:nvPr>
        </p:nvSpPr>
        <p:spPr/>
        <p:txBody>
          <a:bodyPr/>
          <a:lstStyle/>
          <a:p>
            <a:r>
              <a:rPr lang="en-US" dirty="0"/>
              <a:t>Medication Overlap.</a:t>
            </a:r>
          </a:p>
          <a:p>
            <a:r>
              <a:rPr lang="en-US" dirty="0"/>
              <a:t>Medicare Set-Asides.</a:t>
            </a:r>
          </a:p>
          <a:p>
            <a:pPr lvl="1"/>
            <a:r>
              <a:rPr lang="en-US" dirty="0"/>
              <a:t>Get CMS approval (even for a $0.00 MSA).</a:t>
            </a:r>
          </a:p>
          <a:p>
            <a:pPr lvl="1"/>
            <a:r>
              <a:rPr lang="en-US" dirty="0"/>
              <a:t>Minimize MSA amount.</a:t>
            </a:r>
          </a:p>
          <a:p>
            <a:pPr lvl="1"/>
            <a:r>
              <a:rPr lang="en-US" dirty="0"/>
              <a:t>Use responsibility-shifting language in settlement.</a:t>
            </a:r>
          </a:p>
          <a:p>
            <a:pPr lvl="1"/>
            <a:r>
              <a:rPr lang="en-US" dirty="0"/>
              <a:t>Revived old claims.</a:t>
            </a:r>
          </a:p>
        </p:txBody>
      </p:sp>
    </p:spTree>
    <p:extLst>
      <p:ext uri="{BB962C8B-B14F-4D97-AF65-F5344CB8AC3E}">
        <p14:creationId xmlns:p14="http://schemas.microsoft.com/office/powerpoint/2010/main" val="1222225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B7AC8-A8BC-4DC1-8F3B-89D9A8F42886}"/>
              </a:ext>
            </a:extLst>
          </p:cNvPr>
          <p:cNvSpPr>
            <a:spLocks noGrp="1"/>
          </p:cNvSpPr>
          <p:nvPr>
            <p:ph type="title"/>
          </p:nvPr>
        </p:nvSpPr>
        <p:spPr/>
        <p:txBody>
          <a:bodyPr/>
          <a:lstStyle/>
          <a:p>
            <a:pPr algn="ctr"/>
            <a:r>
              <a:rPr lang="en-US" dirty="0"/>
              <a:t>Questions?</a:t>
            </a:r>
          </a:p>
        </p:txBody>
      </p:sp>
      <p:sp>
        <p:nvSpPr>
          <p:cNvPr id="3" name="Content Placeholder 2">
            <a:extLst>
              <a:ext uri="{FF2B5EF4-FFF2-40B4-BE49-F238E27FC236}">
                <a16:creationId xmlns:a16="http://schemas.microsoft.com/office/drawing/2014/main" id="{0596E307-84CF-4F76-AD1E-F38658305EA3}"/>
              </a:ext>
            </a:extLst>
          </p:cNvPr>
          <p:cNvSpPr>
            <a:spLocks noGrp="1"/>
          </p:cNvSpPr>
          <p:nvPr>
            <p:ph sz="quarter" idx="1"/>
          </p:nvPr>
        </p:nvSpPr>
        <p:spPr/>
        <p:txBody>
          <a:bodyPr/>
          <a:lstStyle/>
          <a:p>
            <a:pPr marL="0" indent="0" algn="ctr">
              <a:buNone/>
            </a:pPr>
            <a:r>
              <a:rPr lang="en-US" dirty="0"/>
              <a:t>Lindsay E. Landstrom – </a:t>
            </a:r>
            <a:r>
              <a:rPr lang="en-US" dirty="0">
                <a:hlinkClick r:id="rId3"/>
              </a:rPr>
              <a:t>llandstrom@mcbuslaw.com</a:t>
            </a:r>
            <a:endParaRPr lang="en-US" dirty="0"/>
          </a:p>
          <a:p>
            <a:pPr marL="0" indent="0" algn="ctr">
              <a:buNone/>
            </a:pPr>
            <a:r>
              <a:rPr lang="en-US" dirty="0"/>
              <a:t>Jonathan A. Rose – </a:t>
            </a:r>
            <a:r>
              <a:rPr lang="en-US" dirty="0">
                <a:hlinkClick r:id="rId4"/>
              </a:rPr>
              <a:t>jrose@mcbuslaw.com</a:t>
            </a:r>
            <a:endParaRPr lang="en-US" dirty="0"/>
          </a:p>
          <a:p>
            <a:pPr marL="0" indent="0" algn="ctr">
              <a:buNone/>
            </a:pPr>
            <a:r>
              <a:rPr lang="en-US" dirty="0"/>
              <a:t>Alexander F. Sargent – </a:t>
            </a:r>
            <a:r>
              <a:rPr lang="en-US" dirty="0">
                <a:hlinkClick r:id="rId5"/>
              </a:rPr>
              <a:t>asargent@mcbuslaw.com</a:t>
            </a:r>
            <a:r>
              <a:rPr lang="en-US" dirty="0"/>
              <a:t> </a:t>
            </a:r>
          </a:p>
        </p:txBody>
      </p:sp>
      <p:pic>
        <p:nvPicPr>
          <p:cNvPr id="4" name="Picture 3">
            <a:extLst>
              <a:ext uri="{FF2B5EF4-FFF2-40B4-BE49-F238E27FC236}">
                <a16:creationId xmlns:a16="http://schemas.microsoft.com/office/drawing/2014/main" id="{922FFAC8-35A3-46AE-A0ED-6B37F64746B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54330" y="3556933"/>
            <a:ext cx="6292939" cy="2024511"/>
          </a:xfrm>
          <a:prstGeom prst="rect">
            <a:avLst/>
          </a:prstGeom>
        </p:spPr>
      </p:pic>
    </p:spTree>
    <p:extLst>
      <p:ext uri="{BB962C8B-B14F-4D97-AF65-F5344CB8AC3E}">
        <p14:creationId xmlns:p14="http://schemas.microsoft.com/office/powerpoint/2010/main" val="3996136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Sources and Reading Recommendations</a:t>
            </a:r>
          </a:p>
        </p:txBody>
      </p:sp>
      <p:sp>
        <p:nvSpPr>
          <p:cNvPr id="2" name="Content Placeholder 1"/>
          <p:cNvSpPr>
            <a:spLocks noGrp="1"/>
          </p:cNvSpPr>
          <p:nvPr>
            <p:ph sz="quarter" idx="1"/>
          </p:nvPr>
        </p:nvSpPr>
        <p:spPr/>
        <p:txBody>
          <a:bodyPr>
            <a:normAutofit fontScale="70000" lnSpcReduction="20000"/>
          </a:bodyPr>
          <a:lstStyle/>
          <a:p>
            <a:pPr lvl="0"/>
            <a:r>
              <a:rPr lang="en-US" u="sng" dirty="0">
                <a:hlinkClick r:id="rId3"/>
              </a:rPr>
              <a:t>https://blog.dol.gov/2016/11/18/why-more-people-ages-55-are-working</a:t>
            </a:r>
            <a:endParaRPr lang="en-US" dirty="0"/>
          </a:p>
          <a:p>
            <a:pPr lvl="0"/>
            <a:r>
              <a:rPr lang="en-US" u="sng" dirty="0">
                <a:hlinkClick r:id="rId4"/>
              </a:rPr>
              <a:t>http://www.asaging.org/blog/issues-impacts-and-implications-aging-workforce</a:t>
            </a:r>
            <a:endParaRPr lang="en-US" dirty="0"/>
          </a:p>
          <a:p>
            <a:pPr lvl="0"/>
            <a:r>
              <a:rPr lang="en-US" u="sng" dirty="0">
                <a:hlinkClick r:id="rId5"/>
              </a:rPr>
              <a:t>https://www.usnews.com/news/articles/2015-12-24/older-workers-to-dominate-labor-market-by-2024</a:t>
            </a:r>
            <a:endParaRPr lang="en-US" dirty="0"/>
          </a:p>
          <a:p>
            <a:pPr lvl="0"/>
            <a:r>
              <a:rPr lang="en-US" u="sng" dirty="0">
                <a:hlinkClick r:id="rId6"/>
              </a:rPr>
              <a:t>http://fortune.com/2016/06/22/aging-workforce-retirement/</a:t>
            </a:r>
            <a:endParaRPr lang="en-US" dirty="0"/>
          </a:p>
          <a:p>
            <a:pPr lvl="0"/>
            <a:r>
              <a:rPr lang="en-US" u="sng" dirty="0">
                <a:hlinkClick r:id="rId7"/>
              </a:rPr>
              <a:t>https://hbr.org/2014/04/four-ways-to-adapt-to-an-aging-workforce</a:t>
            </a:r>
            <a:endParaRPr lang="en-US" dirty="0"/>
          </a:p>
          <a:p>
            <a:pPr lvl="0"/>
            <a:r>
              <a:rPr lang="en-US" u="sng" dirty="0">
                <a:hlinkClick r:id="rId8"/>
              </a:rPr>
              <a:t>https://www.dol.gov/odep/pdf/NTAR-AgingWorkforceHealthCare.pdf</a:t>
            </a:r>
            <a:endParaRPr lang="en-US" dirty="0"/>
          </a:p>
          <a:p>
            <a:pPr lvl="0"/>
            <a:r>
              <a:rPr lang="en-US" dirty="0"/>
              <a:t>Silverstein, Michael (2008). "Meeting the challenges of an aging workforce". American Journal of Industrial Medicine. 51 (4): 269–280.</a:t>
            </a:r>
          </a:p>
          <a:p>
            <a:pPr lvl="0"/>
            <a:r>
              <a:rPr lang="en-US" dirty="0" err="1"/>
              <a:t>Caban</a:t>
            </a:r>
            <a:r>
              <a:rPr lang="en-US" dirty="0"/>
              <a:t>-Martinez, Alberto J.; Lee, David J.; Fleming, Lora E.; </a:t>
            </a:r>
            <a:r>
              <a:rPr lang="en-US" dirty="0" err="1"/>
              <a:t>Tancredi</a:t>
            </a:r>
            <a:r>
              <a:rPr lang="en-US" dirty="0"/>
              <a:t>, Daniel J.; </a:t>
            </a:r>
            <a:r>
              <a:rPr lang="en-US" dirty="0" err="1"/>
              <a:t>Arheart</a:t>
            </a:r>
            <a:r>
              <a:rPr lang="en-US" dirty="0"/>
              <a:t>, Kristopher L.; LeBlanc, William G.; McCollister, Kathryn E.; Christ, Sharon L.; Louie, Grant H.; </a:t>
            </a:r>
            <a:r>
              <a:rPr lang="en-US" dirty="0" err="1"/>
              <a:t>Muennig</a:t>
            </a:r>
            <a:r>
              <a:rPr lang="en-US" dirty="0"/>
              <a:t>, Peter A. (2011), "Arthritis, occupational class, and the aging US workforce", American Journal of Public Health, 101 (9): 1729–1734.</a:t>
            </a:r>
          </a:p>
          <a:p>
            <a:pPr lvl="0"/>
            <a:r>
              <a:rPr lang="en-US" dirty="0"/>
              <a:t>Grosch, James W.; </a:t>
            </a:r>
            <a:r>
              <a:rPr lang="en-US" dirty="0" err="1"/>
              <a:t>Pransky</a:t>
            </a:r>
            <a:r>
              <a:rPr lang="en-US" dirty="0"/>
              <a:t>, Glenn S. (2010), "Safety and Health Issues for an Aging Workforce", in </a:t>
            </a:r>
            <a:r>
              <a:rPr lang="en-US" dirty="0" err="1"/>
              <a:t>Czaja</a:t>
            </a:r>
            <a:r>
              <a:rPr lang="en-US" dirty="0"/>
              <a:t>, Sara J; </a:t>
            </a:r>
            <a:r>
              <a:rPr lang="en-US" dirty="0" err="1"/>
              <a:t>Sharit</a:t>
            </a:r>
            <a:r>
              <a:rPr lang="en-US" dirty="0"/>
              <a:t>, Joseph, </a:t>
            </a:r>
            <a:r>
              <a:rPr lang="en-US" i="1" dirty="0"/>
              <a:t>Aging and Work: Issues and Implications in a Changing Landscape</a:t>
            </a:r>
            <a:r>
              <a:rPr lang="en-US" dirty="0"/>
              <a:t>, Baltimore, Maryland: Johns Hopkins University Press.</a:t>
            </a:r>
          </a:p>
          <a:p>
            <a:pPr lvl="0"/>
            <a:r>
              <a:rPr lang="en-US" dirty="0"/>
              <a:t>Centers for Disease Control and Prevention (2011), "Nonfatal occupational injuries and illnesses among older workers - United States, 2009", </a:t>
            </a:r>
            <a:r>
              <a:rPr lang="en-US" i="1" dirty="0"/>
              <a:t>Morbidity and Mortality Weekly Report</a:t>
            </a:r>
            <a:r>
              <a:rPr lang="en-US" dirty="0"/>
              <a:t>, </a:t>
            </a:r>
            <a:r>
              <a:rPr lang="en-US" b="1" dirty="0"/>
              <a:t>60</a:t>
            </a:r>
            <a:r>
              <a:rPr lang="en-US" dirty="0"/>
              <a:t> (16): 503–508.</a:t>
            </a:r>
          </a:p>
          <a:p>
            <a:endParaRPr lang="en-US" dirty="0"/>
          </a:p>
        </p:txBody>
      </p:sp>
    </p:spTree>
    <p:extLst>
      <p:ext uri="{BB962C8B-B14F-4D97-AF65-F5344CB8AC3E}">
        <p14:creationId xmlns:p14="http://schemas.microsoft.com/office/powerpoint/2010/main" val="3867255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usiness plan presentation">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spDef>
      <a:spPr/>
      <a:bodyPr rtlCol="0" anchor="ctr"/>
      <a:lstStyle>
        <a:defPPr algn="ctr">
          <a:defRPr dirty="0"/>
        </a:defPPr>
      </a:lstStyle>
      <a:style>
        <a:lnRef idx="1">
          <a:schemeClr val="accent1"/>
        </a:lnRef>
        <a:fillRef idx="2">
          <a:schemeClr val="accent1"/>
        </a:fillRef>
        <a:effectRef idx="1">
          <a:schemeClr val="accent1"/>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name="Business plan presentation.potx" id="{B0CF94B3-F59B-427A-A620-6B86E9154593}" vid="{92489599-94E0-42FA-BFD7-90FE9B56DF1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Business plan presentation</Template>
  <TotalTime>268</TotalTime>
  <Words>1805</Words>
  <Application>Microsoft Office PowerPoint</Application>
  <PresentationFormat>Widescreen</PresentationFormat>
  <Paragraphs>196</Paragraphs>
  <Slides>29</Slides>
  <Notes>29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Cambria</vt:lpstr>
      <vt:lpstr>Wingdings 2</vt:lpstr>
      <vt:lpstr>Business plan presentation</vt:lpstr>
      <vt:lpstr>The Intersection of National Healthcare  and Workers’ Compensation Insurance,  and its Impact on an Aging Workforce</vt:lpstr>
      <vt:lpstr>Disclaimer</vt:lpstr>
      <vt:lpstr>What’s the Plan?</vt:lpstr>
      <vt:lpstr>Overview and Assessment of the Aging Workforce:  What’s the Issue?</vt:lpstr>
      <vt:lpstr>Some Workforce Statistics</vt:lpstr>
      <vt:lpstr>More Stats</vt:lpstr>
      <vt:lpstr>Why is the Workforce Aging?</vt:lpstr>
      <vt:lpstr>Brass Tax </vt:lpstr>
      <vt:lpstr>Benefits of an Older Workforce</vt:lpstr>
      <vt:lpstr>Some Ideas to Accommodate Older Workers</vt:lpstr>
      <vt:lpstr>Workers’ Compensation Issues</vt:lpstr>
      <vt:lpstr>Pre-Hire and Pre-Loss Strategies:   Some Do’s and Don’ts.</vt:lpstr>
      <vt:lpstr>Relevant Laws </vt:lpstr>
      <vt:lpstr>Bona Fide Occupational Qualifications</vt:lpstr>
      <vt:lpstr>I thought this was a workers’ compensation discussion!?!</vt:lpstr>
      <vt:lpstr>Job Description </vt:lpstr>
      <vt:lpstr>The ADA Allows Medical Examinations</vt:lpstr>
      <vt:lpstr>What about Physical Agility Tests?</vt:lpstr>
      <vt:lpstr>Managing a Workers’ Compensation Claim  with an Aging Worker</vt:lpstr>
      <vt:lpstr>Initial Investigation Considerations</vt:lpstr>
      <vt:lpstr>The Medical Record</vt:lpstr>
      <vt:lpstr>Possible “Age-Related” Conditions</vt:lpstr>
      <vt:lpstr>Age as a Preexisting Condition? </vt:lpstr>
      <vt:lpstr>Prior Injuries and Surgeries</vt:lpstr>
      <vt:lpstr>Returning to Work</vt:lpstr>
      <vt:lpstr>Combined Condition Processing</vt:lpstr>
      <vt:lpstr>Medicare</vt:lpstr>
      <vt:lpstr>Questions?</vt:lpstr>
      <vt:lpstr>Sources and Reading Recommendations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Intersection of National Healthcare  and Workers’ Compensation Insurance,  and its Impact on an Aging Workforce</dc:title>
  <dc:creator>Lindsay Landstrom</dc:creator>
  <cp:lastModifiedBy>Sara Stevenson</cp:lastModifiedBy>
  <cp:revision>28</cp:revision>
  <cp:lastPrinted>2017-09-20T18:45:58Z</cp:lastPrinted>
  <dcterms:created xsi:type="dcterms:W3CDTF">2017-09-19T20:19:30Z</dcterms:created>
  <dcterms:modified xsi:type="dcterms:W3CDTF">2017-09-25T20:10:57Z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74069300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