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9" r:id="rId4"/>
    <p:sldMasterId id="2147483651" r:id="rId5"/>
    <p:sldMasterId id="2147483652" r:id="rId6"/>
    <p:sldMasterId id="2147483719" r:id="rId7"/>
  </p:sldMasterIdLst>
  <p:notesMasterIdLst>
    <p:notesMasterId r:id="rId44"/>
  </p:notesMasterIdLst>
  <p:handoutMasterIdLst>
    <p:handoutMasterId r:id="rId45"/>
  </p:handoutMasterIdLst>
  <p:sldIdLst>
    <p:sldId id="257" r:id="rId8"/>
    <p:sldId id="278" r:id="rId9"/>
    <p:sldId id="336" r:id="rId10"/>
    <p:sldId id="356" r:id="rId11"/>
    <p:sldId id="357" r:id="rId12"/>
    <p:sldId id="358" r:id="rId13"/>
    <p:sldId id="359" r:id="rId14"/>
    <p:sldId id="338" r:id="rId15"/>
    <p:sldId id="361" r:id="rId16"/>
    <p:sldId id="367" r:id="rId17"/>
    <p:sldId id="280" r:id="rId18"/>
    <p:sldId id="366" r:id="rId19"/>
    <p:sldId id="363" r:id="rId20"/>
    <p:sldId id="282" r:id="rId21"/>
    <p:sldId id="339" r:id="rId22"/>
    <p:sldId id="346" r:id="rId23"/>
    <p:sldId id="370" r:id="rId24"/>
    <p:sldId id="340" r:id="rId25"/>
    <p:sldId id="341" r:id="rId26"/>
    <p:sldId id="342" r:id="rId27"/>
    <p:sldId id="344" r:id="rId28"/>
    <p:sldId id="345" r:id="rId29"/>
    <p:sldId id="368" r:id="rId30"/>
    <p:sldId id="351" r:id="rId31"/>
    <p:sldId id="349" r:id="rId32"/>
    <p:sldId id="369" r:id="rId33"/>
    <p:sldId id="360" r:id="rId34"/>
    <p:sldId id="325" r:id="rId35"/>
    <p:sldId id="354" r:id="rId36"/>
    <p:sldId id="355" r:id="rId37"/>
    <p:sldId id="373" r:id="rId38"/>
    <p:sldId id="335" r:id="rId39"/>
    <p:sldId id="352" r:id="rId40"/>
    <p:sldId id="362" r:id="rId41"/>
    <p:sldId id="372" r:id="rId42"/>
    <p:sldId id="371" r:id="rId43"/>
  </p:sldIdLst>
  <p:sldSz cx="9144000" cy="6858000" type="screen4x3"/>
  <p:notesSz cx="6858000" cy="9296400"/>
  <p:custDataLst>
    <p:tags r:id="rId46"/>
  </p:custDataLst>
  <p:defaultTextStyle>
    <a:defPPr>
      <a:defRPr lang="en-US"/>
    </a:defPPr>
    <a:lvl1pPr algn="l" rtl="0" fontAlgn="base">
      <a:spcBef>
        <a:spcPct val="0"/>
      </a:spcBef>
      <a:spcAft>
        <a:spcPct val="0"/>
      </a:spcAft>
      <a:defRPr sz="2400" kern="1200">
        <a:solidFill>
          <a:schemeClr val="tx1"/>
        </a:solidFill>
        <a:latin typeface="Verdana" pitchFamily="34" charset="0"/>
        <a:ea typeface="+mn-ea"/>
        <a:cs typeface="+mn-cs"/>
      </a:defRPr>
    </a:lvl1pPr>
    <a:lvl2pPr marL="457200" algn="l" rtl="0" fontAlgn="base">
      <a:spcBef>
        <a:spcPct val="0"/>
      </a:spcBef>
      <a:spcAft>
        <a:spcPct val="0"/>
      </a:spcAft>
      <a:defRPr sz="2400" kern="1200">
        <a:solidFill>
          <a:schemeClr val="tx1"/>
        </a:solidFill>
        <a:latin typeface="Verdana" pitchFamily="34" charset="0"/>
        <a:ea typeface="+mn-ea"/>
        <a:cs typeface="+mn-cs"/>
      </a:defRPr>
    </a:lvl2pPr>
    <a:lvl3pPr marL="914400" algn="l" rtl="0" fontAlgn="base">
      <a:spcBef>
        <a:spcPct val="0"/>
      </a:spcBef>
      <a:spcAft>
        <a:spcPct val="0"/>
      </a:spcAft>
      <a:defRPr sz="2400" kern="1200">
        <a:solidFill>
          <a:schemeClr val="tx1"/>
        </a:solidFill>
        <a:latin typeface="Verdana" pitchFamily="34" charset="0"/>
        <a:ea typeface="+mn-ea"/>
        <a:cs typeface="+mn-cs"/>
      </a:defRPr>
    </a:lvl3pPr>
    <a:lvl4pPr marL="1371600" algn="l" rtl="0" fontAlgn="base">
      <a:spcBef>
        <a:spcPct val="0"/>
      </a:spcBef>
      <a:spcAft>
        <a:spcPct val="0"/>
      </a:spcAft>
      <a:defRPr sz="2400" kern="1200">
        <a:solidFill>
          <a:schemeClr val="tx1"/>
        </a:solidFill>
        <a:latin typeface="Verdana" pitchFamily="34" charset="0"/>
        <a:ea typeface="+mn-ea"/>
        <a:cs typeface="+mn-cs"/>
      </a:defRPr>
    </a:lvl4pPr>
    <a:lvl5pPr marL="1828800" algn="l" rtl="0" fontAlgn="base">
      <a:spcBef>
        <a:spcPct val="0"/>
      </a:spcBef>
      <a:spcAft>
        <a:spcPct val="0"/>
      </a:spcAft>
      <a:defRPr sz="2400" kern="1200">
        <a:solidFill>
          <a:schemeClr val="tx1"/>
        </a:solidFill>
        <a:latin typeface="Verdana" pitchFamily="34" charset="0"/>
        <a:ea typeface="+mn-ea"/>
        <a:cs typeface="+mn-cs"/>
      </a:defRPr>
    </a:lvl5pPr>
    <a:lvl6pPr marL="2286000" algn="l" defTabSz="914400" rtl="0" eaLnBrk="1" latinLnBrk="0" hangingPunct="1">
      <a:defRPr sz="2400" kern="1200">
        <a:solidFill>
          <a:schemeClr val="tx1"/>
        </a:solidFill>
        <a:latin typeface="Verdana" pitchFamily="34" charset="0"/>
        <a:ea typeface="+mn-ea"/>
        <a:cs typeface="+mn-cs"/>
      </a:defRPr>
    </a:lvl6pPr>
    <a:lvl7pPr marL="2743200" algn="l" defTabSz="914400" rtl="0" eaLnBrk="1" latinLnBrk="0" hangingPunct="1">
      <a:defRPr sz="2400" kern="1200">
        <a:solidFill>
          <a:schemeClr val="tx1"/>
        </a:solidFill>
        <a:latin typeface="Verdana" pitchFamily="34" charset="0"/>
        <a:ea typeface="+mn-ea"/>
        <a:cs typeface="+mn-cs"/>
      </a:defRPr>
    </a:lvl7pPr>
    <a:lvl8pPr marL="3200400" algn="l" defTabSz="914400" rtl="0" eaLnBrk="1" latinLnBrk="0" hangingPunct="1">
      <a:defRPr sz="2400" kern="1200">
        <a:solidFill>
          <a:schemeClr val="tx1"/>
        </a:solidFill>
        <a:latin typeface="Verdana" pitchFamily="34" charset="0"/>
        <a:ea typeface="+mn-ea"/>
        <a:cs typeface="+mn-cs"/>
      </a:defRPr>
    </a:lvl8pPr>
    <a:lvl9pPr marL="3657600" algn="l" defTabSz="914400" rtl="0" eaLnBrk="1" latinLnBrk="0" hangingPunct="1">
      <a:defRPr sz="2400" kern="1200">
        <a:solidFill>
          <a:schemeClr val="tx1"/>
        </a:solidFill>
        <a:latin typeface="Verdana"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01F22"/>
    <a:srgbClr val="A96B00"/>
    <a:srgbClr val="558712"/>
    <a:srgbClr val="F1A6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14" autoAdjust="0"/>
    <p:restoredTop sz="78960" autoAdjust="0"/>
  </p:normalViewPr>
  <p:slideViewPr>
    <p:cSldViewPr>
      <p:cViewPr varScale="1">
        <p:scale>
          <a:sx n="57" d="100"/>
          <a:sy n="57" d="100"/>
        </p:scale>
        <p:origin x="1944" y="72"/>
      </p:cViewPr>
      <p:guideLst>
        <p:guide orient="horz" pos="2160"/>
        <p:guide pos="2880"/>
      </p:guideLst>
    </p:cSldViewPr>
  </p:slideViewPr>
  <p:notesTextViewPr>
    <p:cViewPr>
      <p:scale>
        <a:sx n="3" d="2"/>
        <a:sy n="3" d="2"/>
      </p:scale>
      <p:origin x="0" y="0"/>
    </p:cViewPr>
  </p:notesTextViewPr>
  <p:sorterViewPr>
    <p:cViewPr>
      <p:scale>
        <a:sx n="100" d="100"/>
        <a:sy n="100" d="100"/>
      </p:scale>
      <p:origin x="0" y="568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handoutMaster" Target="handoutMasters/handoutMaster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viewProps" Target="viewProps.xml"/><Relationship Id="rId8" Type="http://schemas.openxmlformats.org/officeDocument/2006/relationships/slide" Target="slides/slide1.xml"/><Relationship Id="rId51"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9986"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89465" tIns="44732" rIns="89465" bIns="44732" numCol="1" anchor="t" anchorCtr="0" compatLnSpc="1">
            <a:prstTxWarp prst="textNoShape">
              <a:avLst/>
            </a:prstTxWarp>
          </a:bodyPr>
          <a:lstStyle>
            <a:lvl1pPr defTabSz="895350">
              <a:defRPr sz="1200" smtClean="0">
                <a:latin typeface="Arial" charset="0"/>
              </a:defRPr>
            </a:lvl1pPr>
          </a:lstStyle>
          <a:p>
            <a:pPr>
              <a:defRPr/>
            </a:pPr>
            <a:endParaRPr lang="en-US"/>
          </a:p>
        </p:txBody>
      </p:sp>
      <p:sp>
        <p:nvSpPr>
          <p:cNvPr id="169987" name="Rectangle 3"/>
          <p:cNvSpPr>
            <a:spLocks noGrp="1" noChangeArrowheads="1"/>
          </p:cNvSpPr>
          <p:nvPr>
            <p:ph type="dt" sz="quarter" idx="1"/>
          </p:nvPr>
        </p:nvSpPr>
        <p:spPr bwMode="auto">
          <a:xfrm>
            <a:off x="3884613" y="0"/>
            <a:ext cx="2971800" cy="465138"/>
          </a:xfrm>
          <a:prstGeom prst="rect">
            <a:avLst/>
          </a:prstGeom>
          <a:noFill/>
          <a:ln w="9525">
            <a:noFill/>
            <a:miter lim="800000"/>
            <a:headEnd/>
            <a:tailEnd/>
          </a:ln>
          <a:effectLst/>
        </p:spPr>
        <p:txBody>
          <a:bodyPr vert="horz" wrap="square" lIns="89465" tIns="44732" rIns="89465" bIns="44732" numCol="1" anchor="t" anchorCtr="0" compatLnSpc="1">
            <a:prstTxWarp prst="textNoShape">
              <a:avLst/>
            </a:prstTxWarp>
          </a:bodyPr>
          <a:lstStyle>
            <a:lvl1pPr algn="r" defTabSz="895350">
              <a:defRPr sz="1200" smtClean="0">
                <a:latin typeface="Arial" charset="0"/>
              </a:defRPr>
            </a:lvl1pPr>
          </a:lstStyle>
          <a:p>
            <a:pPr>
              <a:defRPr/>
            </a:pPr>
            <a:endParaRPr lang="en-US"/>
          </a:p>
        </p:txBody>
      </p:sp>
      <p:sp>
        <p:nvSpPr>
          <p:cNvPr id="169988" name="Rectangle 4"/>
          <p:cNvSpPr>
            <a:spLocks noGrp="1" noChangeArrowheads="1"/>
          </p:cNvSpPr>
          <p:nvPr>
            <p:ph type="ftr" sz="quarter" idx="2"/>
          </p:nvPr>
        </p:nvSpPr>
        <p:spPr bwMode="auto">
          <a:xfrm>
            <a:off x="0" y="8829675"/>
            <a:ext cx="2971800" cy="465138"/>
          </a:xfrm>
          <a:prstGeom prst="rect">
            <a:avLst/>
          </a:prstGeom>
          <a:noFill/>
          <a:ln w="9525">
            <a:noFill/>
            <a:miter lim="800000"/>
            <a:headEnd/>
            <a:tailEnd/>
          </a:ln>
          <a:effectLst/>
        </p:spPr>
        <p:txBody>
          <a:bodyPr vert="horz" wrap="square" lIns="89465" tIns="44732" rIns="89465" bIns="44732" numCol="1" anchor="b" anchorCtr="0" compatLnSpc="1">
            <a:prstTxWarp prst="textNoShape">
              <a:avLst/>
            </a:prstTxWarp>
          </a:bodyPr>
          <a:lstStyle>
            <a:lvl1pPr defTabSz="895350">
              <a:defRPr sz="1200" smtClean="0">
                <a:latin typeface="Arial" charset="0"/>
              </a:defRPr>
            </a:lvl1pPr>
          </a:lstStyle>
          <a:p>
            <a:pPr>
              <a:defRPr/>
            </a:pPr>
            <a:endParaRPr lang="en-US"/>
          </a:p>
        </p:txBody>
      </p:sp>
      <p:sp>
        <p:nvSpPr>
          <p:cNvPr id="169989" name="Rectangle 5"/>
          <p:cNvSpPr>
            <a:spLocks noGrp="1" noChangeArrowheads="1"/>
          </p:cNvSpPr>
          <p:nvPr>
            <p:ph type="sldNum" sz="quarter" idx="3"/>
          </p:nvPr>
        </p:nvSpPr>
        <p:spPr bwMode="auto">
          <a:xfrm>
            <a:off x="3884613" y="8829675"/>
            <a:ext cx="2971800" cy="465138"/>
          </a:xfrm>
          <a:prstGeom prst="rect">
            <a:avLst/>
          </a:prstGeom>
          <a:noFill/>
          <a:ln w="9525">
            <a:noFill/>
            <a:miter lim="800000"/>
            <a:headEnd/>
            <a:tailEnd/>
          </a:ln>
          <a:effectLst/>
        </p:spPr>
        <p:txBody>
          <a:bodyPr vert="horz" wrap="square" lIns="89465" tIns="44732" rIns="89465" bIns="44732" numCol="1" anchor="b" anchorCtr="0" compatLnSpc="1">
            <a:prstTxWarp prst="textNoShape">
              <a:avLst/>
            </a:prstTxWarp>
          </a:bodyPr>
          <a:lstStyle>
            <a:lvl1pPr algn="r" defTabSz="895350">
              <a:defRPr sz="1200" smtClean="0">
                <a:latin typeface="Arial" charset="0"/>
              </a:defRPr>
            </a:lvl1pPr>
          </a:lstStyle>
          <a:p>
            <a:pPr>
              <a:defRPr/>
            </a:pPr>
            <a:fld id="{EA77135B-0640-4B7A-A2FA-5434442E65B8}" type="slidenum">
              <a:rPr lang="en-US"/>
              <a:pPr>
                <a:defRPr/>
              </a:pPr>
              <a:t>‹#›</a:t>
            </a:fld>
            <a:endParaRPr lang="en-US"/>
          </a:p>
        </p:txBody>
      </p:sp>
    </p:spTree>
    <p:extLst>
      <p:ext uri="{BB962C8B-B14F-4D97-AF65-F5344CB8AC3E}">
        <p14:creationId xmlns:p14="http://schemas.microsoft.com/office/powerpoint/2010/main" val="17307840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65138"/>
          </a:xfrm>
          <a:prstGeom prst="rect">
            <a:avLst/>
          </a:prstGeom>
          <a:noFill/>
          <a:ln w="9525">
            <a:noFill/>
            <a:miter lim="800000"/>
            <a:headEnd/>
            <a:tailEnd/>
          </a:ln>
          <a:effectLst/>
        </p:spPr>
        <p:txBody>
          <a:bodyPr vert="horz" wrap="square" lIns="92301" tIns="46150" rIns="92301" bIns="46150" numCol="1" anchor="t" anchorCtr="0" compatLnSpc="1">
            <a:prstTxWarp prst="textNoShape">
              <a:avLst/>
            </a:prstTxWarp>
          </a:bodyPr>
          <a:lstStyle>
            <a:lvl1pPr defTabSz="922338">
              <a:defRPr sz="1200" smtClean="0">
                <a:latin typeface="Arial" charset="0"/>
              </a:defRPr>
            </a:lvl1pPr>
          </a:lstStyle>
          <a:p>
            <a:pPr>
              <a:defRPr/>
            </a:pPr>
            <a:endParaRPr lang="en-US"/>
          </a:p>
        </p:txBody>
      </p:sp>
      <p:sp>
        <p:nvSpPr>
          <p:cNvPr id="12291" name="Rectangle 3"/>
          <p:cNvSpPr>
            <a:spLocks noGrp="1" noChangeArrowheads="1"/>
          </p:cNvSpPr>
          <p:nvPr>
            <p:ph type="dt" idx="1"/>
          </p:nvPr>
        </p:nvSpPr>
        <p:spPr bwMode="auto">
          <a:xfrm>
            <a:off x="3884613" y="0"/>
            <a:ext cx="2971800" cy="465138"/>
          </a:xfrm>
          <a:prstGeom prst="rect">
            <a:avLst/>
          </a:prstGeom>
          <a:noFill/>
          <a:ln w="9525">
            <a:noFill/>
            <a:miter lim="800000"/>
            <a:headEnd/>
            <a:tailEnd/>
          </a:ln>
          <a:effectLst/>
        </p:spPr>
        <p:txBody>
          <a:bodyPr vert="horz" wrap="square" lIns="92301" tIns="46150" rIns="92301" bIns="46150" numCol="1" anchor="t" anchorCtr="0" compatLnSpc="1">
            <a:prstTxWarp prst="textNoShape">
              <a:avLst/>
            </a:prstTxWarp>
          </a:bodyPr>
          <a:lstStyle>
            <a:lvl1pPr algn="r" defTabSz="922338">
              <a:defRPr sz="1200" smtClean="0">
                <a:latin typeface="Arial" charset="0"/>
              </a:defRPr>
            </a:lvl1pPr>
          </a:lstStyle>
          <a:p>
            <a:pPr>
              <a:defRPr/>
            </a:pPr>
            <a:endParaRPr lang="en-US"/>
          </a:p>
        </p:txBody>
      </p:sp>
      <p:sp>
        <p:nvSpPr>
          <p:cNvPr id="28676" name="Rectangle 4"/>
          <p:cNvSpPr>
            <a:spLocks noGrp="1" noRot="1" noChangeAspect="1" noChangeArrowheads="1" noTextEdit="1"/>
          </p:cNvSpPr>
          <p:nvPr>
            <p:ph type="sldImg" idx="2"/>
          </p:nvPr>
        </p:nvSpPr>
        <p:spPr bwMode="auto">
          <a:xfrm>
            <a:off x="1104900" y="696913"/>
            <a:ext cx="4648200" cy="3486150"/>
          </a:xfrm>
          <a:prstGeom prst="rect">
            <a:avLst/>
          </a:prstGeom>
          <a:noFill/>
          <a:ln w="9525">
            <a:solidFill>
              <a:srgbClr val="000000"/>
            </a:solidFill>
            <a:miter lim="800000"/>
            <a:headEnd/>
            <a:tailEnd/>
          </a:ln>
        </p:spPr>
      </p:sp>
      <p:sp>
        <p:nvSpPr>
          <p:cNvPr id="12293" name="Rectangle 5"/>
          <p:cNvSpPr>
            <a:spLocks noGrp="1" noChangeArrowheads="1"/>
          </p:cNvSpPr>
          <p:nvPr>
            <p:ph type="body" sz="quarter" idx="3"/>
          </p:nvPr>
        </p:nvSpPr>
        <p:spPr bwMode="auto">
          <a:xfrm>
            <a:off x="685800" y="4416425"/>
            <a:ext cx="5486400" cy="4183063"/>
          </a:xfrm>
          <a:prstGeom prst="rect">
            <a:avLst/>
          </a:prstGeom>
          <a:noFill/>
          <a:ln w="9525">
            <a:noFill/>
            <a:miter lim="800000"/>
            <a:headEnd/>
            <a:tailEnd/>
          </a:ln>
          <a:effectLst/>
        </p:spPr>
        <p:txBody>
          <a:bodyPr vert="horz" wrap="square" lIns="92301" tIns="46150" rIns="92301" bIns="4615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294" name="Rectangle 6"/>
          <p:cNvSpPr>
            <a:spLocks noGrp="1" noChangeArrowheads="1"/>
          </p:cNvSpPr>
          <p:nvPr>
            <p:ph type="ftr" sz="quarter" idx="4"/>
          </p:nvPr>
        </p:nvSpPr>
        <p:spPr bwMode="auto">
          <a:xfrm>
            <a:off x="0" y="8829675"/>
            <a:ext cx="2971800" cy="465138"/>
          </a:xfrm>
          <a:prstGeom prst="rect">
            <a:avLst/>
          </a:prstGeom>
          <a:noFill/>
          <a:ln w="9525">
            <a:noFill/>
            <a:miter lim="800000"/>
            <a:headEnd/>
            <a:tailEnd/>
          </a:ln>
          <a:effectLst/>
        </p:spPr>
        <p:txBody>
          <a:bodyPr vert="horz" wrap="square" lIns="92301" tIns="46150" rIns="92301" bIns="46150" numCol="1" anchor="b" anchorCtr="0" compatLnSpc="1">
            <a:prstTxWarp prst="textNoShape">
              <a:avLst/>
            </a:prstTxWarp>
          </a:bodyPr>
          <a:lstStyle>
            <a:lvl1pPr defTabSz="922338">
              <a:defRPr sz="1200" smtClean="0">
                <a:latin typeface="Arial" charset="0"/>
              </a:defRPr>
            </a:lvl1pPr>
          </a:lstStyle>
          <a:p>
            <a:pPr>
              <a:defRPr/>
            </a:pPr>
            <a:endParaRPr lang="en-US"/>
          </a:p>
        </p:txBody>
      </p:sp>
      <p:sp>
        <p:nvSpPr>
          <p:cNvPr id="12295" name="Rectangle 7"/>
          <p:cNvSpPr>
            <a:spLocks noGrp="1" noChangeArrowheads="1"/>
          </p:cNvSpPr>
          <p:nvPr>
            <p:ph type="sldNum" sz="quarter" idx="5"/>
          </p:nvPr>
        </p:nvSpPr>
        <p:spPr bwMode="auto">
          <a:xfrm>
            <a:off x="3884613" y="8829675"/>
            <a:ext cx="2971800" cy="465138"/>
          </a:xfrm>
          <a:prstGeom prst="rect">
            <a:avLst/>
          </a:prstGeom>
          <a:noFill/>
          <a:ln w="9525">
            <a:noFill/>
            <a:miter lim="800000"/>
            <a:headEnd/>
            <a:tailEnd/>
          </a:ln>
          <a:effectLst/>
        </p:spPr>
        <p:txBody>
          <a:bodyPr vert="horz" wrap="square" lIns="92301" tIns="46150" rIns="92301" bIns="46150" numCol="1" anchor="b" anchorCtr="0" compatLnSpc="1">
            <a:prstTxWarp prst="textNoShape">
              <a:avLst/>
            </a:prstTxWarp>
          </a:bodyPr>
          <a:lstStyle>
            <a:lvl1pPr algn="r" defTabSz="922338">
              <a:defRPr sz="1200" smtClean="0">
                <a:latin typeface="Arial" charset="0"/>
              </a:defRPr>
            </a:lvl1pPr>
          </a:lstStyle>
          <a:p>
            <a:pPr>
              <a:defRPr/>
            </a:pPr>
            <a:fld id="{B00C5803-176B-4D77-B8E7-DBDBE23831F0}" type="slidenum">
              <a:rPr lang="en-US"/>
              <a:pPr>
                <a:defRPr/>
              </a:pPr>
              <a:t>‹#›</a:t>
            </a:fld>
            <a:endParaRPr lang="en-US"/>
          </a:p>
        </p:txBody>
      </p:sp>
    </p:spTree>
    <p:extLst>
      <p:ext uri="{BB962C8B-B14F-4D97-AF65-F5344CB8AC3E}">
        <p14:creationId xmlns:p14="http://schemas.microsoft.com/office/powerpoint/2010/main" val="287395030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mailto:DONHAD@saif.com"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p>
            <a:fld id="{239B35D1-33CC-43D7-9097-DE1FB390D580}" type="slidenum">
              <a:rPr lang="en-US"/>
              <a:pPr/>
              <a:t>1</a:t>
            </a:fld>
            <a:endParaRPr lang="en-US"/>
          </a:p>
        </p:txBody>
      </p:sp>
      <p:sp>
        <p:nvSpPr>
          <p:cNvPr id="29699" name="Rectangle 2"/>
          <p:cNvSpPr>
            <a:spLocks noGrp="1" noChangeArrowheads="1"/>
          </p:cNvSpPr>
          <p:nvPr>
            <p:ph type="body" idx="1"/>
          </p:nvPr>
        </p:nvSpPr>
        <p:spPr>
          <a:xfrm>
            <a:off x="914400" y="4440238"/>
            <a:ext cx="5029200" cy="4133850"/>
          </a:xfrm>
          <a:noFill/>
          <a:ln/>
        </p:spPr>
        <p:txBody>
          <a:bodyPr lIns="91340" tIns="44868" rIns="91340" bIns="44868"/>
          <a:lstStyle/>
          <a:p>
            <a:pPr eaLnBrk="1" hangingPunct="1"/>
            <a:r>
              <a:rPr lang="en-US" dirty="0"/>
              <a:t>Written by Leigh Manning – last reviewed June 2017. </a:t>
            </a:r>
          </a:p>
          <a:p>
            <a:pPr eaLnBrk="1" hangingPunct="1"/>
            <a:endParaRPr lang="en-US" dirty="0"/>
          </a:p>
          <a:p>
            <a:pPr eaLnBrk="1" hangingPunct="1"/>
            <a:endParaRPr lang="en-US" dirty="0"/>
          </a:p>
          <a:p>
            <a:pPr eaLnBrk="1" hangingPunct="1"/>
            <a:r>
              <a:rPr lang="en-US" dirty="0"/>
              <a:t>This presentation is about best practices for new employee orientation, or “NEO.” It discusses several ideas, but be aware that there is no “one size fits all” approach.</a:t>
            </a:r>
            <a:r>
              <a:rPr lang="en-US" baseline="0" dirty="0"/>
              <a:t> Some of the ideas may work at your organization, others may not – but they are meant to spur a larger discussion of ways to improve your process.</a:t>
            </a:r>
          </a:p>
          <a:p>
            <a:pPr eaLnBrk="1" hangingPunct="1"/>
            <a:r>
              <a:rPr lang="en-US" baseline="0" dirty="0"/>
              <a:t>This is a good place to talk about the concept of “onboarding” – otherwise known as organizational socialization. This is an all-encompassing term that includes everything from the initial checklist about policies, to OJT, and to building the necessary relationships to flourish in any organization. </a:t>
            </a:r>
            <a:endParaRPr lang="en-US" dirty="0"/>
          </a:p>
        </p:txBody>
      </p:sp>
      <p:sp>
        <p:nvSpPr>
          <p:cNvPr id="29700" name="Rectangle 3"/>
          <p:cNvSpPr>
            <a:spLocks noGrp="1" noRot="1" noChangeAspect="1" noChangeArrowheads="1" noTextEdit="1"/>
          </p:cNvSpPr>
          <p:nvPr>
            <p:ph type="sldImg"/>
          </p:nvPr>
        </p:nvSpPr>
        <p:spPr>
          <a:xfrm>
            <a:off x="1106488" y="698500"/>
            <a:ext cx="4643437" cy="3482975"/>
          </a:xfrm>
          <a:ln w="12700" cap="flat">
            <a:solidFill>
              <a:schemeClr val="tx1"/>
            </a:solidFill>
          </a:ln>
        </p:spPr>
      </p:sp>
    </p:spTree>
    <p:extLst>
      <p:ext uri="{BB962C8B-B14F-4D97-AF65-F5344CB8AC3E}">
        <p14:creationId xmlns:p14="http://schemas.microsoft.com/office/powerpoint/2010/main" val="4896863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3169D488-1A90-4420-9BEF-305B84A639CA}" type="slidenum">
              <a:rPr lang="en-US"/>
              <a:pPr/>
              <a:t>2</a:t>
            </a:fld>
            <a:endParaRPr lang="en-US"/>
          </a:p>
        </p:txBody>
      </p:sp>
      <p:sp>
        <p:nvSpPr>
          <p:cNvPr id="33795" name="Rectangle 2"/>
          <p:cNvSpPr>
            <a:spLocks noGrp="1" noChangeArrowheads="1"/>
          </p:cNvSpPr>
          <p:nvPr>
            <p:ph type="body" idx="1"/>
          </p:nvPr>
        </p:nvSpPr>
        <p:spPr>
          <a:xfrm>
            <a:off x="2171700" y="552450"/>
            <a:ext cx="4343400" cy="8394700"/>
          </a:xfrm>
          <a:noFill/>
          <a:ln/>
        </p:spPr>
        <p:txBody>
          <a:bodyPr lIns="91340" tIns="44868" rIns="91340" bIns="44868"/>
          <a:lstStyle/>
          <a:p>
            <a:pPr eaLnBrk="1" hangingPunct="1"/>
            <a:r>
              <a:rPr lang="en-US" dirty="0"/>
              <a:t>Quick overview of agenda and items to be covered</a:t>
            </a:r>
          </a:p>
        </p:txBody>
      </p:sp>
      <p:sp>
        <p:nvSpPr>
          <p:cNvPr id="33796" name="Rectangle 3"/>
          <p:cNvSpPr>
            <a:spLocks noGrp="1" noRot="1" noChangeAspect="1" noChangeArrowheads="1" noTextEdit="1"/>
          </p:cNvSpPr>
          <p:nvPr>
            <p:ph type="sldImg"/>
          </p:nvPr>
        </p:nvSpPr>
        <p:spPr>
          <a:xfrm>
            <a:off x="396875" y="558800"/>
            <a:ext cx="1608138" cy="1206500"/>
          </a:xfrm>
          <a:ln w="12700" cap="flat">
            <a:solidFill>
              <a:schemeClr val="tx1"/>
            </a:solidFill>
          </a:ln>
        </p:spPr>
      </p:sp>
    </p:spTree>
    <p:extLst>
      <p:ext uri="{BB962C8B-B14F-4D97-AF65-F5344CB8AC3E}">
        <p14:creationId xmlns:p14="http://schemas.microsoft.com/office/powerpoint/2010/main" val="1150479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3169D488-1A90-4420-9BEF-305B84A639CA}" type="slidenum">
              <a:rPr lang="en-US"/>
              <a:pPr/>
              <a:t>3</a:t>
            </a:fld>
            <a:endParaRPr lang="en-US"/>
          </a:p>
        </p:txBody>
      </p:sp>
      <p:sp>
        <p:nvSpPr>
          <p:cNvPr id="33795" name="Rectangle 2"/>
          <p:cNvSpPr>
            <a:spLocks noGrp="1" noChangeArrowheads="1"/>
          </p:cNvSpPr>
          <p:nvPr>
            <p:ph type="body" idx="1"/>
          </p:nvPr>
        </p:nvSpPr>
        <p:spPr>
          <a:xfrm>
            <a:off x="2171700" y="552450"/>
            <a:ext cx="4343400" cy="8394700"/>
          </a:xfrm>
          <a:noFill/>
          <a:ln/>
        </p:spPr>
        <p:txBody>
          <a:bodyPr lIns="91340" tIns="44868" rIns="91340" bIns="44868"/>
          <a:lstStyle/>
          <a:p>
            <a:pPr eaLnBrk="1" hangingPunct="1"/>
            <a:r>
              <a:rPr lang="en-US" dirty="0"/>
              <a:t>Provides statistical overview about</a:t>
            </a:r>
            <a:r>
              <a:rPr lang="en-US" baseline="0" dirty="0"/>
              <a:t> turnover, and the cost of hiring and onboarding new employees</a:t>
            </a:r>
            <a:endParaRPr lang="en-US" dirty="0"/>
          </a:p>
        </p:txBody>
      </p:sp>
      <p:sp>
        <p:nvSpPr>
          <p:cNvPr id="33796" name="Rectangle 3"/>
          <p:cNvSpPr>
            <a:spLocks noGrp="1" noRot="1" noChangeAspect="1" noChangeArrowheads="1" noTextEdit="1"/>
          </p:cNvSpPr>
          <p:nvPr>
            <p:ph type="sldImg"/>
          </p:nvPr>
        </p:nvSpPr>
        <p:spPr>
          <a:xfrm>
            <a:off x="396875" y="558800"/>
            <a:ext cx="1608138" cy="1206500"/>
          </a:xfrm>
          <a:ln w="12700" cap="flat">
            <a:solidFill>
              <a:schemeClr val="tx1"/>
            </a:solidFill>
          </a:ln>
        </p:spPr>
      </p:sp>
    </p:spTree>
    <p:extLst>
      <p:ext uri="{BB962C8B-B14F-4D97-AF65-F5344CB8AC3E}">
        <p14:creationId xmlns:p14="http://schemas.microsoft.com/office/powerpoint/2010/main" val="2071944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3169D488-1A90-4420-9BEF-305B84A639CA}" type="slidenum">
              <a:rPr lang="en-US"/>
              <a:pPr/>
              <a:t>4</a:t>
            </a:fld>
            <a:endParaRPr lang="en-US"/>
          </a:p>
        </p:txBody>
      </p:sp>
      <p:sp>
        <p:nvSpPr>
          <p:cNvPr id="33795" name="Rectangle 2"/>
          <p:cNvSpPr>
            <a:spLocks noGrp="1" noChangeArrowheads="1"/>
          </p:cNvSpPr>
          <p:nvPr>
            <p:ph type="body" idx="1"/>
          </p:nvPr>
        </p:nvSpPr>
        <p:spPr>
          <a:xfrm>
            <a:off x="2171700" y="552450"/>
            <a:ext cx="4343400" cy="8394700"/>
          </a:xfrm>
          <a:noFill/>
          <a:ln/>
        </p:spPr>
        <p:txBody>
          <a:bodyPr lIns="91340" tIns="44868" rIns="91340" bIns="44868"/>
          <a:lstStyle/>
          <a:p>
            <a:pPr eaLnBrk="1" hangingPunct="1"/>
            <a:r>
              <a:rPr lang="en-US" dirty="0"/>
              <a:t>BLS statistics</a:t>
            </a:r>
          </a:p>
        </p:txBody>
      </p:sp>
      <p:sp>
        <p:nvSpPr>
          <p:cNvPr id="33796" name="Rectangle 3"/>
          <p:cNvSpPr>
            <a:spLocks noGrp="1" noRot="1" noChangeAspect="1" noChangeArrowheads="1" noTextEdit="1"/>
          </p:cNvSpPr>
          <p:nvPr>
            <p:ph type="sldImg"/>
          </p:nvPr>
        </p:nvSpPr>
        <p:spPr>
          <a:xfrm>
            <a:off x="396875" y="558800"/>
            <a:ext cx="1608138" cy="1206500"/>
          </a:xfrm>
          <a:ln w="12700" cap="flat">
            <a:solidFill>
              <a:schemeClr val="tx1"/>
            </a:solidFill>
          </a:ln>
        </p:spPr>
      </p:sp>
    </p:spTree>
    <p:extLst>
      <p:ext uri="{BB962C8B-B14F-4D97-AF65-F5344CB8AC3E}">
        <p14:creationId xmlns:p14="http://schemas.microsoft.com/office/powerpoint/2010/main" val="12004401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3169D488-1A90-4420-9BEF-305B84A639CA}" type="slidenum">
              <a:rPr lang="en-US"/>
              <a:pPr/>
              <a:t>5</a:t>
            </a:fld>
            <a:endParaRPr lang="en-US"/>
          </a:p>
        </p:txBody>
      </p:sp>
      <p:sp>
        <p:nvSpPr>
          <p:cNvPr id="33795" name="Rectangle 2"/>
          <p:cNvSpPr>
            <a:spLocks noGrp="1" noChangeArrowheads="1"/>
          </p:cNvSpPr>
          <p:nvPr>
            <p:ph type="body" idx="1"/>
          </p:nvPr>
        </p:nvSpPr>
        <p:spPr>
          <a:xfrm>
            <a:off x="2171700" y="552450"/>
            <a:ext cx="4343400" cy="8394700"/>
          </a:xfrm>
          <a:noFill/>
          <a:ln/>
        </p:spPr>
        <p:txBody>
          <a:bodyPr lIns="91340" tIns="44868" rIns="91340" bIns="44868"/>
          <a:lstStyle/>
          <a:p>
            <a:pPr eaLnBrk="1" hangingPunct="1"/>
            <a:r>
              <a:rPr lang="en-US" dirty="0"/>
              <a:t>The Institute</a:t>
            </a:r>
            <a:r>
              <a:rPr lang="en-US" baseline="0" dirty="0"/>
              <a:t> for Work &amp; Health is Canadian – but this study included US data</a:t>
            </a:r>
            <a:endParaRPr lang="en-US" dirty="0"/>
          </a:p>
        </p:txBody>
      </p:sp>
      <p:sp>
        <p:nvSpPr>
          <p:cNvPr id="33796" name="Rectangle 3"/>
          <p:cNvSpPr>
            <a:spLocks noGrp="1" noRot="1" noChangeAspect="1" noChangeArrowheads="1" noTextEdit="1"/>
          </p:cNvSpPr>
          <p:nvPr>
            <p:ph type="sldImg"/>
          </p:nvPr>
        </p:nvSpPr>
        <p:spPr>
          <a:xfrm>
            <a:off x="396875" y="558800"/>
            <a:ext cx="1608138" cy="1206500"/>
          </a:xfrm>
          <a:ln w="12700" cap="flat">
            <a:solidFill>
              <a:schemeClr val="tx1"/>
            </a:solidFill>
          </a:ln>
        </p:spPr>
      </p:sp>
    </p:spTree>
    <p:extLst>
      <p:ext uri="{BB962C8B-B14F-4D97-AF65-F5344CB8AC3E}">
        <p14:creationId xmlns:p14="http://schemas.microsoft.com/office/powerpoint/2010/main" val="27005060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3169D488-1A90-4420-9BEF-305B84A639CA}" type="slidenum">
              <a:rPr lang="en-US"/>
              <a:pPr/>
              <a:t>6</a:t>
            </a:fld>
            <a:endParaRPr lang="en-US"/>
          </a:p>
        </p:txBody>
      </p:sp>
      <p:sp>
        <p:nvSpPr>
          <p:cNvPr id="33795" name="Rectangle 2"/>
          <p:cNvSpPr>
            <a:spLocks noGrp="1" noChangeArrowheads="1"/>
          </p:cNvSpPr>
          <p:nvPr>
            <p:ph type="body" idx="1"/>
          </p:nvPr>
        </p:nvSpPr>
        <p:spPr>
          <a:xfrm>
            <a:off x="2171700" y="552450"/>
            <a:ext cx="4343400" cy="8394700"/>
          </a:xfrm>
          <a:noFill/>
          <a:ln/>
        </p:spPr>
        <p:txBody>
          <a:bodyPr lIns="91340" tIns="44868" rIns="91340" bIns="44868"/>
          <a:lstStyle/>
          <a:p>
            <a:pPr eaLnBrk="1" hangingPunct="1"/>
            <a:r>
              <a:rPr lang="en-US" dirty="0"/>
              <a:t>Important note about temp work – and how it contributes to injuries (the idea of short job tenure and high turnover rates)</a:t>
            </a:r>
          </a:p>
        </p:txBody>
      </p:sp>
      <p:sp>
        <p:nvSpPr>
          <p:cNvPr id="33796" name="Rectangle 3"/>
          <p:cNvSpPr>
            <a:spLocks noGrp="1" noRot="1" noChangeAspect="1" noChangeArrowheads="1" noTextEdit="1"/>
          </p:cNvSpPr>
          <p:nvPr>
            <p:ph type="sldImg"/>
          </p:nvPr>
        </p:nvSpPr>
        <p:spPr>
          <a:xfrm>
            <a:off x="396875" y="558800"/>
            <a:ext cx="1608138" cy="1206500"/>
          </a:xfrm>
          <a:ln w="12700" cap="flat">
            <a:solidFill>
              <a:schemeClr val="tx1"/>
            </a:solidFill>
          </a:ln>
        </p:spPr>
      </p:sp>
    </p:spTree>
    <p:extLst>
      <p:ext uri="{BB962C8B-B14F-4D97-AF65-F5344CB8AC3E}">
        <p14:creationId xmlns:p14="http://schemas.microsoft.com/office/powerpoint/2010/main" val="9081476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3169D488-1A90-4420-9BEF-305B84A639CA}" type="slidenum">
              <a:rPr lang="en-US"/>
              <a:pPr/>
              <a:t>7</a:t>
            </a:fld>
            <a:endParaRPr lang="en-US"/>
          </a:p>
        </p:txBody>
      </p:sp>
      <p:sp>
        <p:nvSpPr>
          <p:cNvPr id="33795" name="Rectangle 2"/>
          <p:cNvSpPr>
            <a:spLocks noGrp="1" noChangeArrowheads="1"/>
          </p:cNvSpPr>
          <p:nvPr>
            <p:ph type="body" idx="1"/>
          </p:nvPr>
        </p:nvSpPr>
        <p:spPr>
          <a:xfrm>
            <a:off x="2171700" y="552450"/>
            <a:ext cx="4343400" cy="8394700"/>
          </a:xfrm>
          <a:noFill/>
          <a:ln/>
        </p:spPr>
        <p:txBody>
          <a:bodyPr lIns="91340" tIns="44868" rIns="91340" bIns="44868"/>
          <a:lstStyle/>
          <a:p>
            <a:pPr eaLnBrk="1" hangingPunct="1"/>
            <a:r>
              <a:rPr lang="en-US" sz="900" i="1" dirty="0"/>
              <a:t>(</a:t>
            </a:r>
            <a:r>
              <a:rPr lang="en-US" sz="900" i="1" dirty="0" err="1"/>
              <a:t>Istock</a:t>
            </a:r>
            <a:r>
              <a:rPr lang="en-US" sz="900" i="1" dirty="0"/>
              <a:t> photo: 72811801 -</a:t>
            </a:r>
            <a:r>
              <a:rPr lang="en-US" sz="900" i="1" baseline="0" dirty="0"/>
              <a:t> </a:t>
            </a:r>
            <a:r>
              <a:rPr lang="en-US" sz="900" i="1" dirty="0"/>
              <a:t>Photo downloaded for use</a:t>
            </a:r>
            <a:r>
              <a:rPr lang="en-US" sz="900" i="1" baseline="0" dirty="0"/>
              <a:t> by C+D 8.16.16)</a:t>
            </a:r>
            <a:endParaRPr lang="en-US" sz="900" i="1" dirty="0"/>
          </a:p>
          <a:p>
            <a:pPr eaLnBrk="1" hangingPunct="1"/>
            <a:r>
              <a:rPr lang="en-US" dirty="0"/>
              <a:t>While it is true that many workers may be familiar with the duties they perform (as with migrant workers),</a:t>
            </a:r>
            <a:r>
              <a:rPr lang="en-US" baseline="0" dirty="0"/>
              <a:t> they are not familiar with the employer or where they are working – which makes them “new”.</a:t>
            </a:r>
          </a:p>
          <a:p>
            <a:pPr eaLnBrk="1" hangingPunct="1"/>
            <a:r>
              <a:rPr lang="en-US" baseline="0" dirty="0"/>
              <a:t>You can use the example of the worker who knew how to operate forklifts, but was unfamiliar with the terrain as well as the specific forklift they would be operating. It resulted in a rollover incident.</a:t>
            </a:r>
            <a:endParaRPr lang="en-US" dirty="0"/>
          </a:p>
        </p:txBody>
      </p:sp>
      <p:sp>
        <p:nvSpPr>
          <p:cNvPr id="33796" name="Rectangle 3"/>
          <p:cNvSpPr>
            <a:spLocks noGrp="1" noRot="1" noChangeAspect="1" noChangeArrowheads="1" noTextEdit="1"/>
          </p:cNvSpPr>
          <p:nvPr>
            <p:ph type="sldImg"/>
          </p:nvPr>
        </p:nvSpPr>
        <p:spPr>
          <a:xfrm>
            <a:off x="396875" y="558800"/>
            <a:ext cx="1608138" cy="1206500"/>
          </a:xfrm>
          <a:ln w="12700" cap="flat">
            <a:solidFill>
              <a:schemeClr val="tx1"/>
            </a:solidFill>
          </a:ln>
        </p:spPr>
      </p:sp>
    </p:spTree>
    <p:extLst>
      <p:ext uri="{BB962C8B-B14F-4D97-AF65-F5344CB8AC3E}">
        <p14:creationId xmlns:p14="http://schemas.microsoft.com/office/powerpoint/2010/main" val="51282027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31594413-6188-4B7F-9F1C-B2D67172C921}" type="slidenum">
              <a:rPr lang="en-US" smtClean="0"/>
              <a:pPr/>
              <a:t>8</a:t>
            </a:fld>
            <a:endParaRPr lang="en-US"/>
          </a:p>
        </p:txBody>
      </p:sp>
      <p:sp>
        <p:nvSpPr>
          <p:cNvPr id="36867" name="Rectangle 2"/>
          <p:cNvSpPr>
            <a:spLocks noGrp="1" noRot="1" noChangeAspect="1" noChangeArrowheads="1" noTextEdit="1"/>
          </p:cNvSpPr>
          <p:nvPr>
            <p:ph type="sldImg"/>
          </p:nvPr>
        </p:nvSpPr>
        <p:spPr>
          <a:xfrm>
            <a:off x="1114425" y="703263"/>
            <a:ext cx="4629150" cy="3473450"/>
          </a:xfrm>
          <a:ln/>
        </p:spPr>
      </p:sp>
      <p:sp>
        <p:nvSpPr>
          <p:cNvPr id="36868" name="Rectangle 3"/>
          <p:cNvSpPr>
            <a:spLocks noGrp="1" noChangeArrowheads="1"/>
          </p:cNvSpPr>
          <p:nvPr>
            <p:ph type="body" idx="1"/>
          </p:nvPr>
        </p:nvSpPr>
        <p:spPr>
          <a:xfrm>
            <a:off x="914400" y="4416425"/>
            <a:ext cx="5029200" cy="4183063"/>
          </a:xfrm>
          <a:noFill/>
          <a:ln/>
        </p:spPr>
        <p:txBody>
          <a:bodyPr/>
          <a:lstStyle/>
          <a:p>
            <a:pPr eaLnBrk="1" hangingPunct="1"/>
            <a:r>
              <a:rPr lang="en-US" dirty="0"/>
              <a:t>The model for achieving best results was the result of a SAIF survey of policyholders who always achieved consistently good results. These are the practices they had in place, which have been adopted as best practices. In NEO – setting expectations is</a:t>
            </a:r>
            <a:r>
              <a:rPr lang="en-US" baseline="0" dirty="0"/>
              <a:t> critical to the success of new employees – as is providing the training to match those expectations.</a:t>
            </a:r>
            <a:endParaRPr lang="en-US" dirty="0"/>
          </a:p>
        </p:txBody>
      </p:sp>
    </p:spTree>
    <p:extLst>
      <p:ext uri="{BB962C8B-B14F-4D97-AF65-F5344CB8AC3E}">
        <p14:creationId xmlns:p14="http://schemas.microsoft.com/office/powerpoint/2010/main" val="176979498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3169D488-1A90-4420-9BEF-305B84A639CA}" type="slidenum">
              <a:rPr lang="en-US"/>
              <a:pPr/>
              <a:t>9</a:t>
            </a:fld>
            <a:endParaRPr lang="en-US"/>
          </a:p>
        </p:txBody>
      </p:sp>
      <p:sp>
        <p:nvSpPr>
          <p:cNvPr id="33795" name="Rectangle 2"/>
          <p:cNvSpPr>
            <a:spLocks noGrp="1" noChangeArrowheads="1"/>
          </p:cNvSpPr>
          <p:nvPr>
            <p:ph type="body" idx="1"/>
          </p:nvPr>
        </p:nvSpPr>
        <p:spPr>
          <a:xfrm>
            <a:off x="2171700" y="552450"/>
            <a:ext cx="4343400" cy="8394700"/>
          </a:xfrm>
          <a:noFill/>
          <a:ln/>
        </p:spPr>
        <p:txBody>
          <a:bodyPr lIns="91340" tIns="44868" rIns="91340" bIns="44868"/>
          <a:lstStyle/>
          <a:p>
            <a:pPr eaLnBrk="1" hangingPunct="1"/>
            <a:r>
              <a:rPr lang="en-US" dirty="0"/>
              <a:t>Self explanatory – these</a:t>
            </a:r>
            <a:r>
              <a:rPr lang="en-US" baseline="0" dirty="0"/>
              <a:t> findings are based on research that is cited in the larger SHRM publication – but it gives a very good overview of the benefits of onboarding successfully.</a:t>
            </a:r>
          </a:p>
          <a:p>
            <a:pPr eaLnBrk="1" hangingPunct="1"/>
            <a:r>
              <a:rPr lang="en-US" baseline="0" dirty="0" err="1"/>
              <a:t>Talya</a:t>
            </a:r>
            <a:r>
              <a:rPr lang="en-US" baseline="0" dirty="0"/>
              <a:t> Bauer is at Portland State</a:t>
            </a:r>
            <a:endParaRPr lang="en-US" dirty="0"/>
          </a:p>
        </p:txBody>
      </p:sp>
      <p:sp>
        <p:nvSpPr>
          <p:cNvPr id="33796" name="Rectangle 3"/>
          <p:cNvSpPr>
            <a:spLocks noGrp="1" noRot="1" noChangeAspect="1" noChangeArrowheads="1" noTextEdit="1"/>
          </p:cNvSpPr>
          <p:nvPr>
            <p:ph type="sldImg"/>
          </p:nvPr>
        </p:nvSpPr>
        <p:spPr>
          <a:xfrm>
            <a:off x="396875" y="558800"/>
            <a:ext cx="1608138" cy="1206500"/>
          </a:xfrm>
          <a:ln w="12700" cap="flat">
            <a:solidFill>
              <a:schemeClr val="tx1"/>
            </a:solidFill>
          </a:ln>
        </p:spPr>
      </p:sp>
    </p:spTree>
    <p:extLst>
      <p:ext uri="{BB962C8B-B14F-4D97-AF65-F5344CB8AC3E}">
        <p14:creationId xmlns:p14="http://schemas.microsoft.com/office/powerpoint/2010/main" val="3866300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3169D488-1A90-4420-9BEF-305B84A639CA}" type="slidenum">
              <a:rPr lang="en-US"/>
              <a:pPr/>
              <a:t>10</a:t>
            </a:fld>
            <a:endParaRPr lang="en-US"/>
          </a:p>
        </p:txBody>
      </p:sp>
      <p:sp>
        <p:nvSpPr>
          <p:cNvPr id="33795" name="Rectangle 2"/>
          <p:cNvSpPr>
            <a:spLocks noGrp="1" noChangeArrowheads="1"/>
          </p:cNvSpPr>
          <p:nvPr>
            <p:ph type="body" idx="1"/>
          </p:nvPr>
        </p:nvSpPr>
        <p:spPr>
          <a:xfrm>
            <a:off x="2171700" y="552450"/>
            <a:ext cx="4343400" cy="8394700"/>
          </a:xfrm>
          <a:noFill/>
          <a:ln/>
        </p:spPr>
        <p:txBody>
          <a:bodyPr lIns="91340" tIns="44868" rIns="91340" bIns="44868"/>
          <a:lstStyle/>
          <a:p>
            <a:pPr eaLnBrk="1" hangingPunct="1"/>
            <a:r>
              <a:rPr lang="en-US" sz="900" i="1" dirty="0"/>
              <a:t>(photo downloaded for use from </a:t>
            </a:r>
            <a:r>
              <a:rPr lang="en-US" sz="900" i="1" dirty="0" err="1"/>
              <a:t>Istock</a:t>
            </a:r>
            <a:r>
              <a:rPr lang="en-US" sz="900" i="1" dirty="0"/>
              <a:t> id:</a:t>
            </a:r>
            <a:r>
              <a:rPr lang="en-US" sz="900" i="1" baseline="0" dirty="0"/>
              <a:t> 87964761, C+D 8.8.16)</a:t>
            </a:r>
          </a:p>
          <a:p>
            <a:pPr eaLnBrk="1" hangingPunct="1"/>
            <a:endParaRPr lang="en-US" baseline="0" dirty="0"/>
          </a:p>
          <a:p>
            <a:pPr eaLnBrk="1" hangingPunct="1"/>
            <a:r>
              <a:rPr lang="en-US" baseline="0" dirty="0"/>
              <a:t>What does individual identity mean? It means allowing employees to express themselves – to talk about WHO they are. To the extent that you can allow employees to have some control over the NEO tasks you set, is good, too. We will talk about specific ways to create opportunities for employees to express their identity later in the presentation.</a:t>
            </a:r>
            <a:endParaRPr lang="en-US" dirty="0"/>
          </a:p>
        </p:txBody>
      </p:sp>
      <p:sp>
        <p:nvSpPr>
          <p:cNvPr id="33796" name="Rectangle 3"/>
          <p:cNvSpPr>
            <a:spLocks noGrp="1" noRot="1" noChangeAspect="1" noChangeArrowheads="1" noTextEdit="1"/>
          </p:cNvSpPr>
          <p:nvPr>
            <p:ph type="sldImg"/>
          </p:nvPr>
        </p:nvSpPr>
        <p:spPr>
          <a:xfrm>
            <a:off x="396875" y="558800"/>
            <a:ext cx="1608138" cy="1206500"/>
          </a:xfrm>
          <a:ln w="12700" cap="flat">
            <a:solidFill>
              <a:schemeClr val="tx1"/>
            </a:solidFill>
          </a:ln>
        </p:spPr>
      </p:sp>
    </p:spTree>
    <p:extLst>
      <p:ext uri="{BB962C8B-B14F-4D97-AF65-F5344CB8AC3E}">
        <p14:creationId xmlns:p14="http://schemas.microsoft.com/office/powerpoint/2010/main" val="62186919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8280A83F-49F0-420A-B112-9A78711A1D46}" type="slidenum">
              <a:rPr lang="en-US"/>
              <a:pPr/>
              <a:t>11</a:t>
            </a:fld>
            <a:endParaRPr lang="en-US"/>
          </a:p>
        </p:txBody>
      </p:sp>
      <p:sp>
        <p:nvSpPr>
          <p:cNvPr id="35843" name="Rectangle 2"/>
          <p:cNvSpPr>
            <a:spLocks noGrp="1" noChangeArrowheads="1"/>
          </p:cNvSpPr>
          <p:nvPr>
            <p:ph type="body" idx="1"/>
          </p:nvPr>
        </p:nvSpPr>
        <p:spPr>
          <a:xfrm>
            <a:off x="2171700" y="552450"/>
            <a:ext cx="4343400" cy="8394700"/>
          </a:xfrm>
          <a:noFill/>
          <a:ln/>
        </p:spPr>
        <p:txBody>
          <a:bodyPr lIns="91340" tIns="44868" rIns="91340" bIns="44868"/>
          <a:lstStyle/>
          <a:p>
            <a:pPr eaLnBrk="1" hangingPunct="1">
              <a:spcBef>
                <a:spcPct val="0"/>
              </a:spcBef>
            </a:pPr>
            <a:r>
              <a:rPr lang="en-US" dirty="0">
                <a:cs typeface="Times New Roman" pitchFamily="18" charset="0"/>
              </a:rPr>
              <a:t>Write an agenda – planning required meetings, setting aside desk time to get familiar with surroundings; make it flexible, giving the employee some</a:t>
            </a:r>
            <a:r>
              <a:rPr lang="en-US" baseline="0" dirty="0">
                <a:cs typeface="Times New Roman" pitchFamily="18" charset="0"/>
              </a:rPr>
              <a:t> control over how they accomplish it</a:t>
            </a:r>
            <a:endParaRPr lang="en-US" dirty="0">
              <a:cs typeface="Times New Roman" pitchFamily="18" charset="0"/>
            </a:endParaRPr>
          </a:p>
          <a:p>
            <a:pPr eaLnBrk="1" hangingPunct="1">
              <a:spcBef>
                <a:spcPct val="0"/>
              </a:spcBef>
            </a:pPr>
            <a:r>
              <a:rPr lang="en-US" dirty="0">
                <a:cs typeface="Times New Roman" pitchFamily="18" charset="0"/>
              </a:rPr>
              <a:t>Comfortable</a:t>
            </a:r>
            <a:r>
              <a:rPr lang="en-US" baseline="0" dirty="0">
                <a:cs typeface="Times New Roman" pitchFamily="18" charset="0"/>
              </a:rPr>
              <a:t> work area – can be in any environment – wherever they will be working should be clean and free from evidence of previous occupants</a:t>
            </a:r>
          </a:p>
          <a:p>
            <a:pPr eaLnBrk="1" hangingPunct="1">
              <a:spcBef>
                <a:spcPct val="0"/>
              </a:spcBef>
            </a:pPr>
            <a:r>
              <a:rPr lang="en-US" baseline="0" dirty="0">
                <a:cs typeface="Times New Roman" pitchFamily="18" charset="0"/>
              </a:rPr>
              <a:t>Welcome gift – branded items are appropriate</a:t>
            </a:r>
          </a:p>
          <a:p>
            <a:pPr eaLnBrk="1" hangingPunct="1">
              <a:spcBef>
                <a:spcPct val="0"/>
              </a:spcBef>
            </a:pPr>
            <a:r>
              <a:rPr lang="en-US" baseline="0" dirty="0">
                <a:cs typeface="Times New Roman" pitchFamily="18" charset="0"/>
              </a:rPr>
              <a:t>Helpful information mailed – parking, dress code, how to arrive at office on the first day and who to contact. Sending information on benefits beforehand is also a great idea.</a:t>
            </a:r>
            <a:endParaRPr lang="en-US" dirty="0">
              <a:cs typeface="Times New Roman" pitchFamily="18" charset="0"/>
            </a:endParaRPr>
          </a:p>
        </p:txBody>
      </p:sp>
      <p:sp>
        <p:nvSpPr>
          <p:cNvPr id="35844" name="Rectangle 3"/>
          <p:cNvSpPr>
            <a:spLocks noGrp="1" noRot="1" noChangeAspect="1" noChangeArrowheads="1" noTextEdit="1"/>
          </p:cNvSpPr>
          <p:nvPr>
            <p:ph type="sldImg"/>
          </p:nvPr>
        </p:nvSpPr>
        <p:spPr>
          <a:xfrm>
            <a:off x="396875" y="558800"/>
            <a:ext cx="1608138" cy="1206500"/>
          </a:xfrm>
          <a:ln w="12700" cap="flat">
            <a:solidFill>
              <a:schemeClr val="tx1"/>
            </a:solidFill>
          </a:ln>
        </p:spPr>
      </p:sp>
    </p:spTree>
    <p:extLst>
      <p:ext uri="{BB962C8B-B14F-4D97-AF65-F5344CB8AC3E}">
        <p14:creationId xmlns:p14="http://schemas.microsoft.com/office/powerpoint/2010/main" val="328383454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8280A83F-49F0-420A-B112-9A78711A1D46}" type="slidenum">
              <a:rPr lang="en-US"/>
              <a:pPr/>
              <a:t>12</a:t>
            </a:fld>
            <a:endParaRPr lang="en-US"/>
          </a:p>
        </p:txBody>
      </p:sp>
      <p:sp>
        <p:nvSpPr>
          <p:cNvPr id="35843" name="Rectangle 2"/>
          <p:cNvSpPr>
            <a:spLocks noGrp="1" noChangeArrowheads="1"/>
          </p:cNvSpPr>
          <p:nvPr>
            <p:ph type="body" idx="1"/>
          </p:nvPr>
        </p:nvSpPr>
        <p:spPr>
          <a:xfrm>
            <a:off x="2171700" y="552450"/>
            <a:ext cx="4343400" cy="8394700"/>
          </a:xfrm>
          <a:noFill/>
          <a:ln/>
        </p:spPr>
        <p:txBody>
          <a:bodyPr lIns="91340" tIns="44868" rIns="91340" bIns="44868"/>
          <a:lstStyle/>
          <a:p>
            <a:pPr eaLnBrk="1" hangingPunct="1">
              <a:spcBef>
                <a:spcPct val="0"/>
              </a:spcBef>
            </a:pPr>
            <a:r>
              <a:rPr lang="en-US" dirty="0">
                <a:cs typeface="Times New Roman" pitchFamily="18" charset="0"/>
              </a:rPr>
              <a:t>Again – many items from this list do</a:t>
            </a:r>
            <a:r>
              <a:rPr lang="en-US" baseline="0" dirty="0">
                <a:cs typeface="Times New Roman" pitchFamily="18" charset="0"/>
              </a:rPr>
              <a:t> </a:t>
            </a:r>
            <a:r>
              <a:rPr lang="en-US" dirty="0">
                <a:cs typeface="Times New Roman" pitchFamily="18" charset="0"/>
              </a:rPr>
              <a:t>not apply to all organizations – but it is pretty self explanatory and can be accompanied by specific examples. </a:t>
            </a:r>
            <a:r>
              <a:rPr lang="en-US" baseline="0" dirty="0">
                <a:cs typeface="Times New Roman" pitchFamily="18" charset="0"/>
              </a:rPr>
              <a:t> Such as – stocking area with needed tools at a welder station may include setting up the tanks, the hood, the screens, the wiring/rods, etc. </a:t>
            </a:r>
            <a:endParaRPr lang="en-US" dirty="0">
              <a:cs typeface="Times New Roman" pitchFamily="18" charset="0"/>
            </a:endParaRPr>
          </a:p>
        </p:txBody>
      </p:sp>
      <p:sp>
        <p:nvSpPr>
          <p:cNvPr id="35844" name="Rectangle 3"/>
          <p:cNvSpPr>
            <a:spLocks noGrp="1" noRot="1" noChangeAspect="1" noChangeArrowheads="1" noTextEdit="1"/>
          </p:cNvSpPr>
          <p:nvPr>
            <p:ph type="sldImg"/>
          </p:nvPr>
        </p:nvSpPr>
        <p:spPr>
          <a:xfrm>
            <a:off x="396875" y="558800"/>
            <a:ext cx="1608138" cy="1206500"/>
          </a:xfrm>
          <a:ln w="12700" cap="flat">
            <a:solidFill>
              <a:schemeClr val="tx1"/>
            </a:solidFill>
          </a:ln>
        </p:spPr>
      </p:sp>
    </p:spTree>
    <p:extLst>
      <p:ext uri="{BB962C8B-B14F-4D97-AF65-F5344CB8AC3E}">
        <p14:creationId xmlns:p14="http://schemas.microsoft.com/office/powerpoint/2010/main" val="187386635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8280A83F-49F0-420A-B112-9A78711A1D46}" type="slidenum">
              <a:rPr lang="en-US"/>
              <a:pPr/>
              <a:t>13</a:t>
            </a:fld>
            <a:endParaRPr lang="en-US"/>
          </a:p>
        </p:txBody>
      </p:sp>
      <p:sp>
        <p:nvSpPr>
          <p:cNvPr id="35843" name="Rectangle 2"/>
          <p:cNvSpPr>
            <a:spLocks noGrp="1" noChangeArrowheads="1"/>
          </p:cNvSpPr>
          <p:nvPr>
            <p:ph type="body" idx="1"/>
          </p:nvPr>
        </p:nvSpPr>
        <p:spPr>
          <a:xfrm>
            <a:off x="2171700" y="552450"/>
            <a:ext cx="4343400" cy="8394700"/>
          </a:xfrm>
          <a:noFill/>
          <a:ln/>
        </p:spPr>
        <p:txBody>
          <a:bodyPr lIns="91340" tIns="44868" rIns="91340" bIns="44868"/>
          <a:lstStyle/>
          <a:p>
            <a:pPr eaLnBrk="1" hangingPunct="1">
              <a:spcBef>
                <a:spcPct val="0"/>
              </a:spcBef>
            </a:pPr>
            <a:r>
              <a:rPr lang="en-US" dirty="0">
                <a:cs typeface="Times New Roman" pitchFamily="18" charset="0"/>
              </a:rPr>
              <a:t>The warm welcome also may not fit into the culture of every organization. However, it is a good way to make employees feel welcome. The picture here is the welcome given to the new TWH consultant, Sabrina </a:t>
            </a:r>
            <a:r>
              <a:rPr lang="en-US" dirty="0" err="1">
                <a:cs typeface="Times New Roman" pitchFamily="18" charset="0"/>
              </a:rPr>
              <a:t>Freewynn</a:t>
            </a:r>
            <a:r>
              <a:rPr lang="en-US" dirty="0">
                <a:cs typeface="Times New Roman" pitchFamily="18" charset="0"/>
              </a:rPr>
              <a:t>.  There are also briefer ways to welcome others – just a simple welcome card is another idea.  Posting their bio with a picture, either on intranet,</a:t>
            </a:r>
            <a:r>
              <a:rPr lang="en-US" baseline="0" dirty="0">
                <a:cs typeface="Times New Roman" pitchFamily="18" charset="0"/>
              </a:rPr>
              <a:t> or on a small breakroom poster helps colleagues get acquainted and may provide them with conversation starters – he’s a Ducks fan? Cool!</a:t>
            </a:r>
          </a:p>
          <a:p>
            <a:pPr eaLnBrk="1" hangingPunct="1">
              <a:spcBef>
                <a:spcPct val="0"/>
              </a:spcBef>
            </a:pPr>
            <a:r>
              <a:rPr lang="en-US" baseline="0" dirty="0">
                <a:cs typeface="Times New Roman" pitchFamily="18" charset="0"/>
              </a:rPr>
              <a:t>The mentor or job coach is important because they can be the point of contact for the new employee, should they have any questions.  They can help put together information and training materials for the new employee and they can also ensure that all bases are covered. In small organizations, this person may be the direct supervisor.</a:t>
            </a:r>
            <a:endParaRPr lang="en-US" dirty="0">
              <a:cs typeface="Times New Roman" pitchFamily="18" charset="0"/>
            </a:endParaRPr>
          </a:p>
        </p:txBody>
      </p:sp>
      <p:sp>
        <p:nvSpPr>
          <p:cNvPr id="35844" name="Rectangle 3"/>
          <p:cNvSpPr>
            <a:spLocks noGrp="1" noRot="1" noChangeAspect="1" noChangeArrowheads="1" noTextEdit="1"/>
          </p:cNvSpPr>
          <p:nvPr>
            <p:ph type="sldImg"/>
          </p:nvPr>
        </p:nvSpPr>
        <p:spPr>
          <a:xfrm>
            <a:off x="396875" y="558800"/>
            <a:ext cx="1608138" cy="1206500"/>
          </a:xfrm>
          <a:ln w="12700" cap="flat">
            <a:solidFill>
              <a:schemeClr val="tx1"/>
            </a:solidFill>
          </a:ln>
        </p:spPr>
      </p:sp>
    </p:spTree>
    <p:extLst>
      <p:ext uri="{BB962C8B-B14F-4D97-AF65-F5344CB8AC3E}">
        <p14:creationId xmlns:p14="http://schemas.microsoft.com/office/powerpoint/2010/main" val="37873419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694B1A3B-F050-482E-85F4-4B15201C7873}" type="slidenum">
              <a:rPr lang="en-US"/>
              <a:pPr/>
              <a:t>14</a:t>
            </a:fld>
            <a:endParaRPr lang="en-US"/>
          </a:p>
        </p:txBody>
      </p:sp>
      <p:sp>
        <p:nvSpPr>
          <p:cNvPr id="37891" name="Rectangle 2"/>
          <p:cNvSpPr>
            <a:spLocks noGrp="1" noChangeArrowheads="1"/>
          </p:cNvSpPr>
          <p:nvPr>
            <p:ph type="body" idx="1"/>
          </p:nvPr>
        </p:nvSpPr>
        <p:spPr>
          <a:xfrm>
            <a:off x="2171700" y="552450"/>
            <a:ext cx="4343400" cy="8394700"/>
          </a:xfrm>
          <a:noFill/>
          <a:ln/>
        </p:spPr>
        <p:txBody>
          <a:bodyPr lIns="91340" tIns="44868" rIns="91340" bIns="44868"/>
          <a:lstStyle/>
          <a:p>
            <a:pPr eaLnBrk="1" hangingPunct="1"/>
            <a:r>
              <a:rPr lang="en-US" dirty="0"/>
              <a:t>This slide is included to describe the stages an employee goes through during onboarding.  It is meant to be a tool for employers to use to create their NEO plan.</a:t>
            </a:r>
          </a:p>
          <a:p>
            <a:pPr eaLnBrk="1" hangingPunct="1"/>
            <a:r>
              <a:rPr lang="en-US" dirty="0"/>
              <a:t>Self-efficacy = self-confident</a:t>
            </a:r>
            <a:r>
              <a:rPr lang="en-US" baseline="0" dirty="0"/>
              <a:t> in job performance, feeling that they can do the job well</a:t>
            </a:r>
          </a:p>
          <a:p>
            <a:pPr eaLnBrk="1" hangingPunct="1"/>
            <a:r>
              <a:rPr lang="en-US" baseline="0" dirty="0"/>
              <a:t>Role clarity = understanding role and expectations</a:t>
            </a:r>
          </a:p>
          <a:p>
            <a:pPr eaLnBrk="1" hangingPunct="1"/>
            <a:r>
              <a:rPr lang="en-US" baseline="0" dirty="0"/>
              <a:t>Social integration= feeling socially comfortable and accepted by peers and supervisors</a:t>
            </a:r>
          </a:p>
          <a:p>
            <a:pPr eaLnBrk="1" hangingPunct="1"/>
            <a:r>
              <a:rPr lang="en-US" baseline="0" dirty="0"/>
              <a:t>Knowledge of Culture= understanding the organization’s politics, goals, values, and unique language and feeling comfortable operating within it</a:t>
            </a:r>
          </a:p>
          <a:p>
            <a:pPr eaLnBrk="1" hangingPunct="1"/>
            <a:endParaRPr lang="en-US" dirty="0"/>
          </a:p>
        </p:txBody>
      </p:sp>
      <p:sp>
        <p:nvSpPr>
          <p:cNvPr id="37892" name="Rectangle 3"/>
          <p:cNvSpPr>
            <a:spLocks noGrp="1" noRot="1" noChangeAspect="1" noChangeArrowheads="1" noTextEdit="1"/>
          </p:cNvSpPr>
          <p:nvPr>
            <p:ph type="sldImg"/>
          </p:nvPr>
        </p:nvSpPr>
        <p:spPr>
          <a:xfrm>
            <a:off x="396875" y="558800"/>
            <a:ext cx="1608138" cy="1206500"/>
          </a:xfrm>
          <a:ln w="12700" cap="flat">
            <a:solidFill>
              <a:schemeClr val="tx1"/>
            </a:solidFill>
          </a:ln>
        </p:spPr>
      </p:sp>
    </p:spTree>
    <p:extLst>
      <p:ext uri="{BB962C8B-B14F-4D97-AF65-F5344CB8AC3E}">
        <p14:creationId xmlns:p14="http://schemas.microsoft.com/office/powerpoint/2010/main" val="26958225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p>
            <a:fld id="{04EC405B-3EEE-4EE3-92B2-809C45A4781C}" type="slidenum">
              <a:rPr lang="en-US" smtClean="0"/>
              <a:pPr/>
              <a:t>15</a:t>
            </a:fld>
            <a:endParaRPr lang="en-US"/>
          </a:p>
        </p:txBody>
      </p:sp>
      <p:sp>
        <p:nvSpPr>
          <p:cNvPr id="36867" name="Rectangle 2"/>
          <p:cNvSpPr>
            <a:spLocks noGrp="1" noChangeArrowheads="1"/>
          </p:cNvSpPr>
          <p:nvPr>
            <p:ph type="body" idx="1"/>
          </p:nvPr>
        </p:nvSpPr>
        <p:spPr>
          <a:xfrm>
            <a:off x="913890" y="4415790"/>
            <a:ext cx="5030221" cy="4183380"/>
          </a:xfrm>
          <a:noFill/>
          <a:ln/>
        </p:spPr>
        <p:txBody>
          <a:bodyPr lIns="91333" tIns="44866" rIns="91333" bIns="44866"/>
          <a:lstStyle/>
          <a:p>
            <a:pPr eaLnBrk="1" hangingPunct="1"/>
            <a:r>
              <a:rPr lang="en-US" dirty="0"/>
              <a:t>Checkmark </a:t>
            </a:r>
            <a:r>
              <a:rPr lang="en-US" dirty="0" err="1"/>
              <a:t>Istock</a:t>
            </a:r>
            <a:r>
              <a:rPr lang="en-US" baseline="0" dirty="0"/>
              <a:t> image 11379614 purchased 8.8.16 for this presentation usage. (C+D)</a:t>
            </a:r>
            <a:endParaRPr lang="en-US" dirty="0"/>
          </a:p>
        </p:txBody>
      </p:sp>
      <p:sp>
        <p:nvSpPr>
          <p:cNvPr id="36868" name="Rectangle 3"/>
          <p:cNvSpPr>
            <a:spLocks noGrp="1" noRot="1" noChangeAspect="1" noChangeArrowheads="1" noTextEdit="1"/>
          </p:cNvSpPr>
          <p:nvPr>
            <p:ph type="sldImg"/>
          </p:nvPr>
        </p:nvSpPr>
        <p:spPr>
          <a:xfrm>
            <a:off x="1106488" y="698500"/>
            <a:ext cx="4643437" cy="3482975"/>
          </a:xfrm>
          <a:ln w="12700" cap="flat">
            <a:solidFill>
              <a:schemeClr val="tx1"/>
            </a:solidFill>
          </a:ln>
        </p:spPr>
      </p:sp>
    </p:spTree>
    <p:extLst>
      <p:ext uri="{BB962C8B-B14F-4D97-AF65-F5344CB8AC3E}">
        <p14:creationId xmlns:p14="http://schemas.microsoft.com/office/powerpoint/2010/main" val="308344860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C6290AED-7FB1-4197-827E-5ACC61066405}" type="slidenum">
              <a:rPr lang="en-US" smtClean="0"/>
              <a:pPr/>
              <a:t>16</a:t>
            </a:fld>
            <a:endParaRPr lang="en-US"/>
          </a:p>
        </p:txBody>
      </p:sp>
      <p:sp>
        <p:nvSpPr>
          <p:cNvPr id="37891" name="Rectangle 2"/>
          <p:cNvSpPr>
            <a:spLocks noGrp="1" noChangeArrowheads="1"/>
          </p:cNvSpPr>
          <p:nvPr>
            <p:ph type="body" idx="1"/>
          </p:nvPr>
        </p:nvSpPr>
        <p:spPr>
          <a:xfrm>
            <a:off x="914400" y="4416425"/>
            <a:ext cx="5029200" cy="4183063"/>
          </a:xfrm>
          <a:noFill/>
          <a:ln/>
        </p:spPr>
        <p:txBody>
          <a:bodyPr lIns="90488" tIns="44450" rIns="90488" bIns="44450"/>
          <a:lstStyle/>
          <a:p>
            <a:pPr eaLnBrk="1" hangingPunct="1"/>
            <a:r>
              <a:rPr lang="en-US" dirty="0"/>
              <a:t>Leigh Manning took photo</a:t>
            </a:r>
          </a:p>
          <a:p>
            <a:pPr eaLnBrk="1" hangingPunct="1"/>
            <a:r>
              <a:rPr lang="en-US" dirty="0"/>
              <a:t>Making sure you set aside enough time for training is critical to a successful process – time should be included for questions.</a:t>
            </a:r>
          </a:p>
          <a:p>
            <a:pPr eaLnBrk="1" hangingPunct="1"/>
            <a:r>
              <a:rPr lang="en-US" dirty="0"/>
              <a:t>This is a good place to discuss “common sense” in regards to assumptions about an employee’s experience. </a:t>
            </a:r>
          </a:p>
          <a:p>
            <a:pPr eaLnBrk="1" hangingPunct="1"/>
            <a:r>
              <a:rPr lang="en-US" dirty="0"/>
              <a:t>There are several styles of learning: visual(spatial), aural</a:t>
            </a:r>
            <a:r>
              <a:rPr lang="en-US" baseline="0" dirty="0"/>
              <a:t> (auditory-musical), verbal (linguistic), physical (kinesthetic), solitary (intrapersonal), social (interpersonal), and logical (mathematical).  While learners may have one dominant style of learning, they will usually use several different techniques while learning. That is why incorporating the different styles in learning makes sense – so you give all employees the opportunity to learn effectively.</a:t>
            </a:r>
          </a:p>
          <a:p>
            <a:pPr eaLnBrk="1" hangingPunct="1"/>
            <a:r>
              <a:rPr lang="en-US" baseline="0" dirty="0"/>
              <a:t>In train the trainers, too – it is making sure that the trainers you select convey company procedures effectively. For example, do they train a NEO to do a job with a machine guard off or with no PPE?</a:t>
            </a:r>
            <a:endParaRPr lang="en-US" dirty="0"/>
          </a:p>
        </p:txBody>
      </p:sp>
      <p:sp>
        <p:nvSpPr>
          <p:cNvPr id="37892" name="Rectangle 3"/>
          <p:cNvSpPr>
            <a:spLocks noGrp="1" noRot="1" noChangeAspect="1" noChangeArrowheads="1" noTextEdit="1"/>
          </p:cNvSpPr>
          <p:nvPr>
            <p:ph type="sldImg"/>
          </p:nvPr>
        </p:nvSpPr>
        <p:spPr>
          <a:xfrm>
            <a:off x="1114425" y="703263"/>
            <a:ext cx="4629150" cy="3473450"/>
          </a:xfrm>
          <a:ln w="12700" cap="flat">
            <a:solidFill>
              <a:schemeClr val="tx1"/>
            </a:solidFill>
          </a:ln>
        </p:spPr>
      </p:sp>
    </p:spTree>
    <p:extLst>
      <p:ext uri="{BB962C8B-B14F-4D97-AF65-F5344CB8AC3E}">
        <p14:creationId xmlns:p14="http://schemas.microsoft.com/office/powerpoint/2010/main" val="230699107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C6290AED-7FB1-4197-827E-5ACC61066405}" type="slidenum">
              <a:rPr lang="en-US" smtClean="0"/>
              <a:pPr/>
              <a:t>17</a:t>
            </a:fld>
            <a:endParaRPr lang="en-US"/>
          </a:p>
        </p:txBody>
      </p:sp>
      <p:sp>
        <p:nvSpPr>
          <p:cNvPr id="37891" name="Rectangle 2"/>
          <p:cNvSpPr>
            <a:spLocks noGrp="1" noChangeArrowheads="1"/>
          </p:cNvSpPr>
          <p:nvPr>
            <p:ph type="body" idx="1"/>
          </p:nvPr>
        </p:nvSpPr>
        <p:spPr>
          <a:xfrm>
            <a:off x="914400" y="4416425"/>
            <a:ext cx="5029200" cy="4183063"/>
          </a:xfrm>
          <a:noFill/>
          <a:ln/>
        </p:spPr>
        <p:txBody>
          <a:bodyPr lIns="90488" tIns="44450" rIns="90488" bIns="44450"/>
          <a:lstStyle/>
          <a:p>
            <a:pPr eaLnBrk="1" hangingPunct="1"/>
            <a:r>
              <a:rPr lang="en-US" dirty="0"/>
              <a:t>Safety is a huge part of onboarding because we want every employee to go home in the same condition they came to work. In</a:t>
            </a:r>
            <a:r>
              <a:rPr lang="en-US" baseline="0" dirty="0"/>
              <a:t> a good safety culture, safety is woven into the “way we do things around here.”</a:t>
            </a:r>
            <a:endParaRPr lang="en-US" dirty="0"/>
          </a:p>
        </p:txBody>
      </p:sp>
      <p:sp>
        <p:nvSpPr>
          <p:cNvPr id="37892" name="Rectangle 3"/>
          <p:cNvSpPr>
            <a:spLocks noGrp="1" noRot="1" noChangeAspect="1" noChangeArrowheads="1" noTextEdit="1"/>
          </p:cNvSpPr>
          <p:nvPr>
            <p:ph type="sldImg"/>
          </p:nvPr>
        </p:nvSpPr>
        <p:spPr>
          <a:xfrm>
            <a:off x="1114425" y="703263"/>
            <a:ext cx="4629150" cy="3473450"/>
          </a:xfrm>
          <a:ln w="12700" cap="flat">
            <a:solidFill>
              <a:schemeClr val="tx1"/>
            </a:solidFill>
          </a:ln>
        </p:spPr>
      </p:sp>
    </p:spTree>
    <p:extLst>
      <p:ext uri="{BB962C8B-B14F-4D97-AF65-F5344CB8AC3E}">
        <p14:creationId xmlns:p14="http://schemas.microsoft.com/office/powerpoint/2010/main" val="364280787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900" i="1" dirty="0"/>
              <a:t>(</a:t>
            </a:r>
            <a:r>
              <a:rPr lang="en-US" sz="900" i="1" dirty="0" err="1"/>
              <a:t>Istock</a:t>
            </a:r>
            <a:r>
              <a:rPr lang="en-US" sz="900" i="1" dirty="0"/>
              <a:t> photo: 67365777 purchased for presentation use 8.16.16,</a:t>
            </a:r>
            <a:r>
              <a:rPr lang="en-US" sz="900" i="1" baseline="0" dirty="0"/>
              <a:t> C+D)</a:t>
            </a:r>
            <a:endParaRPr lang="en-US" sz="900" i="1" dirty="0"/>
          </a:p>
          <a:p>
            <a:endParaRPr lang="en-US" dirty="0"/>
          </a:p>
          <a:p>
            <a:r>
              <a:rPr lang="en-US" dirty="0"/>
              <a:t>This employs kinesthetic learning</a:t>
            </a:r>
            <a:r>
              <a:rPr lang="en-US" baseline="0" dirty="0"/>
              <a:t> – actually doing the duties that will be performed. It allows employees to demonstrate understanding of the training, allows trainers to correct (if needed), and provides experience so the employee can feel confident in their job duties.</a:t>
            </a:r>
            <a:endParaRPr lang="en-US" dirty="0"/>
          </a:p>
        </p:txBody>
      </p:sp>
      <p:sp>
        <p:nvSpPr>
          <p:cNvPr id="4" name="Slide Number Placeholder 3"/>
          <p:cNvSpPr>
            <a:spLocks noGrp="1"/>
          </p:cNvSpPr>
          <p:nvPr>
            <p:ph type="sldNum" sz="quarter" idx="10"/>
          </p:nvPr>
        </p:nvSpPr>
        <p:spPr/>
        <p:txBody>
          <a:bodyPr/>
          <a:lstStyle/>
          <a:p>
            <a:pPr>
              <a:defRPr/>
            </a:pPr>
            <a:fld id="{B00C5803-176B-4D77-B8E7-DBDBE23831F0}" type="slidenum">
              <a:rPr lang="en-US" smtClean="0"/>
              <a:pPr>
                <a:defRPr/>
              </a:pPr>
              <a:t>18</a:t>
            </a:fld>
            <a:endParaRPr lang="en-US"/>
          </a:p>
        </p:txBody>
      </p:sp>
    </p:spTree>
    <p:extLst>
      <p:ext uri="{BB962C8B-B14F-4D97-AF65-F5344CB8AC3E}">
        <p14:creationId xmlns:p14="http://schemas.microsoft.com/office/powerpoint/2010/main" val="236847856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Photo from 100 year event</a:t>
            </a:r>
          </a:p>
          <a:p>
            <a:endParaRPr lang="en-US" dirty="0"/>
          </a:p>
          <a:p>
            <a:r>
              <a:rPr lang="en-US" dirty="0"/>
              <a:t>Examples of opportunities for social interaction – the sense of belonging (social integration) is very important in retaining employees.</a:t>
            </a:r>
          </a:p>
          <a:p>
            <a:r>
              <a:rPr lang="en-US" dirty="0"/>
              <a:t>Senior management involvement means</a:t>
            </a:r>
            <a:r>
              <a:rPr lang="en-US" baseline="0" dirty="0"/>
              <a:t> introducing employees to owners, CEOs, or whoever is in the highest levels of leadership.  This conveys commitment by them to the process of onboarding new employees.</a:t>
            </a:r>
            <a:endParaRPr lang="en-US" dirty="0"/>
          </a:p>
        </p:txBody>
      </p:sp>
      <p:sp>
        <p:nvSpPr>
          <p:cNvPr id="4" name="Slide Number Placeholder 3"/>
          <p:cNvSpPr>
            <a:spLocks noGrp="1"/>
          </p:cNvSpPr>
          <p:nvPr>
            <p:ph type="sldNum" sz="quarter" idx="10"/>
          </p:nvPr>
        </p:nvSpPr>
        <p:spPr/>
        <p:txBody>
          <a:bodyPr/>
          <a:lstStyle/>
          <a:p>
            <a:pPr>
              <a:defRPr/>
            </a:pPr>
            <a:fld id="{B00C5803-176B-4D77-B8E7-DBDBE23831F0}" type="slidenum">
              <a:rPr lang="en-US" smtClean="0"/>
              <a:pPr>
                <a:defRPr/>
              </a:pPr>
              <a:t>19</a:t>
            </a:fld>
            <a:endParaRPr lang="en-US"/>
          </a:p>
        </p:txBody>
      </p:sp>
    </p:spTree>
    <p:extLst>
      <p:ext uri="{BB962C8B-B14F-4D97-AF65-F5344CB8AC3E}">
        <p14:creationId xmlns:p14="http://schemas.microsoft.com/office/powerpoint/2010/main" val="991655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27DA2D6A-AADA-4856-BE2A-D804AA61BDD4}" type="slidenum">
              <a:rPr lang="en-US" smtClean="0"/>
              <a:pPr/>
              <a:t>20</a:t>
            </a:fld>
            <a:endParaRPr lang="en-US"/>
          </a:p>
        </p:txBody>
      </p:sp>
      <p:sp>
        <p:nvSpPr>
          <p:cNvPr id="37891" name="Rectangle 2"/>
          <p:cNvSpPr>
            <a:spLocks noGrp="1" noChangeArrowheads="1"/>
          </p:cNvSpPr>
          <p:nvPr>
            <p:ph type="body" idx="1"/>
          </p:nvPr>
        </p:nvSpPr>
        <p:spPr>
          <a:xfrm>
            <a:off x="913890" y="4415790"/>
            <a:ext cx="5030221" cy="4183380"/>
          </a:xfrm>
          <a:noFill/>
          <a:ln/>
        </p:spPr>
        <p:txBody>
          <a:bodyPr lIns="91333" tIns="44866" rIns="91333" bIns="44866"/>
          <a:lstStyle/>
          <a:p>
            <a:pPr eaLnBrk="1" hangingPunct="1"/>
            <a:r>
              <a:rPr lang="en-US" sz="900" i="1" dirty="0"/>
              <a:t>(</a:t>
            </a:r>
            <a:r>
              <a:rPr lang="en-US" sz="900" i="1" dirty="0" err="1"/>
              <a:t>Istock</a:t>
            </a:r>
            <a:r>
              <a:rPr lang="en-US" sz="900" i="1" dirty="0"/>
              <a:t> id: 55311778 purchased</a:t>
            </a:r>
            <a:r>
              <a:rPr lang="en-US" sz="900" i="1" baseline="0" dirty="0"/>
              <a:t> for this presentation use 8.16.16, C+D)</a:t>
            </a:r>
            <a:endParaRPr lang="en-US" sz="900" i="1" dirty="0"/>
          </a:p>
          <a:p>
            <a:pPr eaLnBrk="1" hangingPunct="1"/>
            <a:endParaRPr lang="en-US" dirty="0"/>
          </a:p>
          <a:p>
            <a:pPr eaLnBrk="1" hangingPunct="1"/>
            <a:r>
              <a:rPr lang="en-US" dirty="0"/>
              <a:t>Some onboarding kits have surveys – one of the examples at the end has one – or you can create your own. </a:t>
            </a:r>
          </a:p>
          <a:p>
            <a:pPr eaLnBrk="1" hangingPunct="1"/>
            <a:r>
              <a:rPr lang="en-US" dirty="0"/>
              <a:t>The follow up helps</a:t>
            </a:r>
            <a:r>
              <a:rPr lang="en-US" baseline="0" dirty="0"/>
              <a:t> to ensure all of the plan goals are being met as well as providing an opportunity for the new employee to express concerns before they become problems.</a:t>
            </a:r>
            <a:endParaRPr lang="en-US" dirty="0"/>
          </a:p>
        </p:txBody>
      </p:sp>
      <p:sp>
        <p:nvSpPr>
          <p:cNvPr id="37892" name="Rectangle 3"/>
          <p:cNvSpPr>
            <a:spLocks noGrp="1" noRot="1" noChangeAspect="1" noChangeArrowheads="1" noTextEdit="1"/>
          </p:cNvSpPr>
          <p:nvPr>
            <p:ph type="sldImg"/>
          </p:nvPr>
        </p:nvSpPr>
        <p:spPr>
          <a:xfrm>
            <a:off x="1106488" y="698500"/>
            <a:ext cx="4643437" cy="3482975"/>
          </a:xfrm>
          <a:ln w="12700" cap="flat">
            <a:solidFill>
              <a:schemeClr val="tx1"/>
            </a:solidFill>
          </a:ln>
        </p:spPr>
      </p:sp>
    </p:spTree>
    <p:extLst>
      <p:ext uri="{BB962C8B-B14F-4D97-AF65-F5344CB8AC3E}">
        <p14:creationId xmlns:p14="http://schemas.microsoft.com/office/powerpoint/2010/main" val="4214355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p>
            <a:fld id="{7BDF1F64-C093-47FF-9557-F33BFACDB7F4}" type="slidenum">
              <a:rPr lang="en-US" smtClean="0"/>
              <a:pPr/>
              <a:t>21</a:t>
            </a:fld>
            <a:endParaRPr lang="en-US"/>
          </a:p>
        </p:txBody>
      </p:sp>
      <p:sp>
        <p:nvSpPr>
          <p:cNvPr id="33795" name="Rectangle 2"/>
          <p:cNvSpPr>
            <a:spLocks noGrp="1" noChangeArrowheads="1"/>
          </p:cNvSpPr>
          <p:nvPr>
            <p:ph type="body" idx="1"/>
          </p:nvPr>
        </p:nvSpPr>
        <p:spPr>
          <a:xfrm>
            <a:off x="914400" y="4416425"/>
            <a:ext cx="5029200" cy="4183063"/>
          </a:xfrm>
          <a:noFill/>
          <a:ln/>
        </p:spPr>
        <p:txBody>
          <a:bodyPr lIns="90488" tIns="44450" rIns="90488" bIns="44450"/>
          <a:lstStyle/>
          <a:p>
            <a:pPr eaLnBrk="1" hangingPunct="1"/>
            <a:r>
              <a:rPr lang="en-US" sz="900" i="1" dirty="0"/>
              <a:t>(</a:t>
            </a:r>
            <a:r>
              <a:rPr lang="en-US" sz="900" i="1" dirty="0" err="1"/>
              <a:t>Istock</a:t>
            </a:r>
            <a:r>
              <a:rPr lang="en-US" sz="900" i="1" dirty="0"/>
              <a:t> photo ID: 40518334 purchased for this presentation use 8.16.16, C+D)</a:t>
            </a:r>
          </a:p>
          <a:p>
            <a:pPr eaLnBrk="1" hangingPunct="1"/>
            <a:endParaRPr lang="en-US" dirty="0"/>
          </a:p>
          <a:p>
            <a:pPr eaLnBrk="1" hangingPunct="1"/>
            <a:r>
              <a:rPr lang="en-US" dirty="0"/>
              <a:t>This describes the limitations of a read and sign NEO program. The adult learning model requires using more than one learning method in order to increase retention of material.</a:t>
            </a:r>
          </a:p>
        </p:txBody>
      </p:sp>
      <p:sp>
        <p:nvSpPr>
          <p:cNvPr id="33796" name="Rectangle 3"/>
          <p:cNvSpPr>
            <a:spLocks noGrp="1" noRot="1" noChangeAspect="1" noChangeArrowheads="1" noTextEdit="1"/>
          </p:cNvSpPr>
          <p:nvPr>
            <p:ph type="sldImg"/>
          </p:nvPr>
        </p:nvSpPr>
        <p:spPr>
          <a:xfrm>
            <a:off x="1114425" y="703263"/>
            <a:ext cx="4629150" cy="3473450"/>
          </a:xfrm>
          <a:ln w="12700" cap="flat">
            <a:solidFill>
              <a:schemeClr val="tx1"/>
            </a:solidFill>
          </a:ln>
        </p:spPr>
      </p:sp>
    </p:spTree>
    <p:extLst>
      <p:ext uri="{BB962C8B-B14F-4D97-AF65-F5344CB8AC3E}">
        <p14:creationId xmlns:p14="http://schemas.microsoft.com/office/powerpoint/2010/main" val="40533857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11E8C04E-060A-439A-A853-2F9AB49CAC19}" type="slidenum">
              <a:rPr lang="en-US" smtClean="0"/>
              <a:pPr/>
              <a:t>22</a:t>
            </a:fld>
            <a:endParaRPr lang="en-US"/>
          </a:p>
        </p:txBody>
      </p:sp>
      <p:sp>
        <p:nvSpPr>
          <p:cNvPr id="35843" name="Rectangle 2"/>
          <p:cNvSpPr>
            <a:spLocks noGrp="1" noChangeArrowheads="1"/>
          </p:cNvSpPr>
          <p:nvPr>
            <p:ph type="body" idx="1"/>
          </p:nvPr>
        </p:nvSpPr>
        <p:spPr>
          <a:xfrm>
            <a:off x="914400" y="4416425"/>
            <a:ext cx="5029200" cy="4183063"/>
          </a:xfrm>
          <a:noFill/>
          <a:ln/>
        </p:spPr>
        <p:txBody>
          <a:bodyPr lIns="90488" tIns="44450" rIns="90488" bIns="44450"/>
          <a:lstStyle/>
          <a:p>
            <a:pPr eaLnBrk="1" hangingPunct="1"/>
            <a:r>
              <a:rPr lang="en-US" i="1" dirty="0"/>
              <a:t>(</a:t>
            </a:r>
            <a:r>
              <a:rPr lang="en-US" i="1" dirty="0" err="1"/>
              <a:t>Istock</a:t>
            </a:r>
            <a:r>
              <a:rPr lang="en-US" i="1" dirty="0"/>
              <a:t> photo id: 51175550 purchased for this </a:t>
            </a:r>
            <a:r>
              <a:rPr lang="en-US" i="1" dirty="0" err="1"/>
              <a:t>presenation</a:t>
            </a:r>
            <a:r>
              <a:rPr lang="en-US" i="1" dirty="0"/>
              <a:t> use 8.16.16, C+D)</a:t>
            </a:r>
          </a:p>
          <a:p>
            <a:pPr eaLnBrk="1" hangingPunct="1"/>
            <a:endParaRPr lang="en-US" dirty="0"/>
          </a:p>
          <a:p>
            <a:pPr eaLnBrk="1" hangingPunct="1"/>
            <a:r>
              <a:rPr lang="en-US" dirty="0"/>
              <a:t>Examples of mistakes made by other employers in the past, according to an article by SHRM. </a:t>
            </a:r>
          </a:p>
        </p:txBody>
      </p:sp>
      <p:sp>
        <p:nvSpPr>
          <p:cNvPr id="35844" name="Rectangle 3"/>
          <p:cNvSpPr>
            <a:spLocks noGrp="1" noRot="1" noChangeAspect="1" noChangeArrowheads="1" noTextEdit="1"/>
          </p:cNvSpPr>
          <p:nvPr>
            <p:ph type="sldImg"/>
          </p:nvPr>
        </p:nvSpPr>
        <p:spPr>
          <a:xfrm>
            <a:off x="1114425" y="703263"/>
            <a:ext cx="4629150" cy="3473450"/>
          </a:xfrm>
          <a:ln w="12700" cap="flat">
            <a:solidFill>
              <a:schemeClr val="tx1"/>
            </a:solidFill>
          </a:ln>
        </p:spPr>
      </p:sp>
    </p:spTree>
    <p:extLst>
      <p:ext uri="{BB962C8B-B14F-4D97-AF65-F5344CB8AC3E}">
        <p14:creationId xmlns:p14="http://schemas.microsoft.com/office/powerpoint/2010/main" val="398913390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p>
            <a:fld id="{11E8C04E-060A-439A-A853-2F9AB49CAC19}" type="slidenum">
              <a:rPr lang="en-US" smtClean="0"/>
              <a:pPr/>
              <a:t>23</a:t>
            </a:fld>
            <a:endParaRPr lang="en-US"/>
          </a:p>
        </p:txBody>
      </p:sp>
      <p:sp>
        <p:nvSpPr>
          <p:cNvPr id="35843" name="Rectangle 2"/>
          <p:cNvSpPr>
            <a:spLocks noGrp="1" noChangeArrowheads="1"/>
          </p:cNvSpPr>
          <p:nvPr>
            <p:ph type="body" idx="1"/>
          </p:nvPr>
        </p:nvSpPr>
        <p:spPr>
          <a:xfrm>
            <a:off x="914400" y="4416425"/>
            <a:ext cx="5029200" cy="4183063"/>
          </a:xfrm>
          <a:noFill/>
          <a:ln/>
        </p:spPr>
        <p:txBody>
          <a:bodyPr lIns="90488" tIns="44450" rIns="90488" bIns="44450"/>
          <a:lstStyle/>
          <a:p>
            <a:pPr eaLnBrk="1" hangingPunct="1"/>
            <a:r>
              <a:rPr lang="en-US" sz="900" i="1" dirty="0"/>
              <a:t>(Substituted</a:t>
            </a:r>
            <a:r>
              <a:rPr lang="en-US" sz="900" i="1" baseline="0" dirty="0"/>
              <a:t> </a:t>
            </a:r>
            <a:r>
              <a:rPr lang="en-US" sz="900" i="1" dirty="0" err="1"/>
              <a:t>Istock</a:t>
            </a:r>
            <a:r>
              <a:rPr lang="en-US" sz="900" i="1" baseline="0" dirty="0"/>
              <a:t> id: 85168843, to keep with same style as previous slide image use. Purchased for this presentation use 8.16.16, C+D)</a:t>
            </a:r>
          </a:p>
          <a:p>
            <a:pPr eaLnBrk="1" hangingPunct="1"/>
            <a:endParaRPr lang="en-US" baseline="0" dirty="0"/>
          </a:p>
          <a:p>
            <a:pPr eaLnBrk="1" hangingPunct="1"/>
            <a:r>
              <a:rPr lang="en-US" baseline="0" dirty="0"/>
              <a:t>Other examples of mistakes made in NEO – all are opportunities to do better.</a:t>
            </a:r>
            <a:endParaRPr lang="en-US" dirty="0"/>
          </a:p>
        </p:txBody>
      </p:sp>
      <p:sp>
        <p:nvSpPr>
          <p:cNvPr id="35844" name="Rectangle 3"/>
          <p:cNvSpPr>
            <a:spLocks noGrp="1" noRot="1" noChangeAspect="1" noChangeArrowheads="1" noTextEdit="1"/>
          </p:cNvSpPr>
          <p:nvPr>
            <p:ph type="sldImg"/>
          </p:nvPr>
        </p:nvSpPr>
        <p:spPr>
          <a:xfrm>
            <a:off x="1114425" y="703263"/>
            <a:ext cx="4629150" cy="3473450"/>
          </a:xfrm>
          <a:ln w="12700" cap="flat">
            <a:solidFill>
              <a:schemeClr val="tx1"/>
            </a:solidFill>
          </a:ln>
        </p:spPr>
      </p:sp>
    </p:spTree>
    <p:extLst>
      <p:ext uri="{BB962C8B-B14F-4D97-AF65-F5344CB8AC3E}">
        <p14:creationId xmlns:p14="http://schemas.microsoft.com/office/powerpoint/2010/main" val="427961574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3BC873D9-4893-49B7-A182-FBA4021F640F}" type="slidenum">
              <a:rPr lang="en-US"/>
              <a:pPr/>
              <a:t>24</a:t>
            </a:fld>
            <a:endParaRPr lang="en-US"/>
          </a:p>
        </p:txBody>
      </p:sp>
      <p:sp>
        <p:nvSpPr>
          <p:cNvPr id="37891" name="Rectangle 2"/>
          <p:cNvSpPr>
            <a:spLocks noGrp="1" noRot="1" noChangeAspect="1" noChangeArrowheads="1" noTextEdit="1"/>
          </p:cNvSpPr>
          <p:nvPr>
            <p:ph type="sldImg"/>
          </p:nvPr>
        </p:nvSpPr>
        <p:spPr>
          <a:xfrm>
            <a:off x="1104900" y="696913"/>
            <a:ext cx="4648200" cy="3486150"/>
          </a:xfrm>
          <a:ln/>
        </p:spPr>
      </p:sp>
      <p:sp>
        <p:nvSpPr>
          <p:cNvPr id="37892" name="Rectangle 3"/>
          <p:cNvSpPr>
            <a:spLocks noGrp="1" noChangeArrowheads="1"/>
          </p:cNvSpPr>
          <p:nvPr>
            <p:ph type="body" idx="1"/>
          </p:nvPr>
        </p:nvSpPr>
        <p:spPr>
          <a:noFill/>
          <a:ln/>
        </p:spPr>
        <p:txBody>
          <a:bodyPr/>
          <a:lstStyle/>
          <a:p>
            <a:pPr eaLnBrk="1" hangingPunct="1"/>
            <a:r>
              <a:rPr lang="en-US" dirty="0"/>
              <a:t>Screen shot from my jeopardy game that I use for training.</a:t>
            </a:r>
          </a:p>
          <a:p>
            <a:pPr eaLnBrk="1" hangingPunct="1"/>
            <a:endParaRPr lang="en-US" dirty="0"/>
          </a:p>
          <a:p>
            <a:pPr eaLnBrk="1" hangingPunct="1"/>
            <a:r>
              <a:rPr lang="en-US" dirty="0"/>
              <a:t>Examples of games that can be used during NEO – it can be content about the company, or it can be content specific to the job. These are all ways to creatively promote retention.</a:t>
            </a:r>
          </a:p>
          <a:p>
            <a:pPr eaLnBrk="1" hangingPunct="1"/>
            <a:endParaRPr lang="en-US" dirty="0"/>
          </a:p>
        </p:txBody>
      </p:sp>
    </p:spTree>
    <p:extLst>
      <p:ext uri="{BB962C8B-B14F-4D97-AF65-F5344CB8AC3E}">
        <p14:creationId xmlns:p14="http://schemas.microsoft.com/office/powerpoint/2010/main" val="27036739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E86B3CAB-33CF-4FD7-A018-D6809F0BB303}" type="slidenum">
              <a:rPr lang="en-US" smtClean="0"/>
              <a:pPr/>
              <a:t>25</a:t>
            </a:fld>
            <a:endParaRPr lang="en-US"/>
          </a:p>
        </p:txBody>
      </p:sp>
      <p:sp>
        <p:nvSpPr>
          <p:cNvPr id="34819" name="Rectangle 2"/>
          <p:cNvSpPr>
            <a:spLocks noGrp="1" noChangeArrowheads="1"/>
          </p:cNvSpPr>
          <p:nvPr>
            <p:ph type="body" idx="1"/>
          </p:nvPr>
        </p:nvSpPr>
        <p:spPr>
          <a:xfrm>
            <a:off x="914400" y="4416467"/>
            <a:ext cx="5029200" cy="4182345"/>
          </a:xfrm>
          <a:noFill/>
          <a:ln/>
        </p:spPr>
        <p:txBody>
          <a:bodyPr lIns="90488" tIns="44450" rIns="90488" bIns="44450"/>
          <a:lstStyle/>
          <a:p>
            <a:pPr eaLnBrk="1" hangingPunct="1"/>
            <a:r>
              <a:rPr lang="en-US" sz="900" i="1" dirty="0"/>
              <a:t>(Substituted image for an actual</a:t>
            </a:r>
            <a:r>
              <a:rPr lang="en-US" sz="900" i="1" baseline="0" dirty="0"/>
              <a:t> SAIF safety game. C+D)</a:t>
            </a:r>
            <a:endParaRPr lang="en-US" sz="900" i="1" dirty="0"/>
          </a:p>
          <a:p>
            <a:pPr eaLnBrk="1" hangingPunct="1"/>
            <a:endParaRPr lang="en-US" dirty="0"/>
          </a:p>
          <a:p>
            <a:pPr eaLnBrk="1" hangingPunct="1"/>
            <a:r>
              <a:rPr lang="en-US" dirty="0"/>
              <a:t>This</a:t>
            </a:r>
            <a:r>
              <a:rPr lang="en-US" baseline="0" dirty="0"/>
              <a:t> can be modified to fit the organization, but it is a fun way to get employees engaged.  It does take a little time to plan and execute.</a:t>
            </a:r>
            <a:endParaRPr lang="en-US" dirty="0"/>
          </a:p>
        </p:txBody>
      </p:sp>
      <p:sp>
        <p:nvSpPr>
          <p:cNvPr id="34820" name="Rectangle 3"/>
          <p:cNvSpPr>
            <a:spLocks noGrp="1" noRot="1" noChangeAspect="1" noChangeArrowheads="1" noTextEdit="1"/>
          </p:cNvSpPr>
          <p:nvPr>
            <p:ph type="sldImg"/>
          </p:nvPr>
        </p:nvSpPr>
        <p:spPr>
          <a:xfrm>
            <a:off x="1112838" y="703263"/>
            <a:ext cx="4632325" cy="3475037"/>
          </a:xfrm>
          <a:ln w="12700" cap="flat">
            <a:solidFill>
              <a:schemeClr val="tx1"/>
            </a:solidFill>
          </a:ln>
        </p:spPr>
      </p:sp>
    </p:spTree>
    <p:extLst>
      <p:ext uri="{BB962C8B-B14F-4D97-AF65-F5344CB8AC3E}">
        <p14:creationId xmlns:p14="http://schemas.microsoft.com/office/powerpoint/2010/main" val="38385549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p>
            <a:fld id="{3BC873D9-4893-49B7-A182-FBA4021F640F}" type="slidenum">
              <a:rPr lang="en-US"/>
              <a:pPr/>
              <a:t>26</a:t>
            </a:fld>
            <a:endParaRPr lang="en-US"/>
          </a:p>
        </p:txBody>
      </p:sp>
      <p:sp>
        <p:nvSpPr>
          <p:cNvPr id="37891" name="Rectangle 2"/>
          <p:cNvSpPr>
            <a:spLocks noGrp="1" noRot="1" noChangeAspect="1" noChangeArrowheads="1" noTextEdit="1"/>
          </p:cNvSpPr>
          <p:nvPr>
            <p:ph type="sldImg"/>
          </p:nvPr>
        </p:nvSpPr>
        <p:spPr>
          <a:xfrm>
            <a:off x="1104900" y="696913"/>
            <a:ext cx="4648200" cy="3486150"/>
          </a:xfrm>
          <a:ln/>
        </p:spPr>
      </p:sp>
      <p:sp>
        <p:nvSpPr>
          <p:cNvPr id="37892" name="Rectangle 3"/>
          <p:cNvSpPr>
            <a:spLocks noGrp="1" noChangeArrowheads="1"/>
          </p:cNvSpPr>
          <p:nvPr>
            <p:ph type="body" idx="1"/>
          </p:nvPr>
        </p:nvSpPr>
        <p:spPr>
          <a:noFill/>
          <a:ln/>
        </p:spPr>
        <p:txBody>
          <a:bodyPr/>
          <a:lstStyle/>
          <a:p>
            <a:pPr eaLnBrk="1" hangingPunct="1"/>
            <a:endParaRPr lang="en-US" dirty="0"/>
          </a:p>
          <a:p>
            <a:pPr eaLnBrk="1" hangingPunct="1"/>
            <a:r>
              <a:rPr lang="en-US" dirty="0"/>
              <a:t>Recognition profiles are quick surveys describing the person – their likes and dislikes. It provides an opportunity for co-workers to get to know them while allowing them to express their identity.</a:t>
            </a:r>
            <a:r>
              <a:rPr lang="en-US" baseline="0" dirty="0"/>
              <a:t>  The human scavenger hunt is also human bingo – you have a grid with different descriptive items and you go around the room finding people who meet that description.  The other three are quick discussion exercises describing my river, or my mountain (participants discuss their river or their mountain – it may not be an actual river or mountain – it may be something in their lives that has been a river running through it or a mountain – an obstacle they overcame) – my best (or first) job and my worst job (and why) and anything, anytime (participants are given a topic and asked to come up with the first word that comes to mind and then discuss it – example: candy, skittles)</a:t>
            </a:r>
            <a:endParaRPr lang="en-US" dirty="0"/>
          </a:p>
          <a:p>
            <a:pPr eaLnBrk="1" hangingPunct="1"/>
            <a:endParaRPr lang="en-US" dirty="0"/>
          </a:p>
          <a:p>
            <a:pPr eaLnBrk="1" hangingPunct="1"/>
            <a:r>
              <a:rPr lang="en-US" dirty="0"/>
              <a:t>Photo by Don Hadley, SAIF employee – he gave me permission to use it.</a:t>
            </a:r>
          </a:p>
          <a:p>
            <a:pPr eaLnBrk="1" hangingPunct="1"/>
            <a:endParaRPr lang="en-US" dirty="0"/>
          </a:p>
          <a:p>
            <a:r>
              <a:rPr lang="en-US" sz="1200" kern="1200" dirty="0">
                <a:solidFill>
                  <a:schemeClr val="tx1"/>
                </a:solidFill>
                <a:effectLst/>
                <a:latin typeface="Arial" charset="0"/>
                <a:ea typeface="+mn-ea"/>
                <a:cs typeface="+mn-cs"/>
              </a:rPr>
              <a:t>Feel free.</a:t>
            </a:r>
          </a:p>
          <a:p>
            <a:r>
              <a:rPr lang="en-US" sz="1200" kern="1200" dirty="0">
                <a:solidFill>
                  <a:schemeClr val="tx1"/>
                </a:solidFill>
                <a:effectLst/>
                <a:latin typeface="Arial" charset="0"/>
                <a:ea typeface="+mn-ea"/>
                <a:cs typeface="+mn-cs"/>
              </a:rPr>
              <a:t> </a:t>
            </a:r>
          </a:p>
          <a:p>
            <a:r>
              <a:rPr lang="en-US" sz="1200" b="1" kern="1200" dirty="0">
                <a:solidFill>
                  <a:schemeClr val="tx1"/>
                </a:solidFill>
                <a:effectLst/>
                <a:latin typeface="Arial" charset="0"/>
                <a:ea typeface="+mn-ea"/>
                <a:cs typeface="+mn-cs"/>
              </a:rPr>
              <a:t>From:</a:t>
            </a:r>
            <a:r>
              <a:rPr lang="en-US" sz="1200" kern="1200" dirty="0">
                <a:solidFill>
                  <a:schemeClr val="tx1"/>
                </a:solidFill>
                <a:effectLst/>
                <a:latin typeface="Arial" charset="0"/>
                <a:ea typeface="+mn-ea"/>
                <a:cs typeface="+mn-cs"/>
              </a:rPr>
              <a:t> Leigh Manning </a:t>
            </a:r>
            <a:br>
              <a:rPr lang="en-US" sz="1200" kern="1200" dirty="0">
                <a:solidFill>
                  <a:schemeClr val="tx1"/>
                </a:solidFill>
                <a:effectLst/>
                <a:latin typeface="Arial" charset="0"/>
                <a:ea typeface="+mn-ea"/>
                <a:cs typeface="+mn-cs"/>
              </a:rPr>
            </a:br>
            <a:r>
              <a:rPr lang="en-US" sz="1200" b="1" kern="1200" dirty="0">
                <a:solidFill>
                  <a:schemeClr val="tx1"/>
                </a:solidFill>
                <a:effectLst/>
                <a:latin typeface="Arial" charset="0"/>
                <a:ea typeface="+mn-ea"/>
                <a:cs typeface="+mn-cs"/>
              </a:rPr>
              <a:t>Sent:</a:t>
            </a:r>
            <a:r>
              <a:rPr lang="en-US" sz="1200" kern="1200" dirty="0">
                <a:solidFill>
                  <a:schemeClr val="tx1"/>
                </a:solidFill>
                <a:effectLst/>
                <a:latin typeface="Arial" charset="0"/>
                <a:ea typeface="+mn-ea"/>
                <a:cs typeface="+mn-cs"/>
              </a:rPr>
              <a:t> Tuesday, June 14, 2016 11:34 AM</a:t>
            </a:r>
            <a:br>
              <a:rPr lang="en-US" sz="1200" kern="1200" dirty="0">
                <a:solidFill>
                  <a:schemeClr val="tx1"/>
                </a:solidFill>
                <a:effectLst/>
                <a:latin typeface="Arial" charset="0"/>
                <a:ea typeface="+mn-ea"/>
                <a:cs typeface="+mn-cs"/>
              </a:rPr>
            </a:br>
            <a:r>
              <a:rPr lang="en-US" sz="1200" b="1" kern="1200" dirty="0">
                <a:solidFill>
                  <a:schemeClr val="tx1"/>
                </a:solidFill>
                <a:effectLst/>
                <a:latin typeface="Arial" charset="0"/>
                <a:ea typeface="+mn-ea"/>
                <a:cs typeface="+mn-cs"/>
              </a:rPr>
              <a:t>To:</a:t>
            </a:r>
            <a:r>
              <a:rPr lang="en-US" sz="1200" kern="1200" dirty="0">
                <a:solidFill>
                  <a:schemeClr val="tx1"/>
                </a:solidFill>
                <a:effectLst/>
                <a:latin typeface="Arial" charset="0"/>
                <a:ea typeface="+mn-ea"/>
                <a:cs typeface="+mn-cs"/>
              </a:rPr>
              <a:t> Don Hadley &lt;</a:t>
            </a:r>
            <a:r>
              <a:rPr lang="en-US" sz="1200" u="sng" kern="1200" dirty="0">
                <a:solidFill>
                  <a:schemeClr val="tx1"/>
                </a:solidFill>
                <a:effectLst/>
                <a:latin typeface="Arial" charset="0"/>
                <a:ea typeface="+mn-ea"/>
                <a:cs typeface="+mn-cs"/>
                <a:hlinkClick r:id="rId3"/>
              </a:rPr>
              <a:t>DONHAD@saif.com</a:t>
            </a:r>
            <a:r>
              <a:rPr lang="en-US" sz="1200" kern="1200" dirty="0">
                <a:solidFill>
                  <a:schemeClr val="tx1"/>
                </a:solidFill>
                <a:effectLst/>
                <a:latin typeface="Arial" charset="0"/>
                <a:ea typeface="+mn-ea"/>
                <a:cs typeface="+mn-cs"/>
              </a:rPr>
              <a:t>&gt;</a:t>
            </a:r>
            <a:br>
              <a:rPr lang="en-US" sz="1200" kern="1200" dirty="0">
                <a:solidFill>
                  <a:schemeClr val="tx1"/>
                </a:solidFill>
                <a:effectLst/>
                <a:latin typeface="Arial" charset="0"/>
                <a:ea typeface="+mn-ea"/>
                <a:cs typeface="+mn-cs"/>
              </a:rPr>
            </a:br>
            <a:r>
              <a:rPr lang="en-US" sz="1200" b="1" kern="1200" dirty="0">
                <a:solidFill>
                  <a:schemeClr val="tx1"/>
                </a:solidFill>
                <a:effectLst/>
                <a:latin typeface="Arial" charset="0"/>
                <a:ea typeface="+mn-ea"/>
                <a:cs typeface="+mn-cs"/>
              </a:rPr>
              <a:t>Subject:</a:t>
            </a:r>
            <a:r>
              <a:rPr lang="en-US" sz="1200" kern="1200" dirty="0">
                <a:solidFill>
                  <a:schemeClr val="tx1"/>
                </a:solidFill>
                <a:effectLst/>
                <a:latin typeface="Arial" charset="0"/>
                <a:ea typeface="+mn-ea"/>
                <a:cs typeface="+mn-cs"/>
              </a:rPr>
              <a:t> RE: The cream of the crop</a:t>
            </a:r>
          </a:p>
          <a:p>
            <a:r>
              <a:rPr lang="en-US" sz="1200" kern="1200" dirty="0">
                <a:solidFill>
                  <a:schemeClr val="tx1"/>
                </a:solidFill>
                <a:effectLst/>
                <a:latin typeface="Arial" charset="0"/>
                <a:ea typeface="+mn-ea"/>
                <a:cs typeface="+mn-cs"/>
              </a:rPr>
              <a:t> </a:t>
            </a:r>
          </a:p>
          <a:p>
            <a:r>
              <a:rPr lang="en-US" sz="1200" kern="1200" dirty="0">
                <a:solidFill>
                  <a:schemeClr val="tx1"/>
                </a:solidFill>
                <a:effectLst/>
                <a:latin typeface="Arial" charset="0"/>
                <a:ea typeface="+mn-ea"/>
                <a:cs typeface="+mn-cs"/>
              </a:rPr>
              <a:t>Great shots!  Can I use one of your mountain pictures in one of our presentations?</a:t>
            </a:r>
          </a:p>
          <a:p>
            <a:r>
              <a:rPr lang="en-US" sz="1200" kern="1200" dirty="0">
                <a:solidFill>
                  <a:schemeClr val="tx1"/>
                </a:solidFill>
                <a:effectLst/>
                <a:latin typeface="Arial" charset="0"/>
                <a:ea typeface="+mn-ea"/>
                <a:cs typeface="+mn-cs"/>
              </a:rPr>
              <a:t> </a:t>
            </a:r>
          </a:p>
          <a:p>
            <a:pPr eaLnBrk="1" hangingPunct="1"/>
            <a:endParaRPr lang="en-US" dirty="0"/>
          </a:p>
          <a:p>
            <a:pPr eaLnBrk="1" hangingPunct="1"/>
            <a:endParaRPr lang="en-US" dirty="0"/>
          </a:p>
          <a:p>
            <a:pPr eaLnBrk="1" hangingPunct="1"/>
            <a:endParaRPr lang="en-US" dirty="0"/>
          </a:p>
          <a:p>
            <a:pPr eaLnBrk="1" hangingPunct="1"/>
            <a:endParaRPr lang="en-US" dirty="0"/>
          </a:p>
        </p:txBody>
      </p:sp>
    </p:spTree>
    <p:extLst>
      <p:ext uri="{BB962C8B-B14F-4D97-AF65-F5344CB8AC3E}">
        <p14:creationId xmlns:p14="http://schemas.microsoft.com/office/powerpoint/2010/main" val="32436191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FEE5BC46-86A2-4840-856D-8188B2F4069B}" type="slidenum">
              <a:rPr lang="en-US"/>
              <a:pPr/>
              <a:t>27</a:t>
            </a:fld>
            <a:endParaRPr lang="en-US"/>
          </a:p>
        </p:txBody>
      </p:sp>
      <p:sp>
        <p:nvSpPr>
          <p:cNvPr id="46083" name="Rectangle 2"/>
          <p:cNvSpPr>
            <a:spLocks noGrp="1" noRot="1" noChangeAspect="1" noChangeArrowheads="1" noTextEdit="1"/>
          </p:cNvSpPr>
          <p:nvPr>
            <p:ph type="sldImg"/>
          </p:nvPr>
        </p:nvSpPr>
        <p:spPr>
          <a:xfrm>
            <a:off x="1106488" y="696913"/>
            <a:ext cx="4646612" cy="3484562"/>
          </a:xfrm>
          <a:ln/>
        </p:spPr>
      </p:sp>
      <p:sp>
        <p:nvSpPr>
          <p:cNvPr id="46084" name="Rectangle 3"/>
          <p:cNvSpPr>
            <a:spLocks noGrp="1" noChangeArrowheads="1"/>
          </p:cNvSpPr>
          <p:nvPr>
            <p:ph type="body" idx="1"/>
          </p:nvPr>
        </p:nvSpPr>
        <p:spPr>
          <a:xfrm>
            <a:off x="228600" y="4416425"/>
            <a:ext cx="6400800" cy="4183063"/>
          </a:xfrm>
          <a:noFill/>
          <a:ln/>
        </p:spPr>
        <p:txBody>
          <a:bodyPr/>
          <a:lstStyle/>
          <a:p>
            <a:pPr eaLnBrk="1" hangingPunct="1"/>
            <a:r>
              <a:rPr lang="en-US" sz="1800" dirty="0"/>
              <a:t>A guide of best practices</a:t>
            </a:r>
          </a:p>
        </p:txBody>
      </p:sp>
    </p:spTree>
    <p:extLst>
      <p:ext uri="{BB962C8B-B14F-4D97-AF65-F5344CB8AC3E}">
        <p14:creationId xmlns:p14="http://schemas.microsoft.com/office/powerpoint/2010/main" val="8575046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FEE5BC46-86A2-4840-856D-8188B2F4069B}" type="slidenum">
              <a:rPr lang="en-US"/>
              <a:pPr/>
              <a:t>28</a:t>
            </a:fld>
            <a:endParaRPr lang="en-US"/>
          </a:p>
        </p:txBody>
      </p:sp>
      <p:sp>
        <p:nvSpPr>
          <p:cNvPr id="46083" name="Rectangle 2"/>
          <p:cNvSpPr>
            <a:spLocks noGrp="1" noRot="1" noChangeAspect="1" noChangeArrowheads="1" noTextEdit="1"/>
          </p:cNvSpPr>
          <p:nvPr>
            <p:ph type="sldImg"/>
          </p:nvPr>
        </p:nvSpPr>
        <p:spPr>
          <a:xfrm>
            <a:off x="1106488" y="696913"/>
            <a:ext cx="4646612" cy="3484562"/>
          </a:xfrm>
          <a:ln/>
        </p:spPr>
      </p:sp>
      <p:sp>
        <p:nvSpPr>
          <p:cNvPr id="46084" name="Rectangle 3"/>
          <p:cNvSpPr>
            <a:spLocks noGrp="1" noChangeArrowheads="1"/>
          </p:cNvSpPr>
          <p:nvPr>
            <p:ph type="body" idx="1"/>
          </p:nvPr>
        </p:nvSpPr>
        <p:spPr>
          <a:xfrm>
            <a:off x="228600" y="4416425"/>
            <a:ext cx="6400800" cy="4183063"/>
          </a:xfrm>
          <a:noFill/>
          <a:ln/>
        </p:spPr>
        <p:txBody>
          <a:bodyPr/>
          <a:lstStyle/>
          <a:p>
            <a:pPr eaLnBrk="1" hangingPunct="1"/>
            <a:r>
              <a:rPr lang="en-US" sz="1800" dirty="0"/>
              <a:t>Onboarding kit example</a:t>
            </a:r>
          </a:p>
        </p:txBody>
      </p:sp>
    </p:spTree>
    <p:extLst>
      <p:ext uri="{BB962C8B-B14F-4D97-AF65-F5344CB8AC3E}">
        <p14:creationId xmlns:p14="http://schemas.microsoft.com/office/powerpoint/2010/main" val="412207931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FEE5BC46-86A2-4840-856D-8188B2F4069B}" type="slidenum">
              <a:rPr lang="en-US"/>
              <a:pPr/>
              <a:t>29</a:t>
            </a:fld>
            <a:endParaRPr lang="en-US"/>
          </a:p>
        </p:txBody>
      </p:sp>
      <p:sp>
        <p:nvSpPr>
          <p:cNvPr id="46083" name="Rectangle 2"/>
          <p:cNvSpPr>
            <a:spLocks noGrp="1" noRot="1" noChangeAspect="1" noChangeArrowheads="1" noTextEdit="1"/>
          </p:cNvSpPr>
          <p:nvPr>
            <p:ph type="sldImg"/>
          </p:nvPr>
        </p:nvSpPr>
        <p:spPr>
          <a:xfrm>
            <a:off x="1106488" y="696913"/>
            <a:ext cx="4646612" cy="3484562"/>
          </a:xfrm>
          <a:ln/>
        </p:spPr>
      </p:sp>
      <p:sp>
        <p:nvSpPr>
          <p:cNvPr id="46084" name="Rectangle 3"/>
          <p:cNvSpPr>
            <a:spLocks noGrp="1" noChangeArrowheads="1"/>
          </p:cNvSpPr>
          <p:nvPr>
            <p:ph type="body" idx="1"/>
          </p:nvPr>
        </p:nvSpPr>
        <p:spPr>
          <a:xfrm>
            <a:off x="228600" y="4416425"/>
            <a:ext cx="6400800" cy="4183063"/>
          </a:xfrm>
          <a:noFill/>
          <a:ln/>
        </p:spPr>
        <p:txBody>
          <a:bodyPr/>
          <a:lstStyle/>
          <a:p>
            <a:pPr eaLnBrk="1" hangingPunct="1"/>
            <a:r>
              <a:rPr lang="en-US" sz="1800" dirty="0"/>
              <a:t>Another onboarding kit example</a:t>
            </a:r>
          </a:p>
        </p:txBody>
      </p:sp>
    </p:spTree>
    <p:extLst>
      <p:ext uri="{BB962C8B-B14F-4D97-AF65-F5344CB8AC3E}">
        <p14:creationId xmlns:p14="http://schemas.microsoft.com/office/powerpoint/2010/main" val="3162198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A6BC6175-895B-416D-8C39-A71305E61BE7}" type="slidenum">
              <a:rPr lang="en-US"/>
              <a:pPr/>
              <a:t>30</a:t>
            </a:fld>
            <a:endParaRPr lang="en-US"/>
          </a:p>
        </p:txBody>
      </p:sp>
      <p:sp>
        <p:nvSpPr>
          <p:cNvPr id="50179" name="Rectangle 2"/>
          <p:cNvSpPr>
            <a:spLocks noGrp="1" noChangeArrowheads="1"/>
          </p:cNvSpPr>
          <p:nvPr>
            <p:ph type="body" idx="1"/>
          </p:nvPr>
        </p:nvSpPr>
        <p:spPr>
          <a:xfrm>
            <a:off x="914400" y="4416425"/>
            <a:ext cx="5029200" cy="4181475"/>
          </a:xfrm>
          <a:noFill/>
          <a:ln/>
        </p:spPr>
        <p:txBody>
          <a:bodyPr lIns="90481" tIns="44447" rIns="90481" bIns="44447"/>
          <a:lstStyle/>
          <a:p>
            <a:pPr eaLnBrk="1" hangingPunct="1"/>
            <a:r>
              <a:rPr lang="en-US" dirty="0"/>
              <a:t>A list of other places to get information</a:t>
            </a:r>
            <a:r>
              <a:rPr lang="en-US" baseline="0" dirty="0"/>
              <a:t> when developing NEO – or looking to improve it.</a:t>
            </a:r>
            <a:endParaRPr lang="en-US" dirty="0"/>
          </a:p>
          <a:p>
            <a:pPr eaLnBrk="1" hangingPunct="1"/>
            <a:endParaRPr lang="en-US" dirty="0"/>
          </a:p>
          <a:p>
            <a:pPr eaLnBrk="1" hangingPunct="1"/>
            <a:r>
              <a:rPr lang="en-US" sz="800" i="1" dirty="0"/>
              <a:t>(</a:t>
            </a:r>
            <a:r>
              <a:rPr lang="en-US" sz="800" i="1" dirty="0" err="1"/>
              <a:t>iStock</a:t>
            </a:r>
            <a:r>
              <a:rPr lang="en-US" sz="800" i="1" dirty="0"/>
              <a:t> image 6221922 purchased</a:t>
            </a:r>
            <a:r>
              <a:rPr lang="en-US" sz="800" i="1" baseline="0" dirty="0"/>
              <a:t> for this presentation usage. 8.16.16 C+D)</a:t>
            </a:r>
            <a:endParaRPr lang="en-US" sz="800" i="1" dirty="0"/>
          </a:p>
        </p:txBody>
      </p:sp>
      <p:sp>
        <p:nvSpPr>
          <p:cNvPr id="50180" name="Rectangle 3"/>
          <p:cNvSpPr>
            <a:spLocks noGrp="1" noRot="1" noChangeAspect="1" noChangeArrowheads="1" noTextEdit="1"/>
          </p:cNvSpPr>
          <p:nvPr>
            <p:ph type="sldImg"/>
          </p:nvPr>
        </p:nvSpPr>
        <p:spPr>
          <a:xfrm>
            <a:off x="1116013" y="704850"/>
            <a:ext cx="4629150" cy="3471863"/>
          </a:xfrm>
          <a:ln w="12700" cap="flat">
            <a:solidFill>
              <a:schemeClr val="tx1"/>
            </a:solidFill>
          </a:ln>
        </p:spPr>
      </p:sp>
    </p:spTree>
    <p:extLst>
      <p:ext uri="{BB962C8B-B14F-4D97-AF65-F5344CB8AC3E}">
        <p14:creationId xmlns:p14="http://schemas.microsoft.com/office/powerpoint/2010/main" val="21371467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A6BC6175-895B-416D-8C39-A71305E61BE7}" type="slidenum">
              <a:rPr lang="en-US"/>
              <a:pPr/>
              <a:t>32</a:t>
            </a:fld>
            <a:endParaRPr lang="en-US"/>
          </a:p>
        </p:txBody>
      </p:sp>
      <p:sp>
        <p:nvSpPr>
          <p:cNvPr id="50179" name="Rectangle 2"/>
          <p:cNvSpPr>
            <a:spLocks noGrp="1" noChangeArrowheads="1"/>
          </p:cNvSpPr>
          <p:nvPr>
            <p:ph type="body" idx="1"/>
          </p:nvPr>
        </p:nvSpPr>
        <p:spPr>
          <a:xfrm>
            <a:off x="914400" y="4416425"/>
            <a:ext cx="5029200" cy="4181475"/>
          </a:xfrm>
          <a:noFill/>
          <a:ln/>
        </p:spPr>
        <p:txBody>
          <a:bodyPr lIns="90481" tIns="44447" rIns="90481" bIns="44447"/>
          <a:lstStyle/>
          <a:p>
            <a:pPr eaLnBrk="1" hangingPunct="1"/>
            <a:r>
              <a:rPr lang="en-US" dirty="0"/>
              <a:t>This can be a place for open discussion, if there’s time. Employers may want to talk about what they are doing now – as a way to share other great ideas.  The second question will let them reflect on what they saw and if they can take anything away from the presentation. </a:t>
            </a:r>
          </a:p>
        </p:txBody>
      </p:sp>
      <p:sp>
        <p:nvSpPr>
          <p:cNvPr id="50180" name="Rectangle 3"/>
          <p:cNvSpPr>
            <a:spLocks noGrp="1" noRot="1" noChangeAspect="1" noChangeArrowheads="1" noTextEdit="1"/>
          </p:cNvSpPr>
          <p:nvPr>
            <p:ph type="sldImg"/>
          </p:nvPr>
        </p:nvSpPr>
        <p:spPr>
          <a:xfrm>
            <a:off x="1116013" y="704850"/>
            <a:ext cx="4629150" cy="3471863"/>
          </a:xfrm>
          <a:ln w="12700" cap="flat">
            <a:solidFill>
              <a:schemeClr val="tx1"/>
            </a:solidFill>
          </a:ln>
        </p:spPr>
      </p:sp>
    </p:spTree>
    <p:extLst>
      <p:ext uri="{BB962C8B-B14F-4D97-AF65-F5344CB8AC3E}">
        <p14:creationId xmlns:p14="http://schemas.microsoft.com/office/powerpoint/2010/main" val="308741345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1286C984-3DB9-4804-9BA4-495BEE924869}" type="slidenum">
              <a:rPr lang="en-US"/>
              <a:pPr/>
              <a:t>33</a:t>
            </a:fld>
            <a:endParaRPr lang="en-US"/>
          </a:p>
        </p:txBody>
      </p:sp>
      <p:sp>
        <p:nvSpPr>
          <p:cNvPr id="47107" name="Rectangle 2"/>
          <p:cNvSpPr>
            <a:spLocks noGrp="1" noRot="1" noChangeAspect="1" noChangeArrowheads="1" noTextEdit="1"/>
          </p:cNvSpPr>
          <p:nvPr>
            <p:ph type="sldImg"/>
          </p:nvPr>
        </p:nvSpPr>
        <p:spPr>
          <a:xfrm>
            <a:off x="1106488" y="696913"/>
            <a:ext cx="4646612" cy="3484562"/>
          </a:xfrm>
          <a:ln/>
        </p:spPr>
      </p:sp>
      <p:sp>
        <p:nvSpPr>
          <p:cNvPr id="47108" name="Rectangle 3"/>
          <p:cNvSpPr>
            <a:spLocks noGrp="1" noChangeArrowheads="1"/>
          </p:cNvSpPr>
          <p:nvPr>
            <p:ph type="body" idx="1"/>
          </p:nvPr>
        </p:nvSpPr>
        <p:spPr>
          <a:xfrm>
            <a:off x="228600" y="4416425"/>
            <a:ext cx="6400800" cy="4183063"/>
          </a:xfrm>
          <a:noFill/>
          <a:ln/>
        </p:spPr>
        <p:txBody>
          <a:bodyPr/>
          <a:lstStyle/>
          <a:p>
            <a:pPr eaLnBrk="1" hangingPunct="1"/>
            <a:endParaRPr lang="en-US" sz="1800" dirty="0"/>
          </a:p>
        </p:txBody>
      </p:sp>
    </p:spTree>
    <p:extLst>
      <p:ext uri="{BB962C8B-B14F-4D97-AF65-F5344CB8AC3E}">
        <p14:creationId xmlns:p14="http://schemas.microsoft.com/office/powerpoint/2010/main" val="233145100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a:noFill/>
        </p:spPr>
        <p:txBody>
          <a:bodyPr/>
          <a:lstStyle/>
          <a:p>
            <a:fld id="{1286C984-3DB9-4804-9BA4-495BEE924869}" type="slidenum">
              <a:rPr lang="en-US"/>
              <a:pPr/>
              <a:t>34</a:t>
            </a:fld>
            <a:endParaRPr lang="en-US"/>
          </a:p>
        </p:txBody>
      </p:sp>
      <p:sp>
        <p:nvSpPr>
          <p:cNvPr id="47107" name="Rectangle 2"/>
          <p:cNvSpPr>
            <a:spLocks noGrp="1" noRot="1" noChangeAspect="1" noChangeArrowheads="1" noTextEdit="1"/>
          </p:cNvSpPr>
          <p:nvPr>
            <p:ph type="sldImg"/>
          </p:nvPr>
        </p:nvSpPr>
        <p:spPr>
          <a:xfrm>
            <a:off x="1106488" y="696913"/>
            <a:ext cx="4646612" cy="3484562"/>
          </a:xfrm>
          <a:ln/>
        </p:spPr>
      </p:sp>
      <p:sp>
        <p:nvSpPr>
          <p:cNvPr id="47108" name="Rectangle 3"/>
          <p:cNvSpPr>
            <a:spLocks noGrp="1" noChangeArrowheads="1"/>
          </p:cNvSpPr>
          <p:nvPr>
            <p:ph type="body" idx="1"/>
          </p:nvPr>
        </p:nvSpPr>
        <p:spPr>
          <a:xfrm>
            <a:off x="228600" y="4416425"/>
            <a:ext cx="6400800" cy="4183063"/>
          </a:xfrm>
          <a:noFill/>
          <a:ln/>
        </p:spPr>
        <p:txBody>
          <a:bodyPr/>
          <a:lstStyle/>
          <a:p>
            <a:pPr eaLnBrk="1" hangingPunct="1"/>
            <a:endParaRPr lang="en-US" sz="1800" dirty="0"/>
          </a:p>
        </p:txBody>
      </p:sp>
    </p:spTree>
    <p:extLst>
      <p:ext uri="{BB962C8B-B14F-4D97-AF65-F5344CB8AC3E}">
        <p14:creationId xmlns:p14="http://schemas.microsoft.com/office/powerpoint/2010/main" val="35166824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put your contact information here – or you can delete slide</a:t>
            </a:r>
          </a:p>
        </p:txBody>
      </p:sp>
      <p:sp>
        <p:nvSpPr>
          <p:cNvPr id="4" name="Slide Number Placeholder 3"/>
          <p:cNvSpPr>
            <a:spLocks noGrp="1"/>
          </p:cNvSpPr>
          <p:nvPr>
            <p:ph type="sldNum" sz="quarter" idx="10"/>
          </p:nvPr>
        </p:nvSpPr>
        <p:spPr/>
        <p:txBody>
          <a:bodyPr/>
          <a:lstStyle/>
          <a:p>
            <a:pPr>
              <a:defRPr/>
            </a:pPr>
            <a:fld id="{B00C5803-176B-4D77-B8E7-DBDBE23831F0}" type="slidenum">
              <a:rPr lang="en-US" smtClean="0"/>
              <a:pPr>
                <a:defRPr/>
              </a:pPr>
              <a:t>35</a:t>
            </a:fld>
            <a:endParaRPr lang="en-US"/>
          </a:p>
        </p:txBody>
      </p:sp>
    </p:spTree>
    <p:extLst>
      <p:ext uri="{BB962C8B-B14F-4D97-AF65-F5344CB8AC3E}">
        <p14:creationId xmlns:p14="http://schemas.microsoft.com/office/powerpoint/2010/main" val="15833311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Branded </a:t>
            </a:r>
            <a:r>
              <a:rPr lang="en-US"/>
              <a:t>closing slide</a:t>
            </a:r>
            <a:endParaRPr lang="en-US" dirty="0"/>
          </a:p>
        </p:txBody>
      </p:sp>
      <p:sp>
        <p:nvSpPr>
          <p:cNvPr id="4" name="Slide Number Placeholder 3"/>
          <p:cNvSpPr>
            <a:spLocks noGrp="1"/>
          </p:cNvSpPr>
          <p:nvPr>
            <p:ph type="sldNum" sz="quarter" idx="10"/>
          </p:nvPr>
        </p:nvSpPr>
        <p:spPr/>
        <p:txBody>
          <a:bodyPr/>
          <a:lstStyle/>
          <a:p>
            <a:pPr>
              <a:defRPr/>
            </a:pPr>
            <a:fld id="{B00C5803-176B-4D77-B8E7-DBDBE23831F0}" type="slidenum">
              <a:rPr lang="en-US" smtClean="0"/>
              <a:pPr>
                <a:defRPr/>
              </a:pPr>
              <a:t>36</a:t>
            </a:fld>
            <a:endParaRPr lang="en-US"/>
          </a:p>
        </p:txBody>
      </p:sp>
    </p:spTree>
    <p:extLst>
      <p:ext uri="{BB962C8B-B14F-4D97-AF65-F5344CB8AC3E}">
        <p14:creationId xmlns:p14="http://schemas.microsoft.com/office/powerpoint/2010/main" val="359297806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5C8728"/>
        </a:solidFill>
        <a:effectLst/>
      </p:bgPr>
    </p:bg>
    <p:spTree>
      <p:nvGrpSpPr>
        <p:cNvPr id="1" name=""/>
        <p:cNvGrpSpPr/>
        <p:nvPr/>
      </p:nvGrpSpPr>
      <p:grpSpPr>
        <a:xfrm>
          <a:off x="0" y="0"/>
          <a:ext cx="0" cy="0"/>
          <a:chOff x="0" y="0"/>
          <a:chExt cx="0" cy="0"/>
        </a:xfrm>
      </p:grpSpPr>
      <p:pic>
        <p:nvPicPr>
          <p:cNvPr id="4" name="Picture 2" descr="white_frame"/>
          <p:cNvPicPr>
            <a:picLocks noChangeAspect="1" noChangeArrowheads="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5" name="Line 5"/>
          <p:cNvSpPr>
            <a:spLocks noChangeShapeType="1"/>
          </p:cNvSpPr>
          <p:nvPr/>
        </p:nvSpPr>
        <p:spPr bwMode="auto">
          <a:xfrm>
            <a:off x="228600" y="5943600"/>
            <a:ext cx="8686800" cy="0"/>
          </a:xfrm>
          <a:prstGeom prst="line">
            <a:avLst/>
          </a:prstGeom>
          <a:noFill/>
          <a:ln w="38100">
            <a:solidFill>
              <a:schemeClr val="bg1"/>
            </a:solidFill>
            <a:round/>
            <a:headEnd/>
            <a:tailEnd/>
          </a:ln>
          <a:effectLst/>
        </p:spPr>
        <p:txBody>
          <a:bodyPr/>
          <a:lstStyle/>
          <a:p>
            <a:pPr>
              <a:defRPr/>
            </a:pPr>
            <a:endParaRPr lang="en-US"/>
          </a:p>
        </p:txBody>
      </p:sp>
      <p:pic>
        <p:nvPicPr>
          <p:cNvPr id="6" name="Picture 6" descr="SAIF_White_Logo"/>
          <p:cNvPicPr>
            <a:picLocks noChangeAspect="1" noChangeArrowheads="1"/>
          </p:cNvPicPr>
          <p:nvPr/>
        </p:nvPicPr>
        <p:blipFill>
          <a:blip r:embed="rId3" cstate="print"/>
          <a:srcRect/>
          <a:stretch>
            <a:fillRect/>
          </a:stretch>
        </p:blipFill>
        <p:spPr bwMode="auto">
          <a:xfrm>
            <a:off x="6934200" y="5105400"/>
            <a:ext cx="1517650" cy="673100"/>
          </a:xfrm>
          <a:prstGeom prst="rect">
            <a:avLst/>
          </a:prstGeom>
          <a:noFill/>
          <a:ln w="9525">
            <a:noFill/>
            <a:miter lim="800000"/>
            <a:headEnd/>
            <a:tailEnd/>
          </a:ln>
        </p:spPr>
      </p:pic>
      <p:sp>
        <p:nvSpPr>
          <p:cNvPr id="5123" name="Rectangle 3"/>
          <p:cNvSpPr>
            <a:spLocks noGrp="1" noChangeArrowheads="1"/>
          </p:cNvSpPr>
          <p:nvPr>
            <p:ph type="subTitle" idx="1"/>
          </p:nvPr>
        </p:nvSpPr>
        <p:spPr>
          <a:xfrm>
            <a:off x="685800" y="4572000"/>
            <a:ext cx="7772400" cy="304800"/>
          </a:xfrm>
        </p:spPr>
        <p:txBody>
          <a:bodyPr anchor="b">
            <a:spAutoFit/>
          </a:bodyPr>
          <a:lstStyle>
            <a:lvl1pPr marL="0" indent="0" algn="r">
              <a:buFontTx/>
              <a:buNone/>
              <a:defRPr sz="2000" b="1">
                <a:solidFill>
                  <a:schemeClr val="bg1"/>
                </a:solidFill>
              </a:defRPr>
            </a:lvl1pPr>
          </a:lstStyle>
          <a:p>
            <a:r>
              <a:rPr lang="en-US"/>
              <a:t>Click to edit Master subtitle style</a:t>
            </a:r>
          </a:p>
        </p:txBody>
      </p:sp>
      <p:sp>
        <p:nvSpPr>
          <p:cNvPr id="5124" name="Rectangle 4"/>
          <p:cNvSpPr>
            <a:spLocks noGrp="1" noChangeArrowheads="1"/>
          </p:cNvSpPr>
          <p:nvPr>
            <p:ph type="ctrTitle"/>
          </p:nvPr>
        </p:nvSpPr>
        <p:spPr>
          <a:xfrm>
            <a:off x="685800" y="1143000"/>
            <a:ext cx="7772400" cy="1828800"/>
          </a:xfrm>
        </p:spPr>
        <p:txBody>
          <a:bodyPr/>
          <a:lstStyle>
            <a:lvl1pPr>
              <a:defRPr sz="5400" b="0">
                <a:solidFill>
                  <a:schemeClr val="bg1"/>
                </a:solidFill>
              </a:defRPr>
            </a:lvl1pPr>
          </a:lstStyle>
          <a:p>
            <a:r>
              <a:rPr lang="en-US"/>
              <a:t>Click to edit Master 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r>
              <a:rPr lang="en-US"/>
              <a:t>SAIF Corporation | </a:t>
            </a:r>
          </a:p>
        </p:txBody>
      </p:sp>
      <p:sp>
        <p:nvSpPr>
          <p:cNvPr id="5" name="Rectangle 5"/>
          <p:cNvSpPr>
            <a:spLocks noGrp="1" noChangeArrowheads="1"/>
          </p:cNvSpPr>
          <p:nvPr>
            <p:ph type="sldNum" sz="quarter" idx="11"/>
          </p:nvPr>
        </p:nvSpPr>
        <p:spPr>
          <a:ln/>
        </p:spPr>
        <p:txBody>
          <a:bodyPr/>
          <a:lstStyle>
            <a:lvl1pPr>
              <a:defRPr/>
            </a:lvl1pPr>
          </a:lstStyle>
          <a:p>
            <a:pPr>
              <a:defRPr/>
            </a:pPr>
            <a:r>
              <a:rPr lang="en-US"/>
              <a:t>Page </a:t>
            </a:r>
            <a:fld id="{486C5776-6441-4A52-8CA8-02B16A2328B4}"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r>
              <a:rPr lang="en-US"/>
              <a:t>SAIF Corporation | </a:t>
            </a:r>
          </a:p>
        </p:txBody>
      </p:sp>
      <p:sp>
        <p:nvSpPr>
          <p:cNvPr id="5" name="Rectangle 5"/>
          <p:cNvSpPr>
            <a:spLocks noGrp="1" noChangeArrowheads="1"/>
          </p:cNvSpPr>
          <p:nvPr>
            <p:ph type="sldNum" sz="quarter" idx="11"/>
          </p:nvPr>
        </p:nvSpPr>
        <p:spPr>
          <a:ln/>
        </p:spPr>
        <p:txBody>
          <a:bodyPr/>
          <a:lstStyle>
            <a:lvl1pPr>
              <a:defRPr/>
            </a:lvl1pPr>
          </a:lstStyle>
          <a:p>
            <a:pPr>
              <a:defRPr/>
            </a:pPr>
            <a:r>
              <a:rPr lang="en-US"/>
              <a:t>Page </a:t>
            </a:r>
            <a:fld id="{D2EA2D35-71B1-4D29-8875-8D48500B8789}"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828800"/>
            <a:ext cx="3924300" cy="4113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33900" y="1828800"/>
            <a:ext cx="3924300" cy="41132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r>
              <a:rPr lang="en-US"/>
              <a:t>SAIF Corporation | </a:t>
            </a:r>
          </a:p>
        </p:txBody>
      </p:sp>
      <p:sp>
        <p:nvSpPr>
          <p:cNvPr id="6" name="Rectangle 5"/>
          <p:cNvSpPr>
            <a:spLocks noGrp="1" noChangeArrowheads="1"/>
          </p:cNvSpPr>
          <p:nvPr>
            <p:ph type="sldNum" sz="quarter" idx="11"/>
          </p:nvPr>
        </p:nvSpPr>
        <p:spPr>
          <a:ln/>
        </p:spPr>
        <p:txBody>
          <a:bodyPr/>
          <a:lstStyle>
            <a:lvl1pPr>
              <a:defRPr/>
            </a:lvl1pPr>
          </a:lstStyle>
          <a:p>
            <a:pPr>
              <a:defRPr/>
            </a:pPr>
            <a:r>
              <a:rPr lang="en-US"/>
              <a:t>Page </a:t>
            </a:r>
            <a:fld id="{A9A3005A-A30C-4625-8024-80233BE4797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r>
              <a:rPr lang="en-US"/>
              <a:t>SAIF Corporation | </a:t>
            </a:r>
          </a:p>
        </p:txBody>
      </p:sp>
      <p:sp>
        <p:nvSpPr>
          <p:cNvPr id="8" name="Rectangle 5"/>
          <p:cNvSpPr>
            <a:spLocks noGrp="1" noChangeArrowheads="1"/>
          </p:cNvSpPr>
          <p:nvPr>
            <p:ph type="sldNum" sz="quarter" idx="11"/>
          </p:nvPr>
        </p:nvSpPr>
        <p:spPr>
          <a:ln/>
        </p:spPr>
        <p:txBody>
          <a:bodyPr/>
          <a:lstStyle>
            <a:lvl1pPr>
              <a:defRPr/>
            </a:lvl1pPr>
          </a:lstStyle>
          <a:p>
            <a:pPr>
              <a:defRPr/>
            </a:pPr>
            <a:r>
              <a:rPr lang="en-US"/>
              <a:t>Page </a:t>
            </a:r>
            <a:fld id="{C2727F82-40E9-4746-A2E1-45794A2DCB37}"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r>
              <a:rPr lang="en-US"/>
              <a:t>SAIF Corporation | </a:t>
            </a:r>
          </a:p>
        </p:txBody>
      </p:sp>
      <p:sp>
        <p:nvSpPr>
          <p:cNvPr id="4" name="Rectangle 5"/>
          <p:cNvSpPr>
            <a:spLocks noGrp="1" noChangeArrowheads="1"/>
          </p:cNvSpPr>
          <p:nvPr>
            <p:ph type="sldNum" sz="quarter" idx="11"/>
          </p:nvPr>
        </p:nvSpPr>
        <p:spPr>
          <a:ln/>
        </p:spPr>
        <p:txBody>
          <a:bodyPr/>
          <a:lstStyle>
            <a:lvl1pPr>
              <a:defRPr/>
            </a:lvl1pPr>
          </a:lstStyle>
          <a:p>
            <a:pPr>
              <a:defRPr/>
            </a:pPr>
            <a:r>
              <a:rPr lang="en-US"/>
              <a:t>Page </a:t>
            </a:r>
            <a:fld id="{D0FCF2D7-3AF2-4DB4-B8BA-8965DBA7AB3A}"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r>
              <a:rPr lang="en-US"/>
              <a:t>SAIF Corporation | </a:t>
            </a:r>
          </a:p>
        </p:txBody>
      </p:sp>
      <p:sp>
        <p:nvSpPr>
          <p:cNvPr id="3" name="Rectangle 5"/>
          <p:cNvSpPr>
            <a:spLocks noGrp="1" noChangeArrowheads="1"/>
          </p:cNvSpPr>
          <p:nvPr>
            <p:ph type="sldNum" sz="quarter" idx="11"/>
          </p:nvPr>
        </p:nvSpPr>
        <p:spPr>
          <a:ln/>
        </p:spPr>
        <p:txBody>
          <a:bodyPr/>
          <a:lstStyle>
            <a:lvl1pPr>
              <a:defRPr/>
            </a:lvl1pPr>
          </a:lstStyle>
          <a:p>
            <a:pPr>
              <a:defRPr/>
            </a:pPr>
            <a:r>
              <a:rPr lang="en-US"/>
              <a:t>Page </a:t>
            </a:r>
            <a:fld id="{FEB3B31A-BCE9-4766-A9E3-7E6F1294D032}"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US"/>
              <a:t>SAIF Corporation | </a:t>
            </a:r>
          </a:p>
        </p:txBody>
      </p:sp>
      <p:sp>
        <p:nvSpPr>
          <p:cNvPr id="6" name="Rectangle 5"/>
          <p:cNvSpPr>
            <a:spLocks noGrp="1" noChangeArrowheads="1"/>
          </p:cNvSpPr>
          <p:nvPr>
            <p:ph type="sldNum" sz="quarter" idx="11"/>
          </p:nvPr>
        </p:nvSpPr>
        <p:spPr>
          <a:ln/>
        </p:spPr>
        <p:txBody>
          <a:bodyPr/>
          <a:lstStyle>
            <a:lvl1pPr>
              <a:defRPr/>
            </a:lvl1pPr>
          </a:lstStyle>
          <a:p>
            <a:pPr>
              <a:defRPr/>
            </a:pPr>
            <a:r>
              <a:rPr lang="en-US"/>
              <a:t>Page </a:t>
            </a:r>
            <a:fld id="{114F2127-8C7B-41E8-8473-874F25A219C6}"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r>
              <a:rPr lang="en-US"/>
              <a:t>SAIF Corporation | </a:t>
            </a:r>
          </a:p>
        </p:txBody>
      </p:sp>
      <p:sp>
        <p:nvSpPr>
          <p:cNvPr id="6" name="Rectangle 5"/>
          <p:cNvSpPr>
            <a:spLocks noGrp="1" noChangeArrowheads="1"/>
          </p:cNvSpPr>
          <p:nvPr>
            <p:ph type="sldNum" sz="quarter" idx="11"/>
          </p:nvPr>
        </p:nvSpPr>
        <p:spPr>
          <a:ln/>
        </p:spPr>
        <p:txBody>
          <a:bodyPr/>
          <a:lstStyle>
            <a:lvl1pPr>
              <a:defRPr/>
            </a:lvl1pPr>
          </a:lstStyle>
          <a:p>
            <a:pPr>
              <a:defRPr/>
            </a:pPr>
            <a:r>
              <a:rPr lang="en-US"/>
              <a:t>Page </a:t>
            </a:r>
            <a:fld id="{3A31DFDE-2371-48F6-AB8C-BEAEDA11A1FB}"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r>
              <a:rPr lang="en-US"/>
              <a:t>SAIF Corporation | </a:t>
            </a:r>
          </a:p>
        </p:txBody>
      </p:sp>
      <p:sp>
        <p:nvSpPr>
          <p:cNvPr id="5" name="Rectangle 5"/>
          <p:cNvSpPr>
            <a:spLocks noGrp="1" noChangeArrowheads="1"/>
          </p:cNvSpPr>
          <p:nvPr>
            <p:ph type="sldNum" sz="quarter" idx="11"/>
          </p:nvPr>
        </p:nvSpPr>
        <p:spPr>
          <a:ln/>
        </p:spPr>
        <p:txBody>
          <a:bodyPr/>
          <a:lstStyle>
            <a:lvl1pPr>
              <a:defRPr/>
            </a:lvl1pPr>
          </a:lstStyle>
          <a:p>
            <a:pPr>
              <a:defRPr/>
            </a:pPr>
            <a:r>
              <a:rPr lang="en-US"/>
              <a:t>Page </a:t>
            </a:r>
            <a:fld id="{E099DB65-17F5-4C05-8B73-BF0C005A53DC}"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304800"/>
            <a:ext cx="2019300" cy="563721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04800"/>
            <a:ext cx="5905500" cy="5637213"/>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r>
              <a:rPr lang="en-US"/>
              <a:t>SAIF Corporation | </a:t>
            </a:r>
          </a:p>
        </p:txBody>
      </p:sp>
      <p:sp>
        <p:nvSpPr>
          <p:cNvPr id="5" name="Rectangle 5"/>
          <p:cNvSpPr>
            <a:spLocks noGrp="1" noChangeArrowheads="1"/>
          </p:cNvSpPr>
          <p:nvPr>
            <p:ph type="sldNum" sz="quarter" idx="11"/>
          </p:nvPr>
        </p:nvSpPr>
        <p:spPr>
          <a:ln/>
        </p:spPr>
        <p:txBody>
          <a:bodyPr/>
          <a:lstStyle>
            <a:lvl1pPr>
              <a:defRPr/>
            </a:lvl1pPr>
          </a:lstStyle>
          <a:p>
            <a:pPr>
              <a:defRPr/>
            </a:pPr>
            <a:r>
              <a:rPr lang="en-US"/>
              <a:t>Page </a:t>
            </a:r>
            <a:fld id="{5FCAB3EA-83BF-48FD-A1ED-16126A0372EE}" type="slidenum">
              <a:rPr lang="en-US"/>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1600200"/>
            <a:ext cx="2171700" cy="45259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1600200"/>
            <a:ext cx="63627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0"/>
            <a:ext cx="8229600" cy="4525963"/>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10"/>
          <p:cNvSpPr/>
          <p:nvPr/>
        </p:nvSpPr>
        <p:spPr>
          <a:xfrm>
            <a:off x="6096000" y="-14438"/>
            <a:ext cx="3048000" cy="1883382"/>
          </a:xfrm>
          <a:custGeom>
            <a:avLst/>
            <a:gdLst>
              <a:gd name="connsiteX0" fmla="*/ 0 w 3048000"/>
              <a:gd name="connsiteY0" fmla="*/ 0 h 1883382"/>
              <a:gd name="connsiteX1" fmla="*/ 3048000 w 3048000"/>
              <a:gd name="connsiteY1" fmla="*/ 0 h 1883382"/>
              <a:gd name="connsiteX2" fmla="*/ 3048000 w 3048000"/>
              <a:gd name="connsiteY2" fmla="*/ 1495804 h 1883382"/>
              <a:gd name="connsiteX3" fmla="*/ 3043900 w 3048000"/>
              <a:gd name="connsiteY3" fmla="*/ 1499208 h 1883382"/>
              <a:gd name="connsiteX4" fmla="*/ 1898437 w 3048000"/>
              <a:gd name="connsiteY4" fmla="*/ 1883382 h 1883382"/>
              <a:gd name="connsiteX5" fmla="*/ 9006 w 3048000"/>
              <a:gd name="connsiteY5" fmla="*/ 178330 h 1883382"/>
              <a:gd name="connsiteX6" fmla="*/ 0 w 3048000"/>
              <a:gd name="connsiteY6" fmla="*/ 0 h 1883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048000" h="1883382">
                <a:moveTo>
                  <a:pt x="0" y="0"/>
                </a:moveTo>
                <a:lnTo>
                  <a:pt x="3048000" y="0"/>
                </a:lnTo>
                <a:lnTo>
                  <a:pt x="3048000" y="1495804"/>
                </a:lnTo>
                <a:lnTo>
                  <a:pt x="3043900" y="1499208"/>
                </a:lnTo>
                <a:cubicBezTo>
                  <a:pt x="2725468" y="1740335"/>
                  <a:pt x="2328657" y="1883382"/>
                  <a:pt x="1898437" y="1883382"/>
                </a:cubicBezTo>
                <a:cubicBezTo>
                  <a:pt x="915076" y="1883382"/>
                  <a:pt x="106264" y="1136032"/>
                  <a:pt x="9006" y="178330"/>
                </a:cubicBez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457200" y="3886200"/>
            <a:ext cx="8077200" cy="22860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fld id="{769B5C59-63C0-4183-9992-AAF97ADB93E2}" type="datetime4">
              <a:rPr lang="en-US" smtClean="0"/>
              <a:t>September 22, 2017</a:t>
            </a:fld>
            <a:endParaRPr lang="en-US"/>
          </a:p>
        </p:txBody>
      </p:sp>
      <p:sp>
        <p:nvSpPr>
          <p:cNvPr id="6" name="Slide Number Placeholder 5"/>
          <p:cNvSpPr>
            <a:spLocks noGrp="1"/>
          </p:cNvSpPr>
          <p:nvPr>
            <p:ph type="sldNum" sz="quarter" idx="12"/>
          </p:nvPr>
        </p:nvSpPr>
        <p:spPr/>
        <p:txBody>
          <a:bodyPr/>
          <a:lstStyle>
            <a:lvl1pPr>
              <a:defRPr/>
            </a:lvl1pPr>
          </a:lstStyle>
          <a:p>
            <a:fld id="{A818A56A-0F63-40A6-9EF4-2B095E033F16}" type="slidenum">
              <a:rPr lang="en-US"/>
              <a:pPr/>
              <a:t>‹#›</a:t>
            </a:fld>
            <a:endParaRPr lang="en-US"/>
          </a:p>
        </p:txBody>
      </p:sp>
      <p:pic>
        <p:nvPicPr>
          <p:cNvPr id="8" name="Picture 7" descr="SAIF_White_Logo"/>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7092950" y="473444"/>
            <a:ext cx="1546285" cy="685800"/>
          </a:xfrm>
          <a:prstGeom prst="rect">
            <a:avLst/>
          </a:prstGeom>
          <a:noFill/>
        </p:spPr>
      </p:pic>
      <p:sp>
        <p:nvSpPr>
          <p:cNvPr id="2" name="Title 1"/>
          <p:cNvSpPr>
            <a:spLocks noGrp="1"/>
          </p:cNvSpPr>
          <p:nvPr>
            <p:ph type="ctrTitle"/>
          </p:nvPr>
        </p:nvSpPr>
        <p:spPr>
          <a:xfrm>
            <a:off x="457200" y="1752601"/>
            <a:ext cx="8153400" cy="2000250"/>
          </a:xfrm>
        </p:spPr>
        <p:txBody>
          <a:bodyPr anchor="b"/>
          <a:lstStyle>
            <a:lvl1pPr algn="ctr">
              <a:defRPr>
                <a:solidFill>
                  <a:schemeClr val="tx2"/>
                </a:solidFill>
              </a:defRPr>
            </a:lvl1pPr>
          </a:lstStyle>
          <a:p>
            <a:r>
              <a:rPr lang="en-US"/>
              <a:t>Click to edit Master title style</a:t>
            </a:r>
            <a:endParaRPr lang="en-US" dirty="0"/>
          </a:p>
        </p:txBody>
      </p:sp>
    </p:spTree>
    <p:extLst>
      <p:ext uri="{BB962C8B-B14F-4D97-AF65-F5344CB8AC3E}">
        <p14:creationId xmlns:p14="http://schemas.microsoft.com/office/powerpoint/2010/main" val="393263758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rasnsition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886200"/>
            <a:ext cx="7848600" cy="2286000"/>
          </a:xfrm>
        </p:spPr>
        <p:txBody>
          <a:bodyPr/>
          <a:lstStyle>
            <a:lvl1pPr marL="0" indent="0" algn="l">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lvl1pPr>
          </a:lstStyle>
          <a:p>
            <a:fld id="{769B5C59-63C0-4183-9992-AAF97ADB93E2}" type="datetime4">
              <a:rPr lang="en-US" smtClean="0"/>
              <a:t>September 22, 2017</a:t>
            </a:fld>
            <a:endParaRPr lang="en-US"/>
          </a:p>
        </p:txBody>
      </p:sp>
      <p:sp>
        <p:nvSpPr>
          <p:cNvPr id="6" name="Slide Number Placeholder 5"/>
          <p:cNvSpPr>
            <a:spLocks noGrp="1"/>
          </p:cNvSpPr>
          <p:nvPr>
            <p:ph type="sldNum" sz="quarter" idx="12"/>
          </p:nvPr>
        </p:nvSpPr>
        <p:spPr/>
        <p:txBody>
          <a:bodyPr/>
          <a:lstStyle>
            <a:lvl1pPr>
              <a:defRPr/>
            </a:lvl1pPr>
          </a:lstStyle>
          <a:p>
            <a:pPr>
              <a:defRPr/>
            </a:pPr>
            <a:r>
              <a:rPr lang="en-US"/>
              <a:t>Page </a:t>
            </a:r>
            <a:fld id="{271E8C61-C1F5-490D-B2C0-0FA3E85C5DA0}" type="slidenum">
              <a:rPr lang="en-US" smtClean="0"/>
              <a:pPr>
                <a:defRPr/>
              </a:pPr>
              <a:t>‹#›</a:t>
            </a:fld>
            <a:endParaRPr lang="en-US"/>
          </a:p>
        </p:txBody>
      </p:sp>
      <p:sp>
        <p:nvSpPr>
          <p:cNvPr id="2" name="Title 1"/>
          <p:cNvSpPr>
            <a:spLocks noGrp="1"/>
          </p:cNvSpPr>
          <p:nvPr>
            <p:ph type="ctrTitle"/>
          </p:nvPr>
        </p:nvSpPr>
        <p:spPr>
          <a:xfrm>
            <a:off x="685800" y="1752601"/>
            <a:ext cx="7924800" cy="2000250"/>
          </a:xfrm>
        </p:spPr>
        <p:txBody>
          <a:bodyPr anchor="b"/>
          <a:lstStyle>
            <a:lvl1pPr algn="l">
              <a:defRPr>
                <a:solidFill>
                  <a:schemeClr val="tx1"/>
                </a:solidFill>
              </a:defRPr>
            </a:lvl1pPr>
          </a:lstStyle>
          <a:p>
            <a:r>
              <a:rPr lang="en-US"/>
              <a:t>Click to edit Master title style</a:t>
            </a:r>
            <a:endParaRPr lang="en-US" dirty="0"/>
          </a:p>
        </p:txBody>
      </p:sp>
      <p:sp>
        <p:nvSpPr>
          <p:cNvPr id="9" name="Freeform 8"/>
          <p:cNvSpPr/>
          <p:nvPr/>
        </p:nvSpPr>
        <p:spPr>
          <a:xfrm rot="16200000">
            <a:off x="-288016" y="2797804"/>
            <a:ext cx="1143000" cy="566968"/>
          </a:xfrm>
          <a:custGeom>
            <a:avLst/>
            <a:gdLst>
              <a:gd name="connsiteX0" fmla="*/ 0 w 2208868"/>
              <a:gd name="connsiteY0" fmla="*/ 0 h 1095675"/>
              <a:gd name="connsiteX1" fmla="*/ 2208868 w 2208868"/>
              <a:gd name="connsiteY1" fmla="*/ 0 h 1095675"/>
              <a:gd name="connsiteX2" fmla="*/ 2203630 w 2208868"/>
              <a:gd name="connsiteY2" fmla="*/ 103745 h 1095675"/>
              <a:gd name="connsiteX3" fmla="*/ 1104434 w 2208868"/>
              <a:gd name="connsiteY3" fmla="*/ 1095675 h 1095675"/>
              <a:gd name="connsiteX4" fmla="*/ 5239 w 2208868"/>
              <a:gd name="connsiteY4" fmla="*/ 103745 h 109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8868" h="1095675">
                <a:moveTo>
                  <a:pt x="0" y="0"/>
                </a:moveTo>
                <a:lnTo>
                  <a:pt x="2208868" y="0"/>
                </a:lnTo>
                <a:lnTo>
                  <a:pt x="2203630" y="103745"/>
                </a:lnTo>
                <a:cubicBezTo>
                  <a:pt x="2147048" y="660897"/>
                  <a:pt x="1676514" y="1095675"/>
                  <a:pt x="1104434" y="1095675"/>
                </a:cubicBezTo>
                <a:cubicBezTo>
                  <a:pt x="532354" y="1095675"/>
                  <a:pt x="61820" y="660897"/>
                  <a:pt x="5239" y="10374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00599798"/>
      </p:ext>
    </p:extLst>
  </p:cSld>
  <p:clrMapOvr>
    <a:masterClrMapping/>
  </p:clrMapOvr>
  <p:hf sldNum="0" hdr="0" ftr="0"/>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spcBef>
                <a:spcPts val="1000"/>
              </a:spcBef>
              <a:spcAft>
                <a:spcPts val="1000"/>
              </a:spcAft>
              <a:defRPr/>
            </a:lvl1pPr>
            <a:lvl2pPr>
              <a:spcBef>
                <a:spcPts val="1000"/>
              </a:spcBef>
              <a:spcAft>
                <a:spcPts val="1000"/>
              </a:spcAft>
              <a:defRPr/>
            </a:lvl2pPr>
            <a:lvl3pPr>
              <a:spcBef>
                <a:spcPts val="1000"/>
              </a:spcBef>
              <a:spcAft>
                <a:spcPts val="1000"/>
              </a:spcAft>
              <a:defRPr/>
            </a:lvl3pPr>
          </a:lstStyle>
          <a:p>
            <a:pPr lvl="0"/>
            <a:r>
              <a:rPr lang="en-US"/>
              <a:t>Click to edit Master text styles</a:t>
            </a:r>
          </a:p>
          <a:p>
            <a:pPr lvl="1"/>
            <a:r>
              <a:rPr lang="en-US"/>
              <a:t>Second level</a:t>
            </a:r>
          </a:p>
          <a:p>
            <a:pPr lvl="2"/>
            <a:r>
              <a:rPr lang="en-US"/>
              <a:t>Third level</a:t>
            </a:r>
          </a:p>
        </p:txBody>
      </p:sp>
      <p:sp>
        <p:nvSpPr>
          <p:cNvPr id="4" name="Date Placeholder 3"/>
          <p:cNvSpPr>
            <a:spLocks noGrp="1"/>
          </p:cNvSpPr>
          <p:nvPr>
            <p:ph type="dt" sz="half" idx="10"/>
          </p:nvPr>
        </p:nvSpPr>
        <p:spPr/>
        <p:txBody>
          <a:bodyPr/>
          <a:lstStyle>
            <a:lvl1pPr>
              <a:defRPr/>
            </a:lvl1pPr>
          </a:lstStyle>
          <a:p>
            <a:fld id="{5E70B010-0959-4632-8642-FBB8E83462BA}" type="datetime4">
              <a:rPr lang="en-US" smtClean="0"/>
              <a:t>September 22, 2017</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SAIF Corporation | </a:t>
            </a:r>
          </a:p>
        </p:txBody>
      </p:sp>
      <p:sp>
        <p:nvSpPr>
          <p:cNvPr id="6" name="Slide Number Placeholder 5"/>
          <p:cNvSpPr>
            <a:spLocks noGrp="1"/>
          </p:cNvSpPr>
          <p:nvPr>
            <p:ph type="sldNum" sz="quarter" idx="12"/>
          </p:nvPr>
        </p:nvSpPr>
        <p:spPr/>
        <p:txBody>
          <a:bodyPr/>
          <a:lstStyle>
            <a:lvl1pPr>
              <a:defRPr/>
            </a:lvl1pPr>
          </a:lstStyle>
          <a:p>
            <a:pPr>
              <a:defRPr/>
            </a:pPr>
            <a:r>
              <a:rPr lang="en-US"/>
              <a:t>Page </a:t>
            </a:r>
            <a:fld id="{486C5776-6441-4A52-8CA8-02B16A2328B4}" type="slidenum">
              <a:rPr lang="en-US" smtClean="0"/>
              <a:pPr>
                <a:defRPr/>
              </a:pPr>
              <a:t>‹#›</a:t>
            </a:fld>
            <a:endParaRPr lang="en-US"/>
          </a:p>
        </p:txBody>
      </p:sp>
      <p:sp>
        <p:nvSpPr>
          <p:cNvPr id="10" name="Freeform 9"/>
          <p:cNvSpPr/>
          <p:nvPr/>
        </p:nvSpPr>
        <p:spPr>
          <a:xfrm rot="16200000">
            <a:off x="-288016" y="821417"/>
            <a:ext cx="1143000" cy="566968"/>
          </a:xfrm>
          <a:custGeom>
            <a:avLst/>
            <a:gdLst>
              <a:gd name="connsiteX0" fmla="*/ 0 w 2208868"/>
              <a:gd name="connsiteY0" fmla="*/ 0 h 1095675"/>
              <a:gd name="connsiteX1" fmla="*/ 2208868 w 2208868"/>
              <a:gd name="connsiteY1" fmla="*/ 0 h 1095675"/>
              <a:gd name="connsiteX2" fmla="*/ 2203630 w 2208868"/>
              <a:gd name="connsiteY2" fmla="*/ 103745 h 1095675"/>
              <a:gd name="connsiteX3" fmla="*/ 1104434 w 2208868"/>
              <a:gd name="connsiteY3" fmla="*/ 1095675 h 1095675"/>
              <a:gd name="connsiteX4" fmla="*/ 5239 w 2208868"/>
              <a:gd name="connsiteY4" fmla="*/ 103745 h 109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8868" h="1095675">
                <a:moveTo>
                  <a:pt x="0" y="0"/>
                </a:moveTo>
                <a:lnTo>
                  <a:pt x="2208868" y="0"/>
                </a:lnTo>
                <a:lnTo>
                  <a:pt x="2203630" y="103745"/>
                </a:lnTo>
                <a:cubicBezTo>
                  <a:pt x="2147048" y="660897"/>
                  <a:pt x="1676514" y="1095675"/>
                  <a:pt x="1104434" y="1095675"/>
                </a:cubicBezTo>
                <a:cubicBezTo>
                  <a:pt x="532354" y="1095675"/>
                  <a:pt x="61820" y="660897"/>
                  <a:pt x="5239" y="10374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90354362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533400" y="1828800"/>
            <a:ext cx="4038600" cy="4525963"/>
          </a:xfrm>
        </p:spPr>
        <p:txBody>
          <a:bodyPr/>
          <a:lstStyle>
            <a:lvl1pPr>
              <a:spcBef>
                <a:spcPts val="500"/>
              </a:spcBef>
              <a:spcAft>
                <a:spcPts val="500"/>
              </a:spcAft>
              <a:defRPr sz="2200"/>
            </a:lvl1pPr>
            <a:lvl2pPr>
              <a:spcBef>
                <a:spcPts val="500"/>
              </a:spcBef>
              <a:spcAft>
                <a:spcPts val="500"/>
              </a:spcAft>
              <a:defRPr sz="2000"/>
            </a:lvl2pPr>
            <a:lvl3pPr>
              <a:spcBef>
                <a:spcPts val="500"/>
              </a:spcBef>
              <a:spcAft>
                <a:spcPts val="500"/>
              </a:spcAft>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4724400" y="1828800"/>
            <a:ext cx="4038600" cy="4525963"/>
          </a:xfrm>
        </p:spPr>
        <p:txBody>
          <a:bodyPr/>
          <a:lstStyle>
            <a:lvl1pPr>
              <a:spcBef>
                <a:spcPts val="500"/>
              </a:spcBef>
              <a:spcAft>
                <a:spcPts val="500"/>
              </a:spcAft>
              <a:defRPr sz="2200"/>
            </a:lvl1pPr>
            <a:lvl2pPr>
              <a:spcBef>
                <a:spcPts val="500"/>
              </a:spcBef>
              <a:spcAft>
                <a:spcPts val="500"/>
              </a:spcAft>
              <a:defRPr sz="2000"/>
            </a:lvl2pPr>
            <a:lvl3pPr>
              <a:spcBef>
                <a:spcPts val="500"/>
              </a:spcBef>
              <a:spcAft>
                <a:spcPts val="500"/>
              </a:spcAft>
              <a:defRPr sz="18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p:txBody>
      </p:sp>
      <p:sp>
        <p:nvSpPr>
          <p:cNvPr id="5" name="Date Placeholder 4"/>
          <p:cNvSpPr>
            <a:spLocks noGrp="1"/>
          </p:cNvSpPr>
          <p:nvPr>
            <p:ph type="dt" sz="half" idx="10"/>
          </p:nvPr>
        </p:nvSpPr>
        <p:spPr/>
        <p:txBody>
          <a:bodyPr/>
          <a:lstStyle>
            <a:lvl1pPr>
              <a:defRPr/>
            </a:lvl1pPr>
          </a:lstStyle>
          <a:p>
            <a:fld id="{9A421B0E-07FA-4C53-B7FB-8E7AE66695FA}" type="datetime4">
              <a:rPr lang="en-US" smtClean="0"/>
              <a:t>September 22, 2017</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a:t>SAIF Corporation | </a:t>
            </a:r>
          </a:p>
        </p:txBody>
      </p:sp>
      <p:sp>
        <p:nvSpPr>
          <p:cNvPr id="7" name="Slide Number Placeholder 6"/>
          <p:cNvSpPr>
            <a:spLocks noGrp="1"/>
          </p:cNvSpPr>
          <p:nvPr>
            <p:ph type="sldNum" sz="quarter" idx="12"/>
          </p:nvPr>
        </p:nvSpPr>
        <p:spPr/>
        <p:txBody>
          <a:bodyPr/>
          <a:lstStyle>
            <a:lvl1pPr>
              <a:defRPr/>
            </a:lvl1pPr>
          </a:lstStyle>
          <a:p>
            <a:pPr>
              <a:defRPr/>
            </a:pPr>
            <a:r>
              <a:rPr lang="en-US"/>
              <a:t>Page </a:t>
            </a:r>
            <a:fld id="{A9A3005A-A30C-4625-8024-80233BE47972}" type="slidenum">
              <a:rPr lang="en-US" smtClean="0"/>
              <a:pPr>
                <a:defRPr/>
              </a:pPr>
              <a:t>‹#›</a:t>
            </a:fld>
            <a:endParaRPr lang="en-US"/>
          </a:p>
        </p:txBody>
      </p:sp>
      <p:sp>
        <p:nvSpPr>
          <p:cNvPr id="9" name="Freeform 8"/>
          <p:cNvSpPr/>
          <p:nvPr/>
        </p:nvSpPr>
        <p:spPr>
          <a:xfrm rot="16200000">
            <a:off x="-288016" y="821417"/>
            <a:ext cx="1143000" cy="566968"/>
          </a:xfrm>
          <a:custGeom>
            <a:avLst/>
            <a:gdLst>
              <a:gd name="connsiteX0" fmla="*/ 0 w 2208868"/>
              <a:gd name="connsiteY0" fmla="*/ 0 h 1095675"/>
              <a:gd name="connsiteX1" fmla="*/ 2208868 w 2208868"/>
              <a:gd name="connsiteY1" fmla="*/ 0 h 1095675"/>
              <a:gd name="connsiteX2" fmla="*/ 2203630 w 2208868"/>
              <a:gd name="connsiteY2" fmla="*/ 103745 h 1095675"/>
              <a:gd name="connsiteX3" fmla="*/ 1104434 w 2208868"/>
              <a:gd name="connsiteY3" fmla="*/ 1095675 h 1095675"/>
              <a:gd name="connsiteX4" fmla="*/ 5239 w 2208868"/>
              <a:gd name="connsiteY4" fmla="*/ 103745 h 109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8868" h="1095675">
                <a:moveTo>
                  <a:pt x="0" y="0"/>
                </a:moveTo>
                <a:lnTo>
                  <a:pt x="2208868" y="0"/>
                </a:lnTo>
                <a:lnTo>
                  <a:pt x="2203630" y="103745"/>
                </a:lnTo>
                <a:cubicBezTo>
                  <a:pt x="2147048" y="660897"/>
                  <a:pt x="1676514" y="1095675"/>
                  <a:pt x="1104434" y="1095675"/>
                </a:cubicBezTo>
                <a:cubicBezTo>
                  <a:pt x="532354" y="1095675"/>
                  <a:pt x="61820" y="660897"/>
                  <a:pt x="5239" y="10374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83118502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533400" y="1848678"/>
            <a:ext cx="4040188" cy="63976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33400" y="2488440"/>
            <a:ext cx="4040188" cy="3951288"/>
          </a:xfrm>
        </p:spPr>
        <p:txBody>
          <a:bodyPr/>
          <a:lstStyle>
            <a:lvl1pPr>
              <a:spcBef>
                <a:spcPts val="500"/>
              </a:spcBef>
              <a:spcAft>
                <a:spcPts val="500"/>
              </a:spcAft>
              <a:defRPr sz="2200"/>
            </a:lvl1pPr>
            <a:lvl2pPr>
              <a:spcBef>
                <a:spcPts val="500"/>
              </a:spcBef>
              <a:spcAft>
                <a:spcPts val="500"/>
              </a:spcAft>
              <a:buSzPct val="135000"/>
              <a:defRPr sz="2000"/>
            </a:lvl2pPr>
            <a:lvl3pPr>
              <a:spcBef>
                <a:spcPts val="500"/>
              </a:spcBef>
              <a:spcAft>
                <a:spcPts val="500"/>
              </a:spcAft>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5" name="Text Placeholder 4"/>
          <p:cNvSpPr>
            <a:spLocks noGrp="1"/>
          </p:cNvSpPr>
          <p:nvPr>
            <p:ph type="body" sz="quarter" idx="3"/>
          </p:nvPr>
        </p:nvSpPr>
        <p:spPr>
          <a:xfrm>
            <a:off x="4721225" y="1848678"/>
            <a:ext cx="4041775" cy="639762"/>
          </a:xfrm>
        </p:spPr>
        <p:txBody>
          <a:bodyPr anchor="b"/>
          <a:lstStyle>
            <a:lvl1pPr marL="0" indent="0">
              <a:buNone/>
              <a:defRPr sz="24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21225" y="2488440"/>
            <a:ext cx="4041775" cy="3951288"/>
          </a:xfrm>
        </p:spPr>
        <p:txBody>
          <a:bodyPr/>
          <a:lstStyle>
            <a:lvl1pPr>
              <a:spcBef>
                <a:spcPts val="500"/>
              </a:spcBef>
              <a:spcAft>
                <a:spcPts val="500"/>
              </a:spcAft>
              <a:defRPr sz="2200"/>
            </a:lvl1pPr>
            <a:lvl2pPr>
              <a:spcBef>
                <a:spcPts val="500"/>
              </a:spcBef>
              <a:spcAft>
                <a:spcPts val="500"/>
              </a:spcAft>
              <a:buSzPct val="135000"/>
              <a:buFont typeface="Arial" pitchFamily="34" charset="0"/>
              <a:buChar char="•"/>
              <a:defRPr sz="2000"/>
            </a:lvl2pPr>
            <a:lvl3pPr>
              <a:spcBef>
                <a:spcPts val="500"/>
              </a:spcBef>
              <a:spcAft>
                <a:spcPts val="500"/>
              </a:spcAft>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p:txBody>
      </p:sp>
      <p:sp>
        <p:nvSpPr>
          <p:cNvPr id="7" name="Date Placeholder 6"/>
          <p:cNvSpPr>
            <a:spLocks noGrp="1"/>
          </p:cNvSpPr>
          <p:nvPr>
            <p:ph type="dt" sz="half" idx="10"/>
          </p:nvPr>
        </p:nvSpPr>
        <p:spPr/>
        <p:txBody>
          <a:bodyPr/>
          <a:lstStyle>
            <a:lvl1pPr>
              <a:defRPr/>
            </a:lvl1pPr>
          </a:lstStyle>
          <a:p>
            <a:fld id="{1D932FA2-1EBD-4182-B4A8-0098396CFA68}" type="datetime4">
              <a:rPr lang="en-US" smtClean="0"/>
              <a:t>September 22, 2017</a:t>
            </a:fld>
            <a:endParaRPr lang="en-US"/>
          </a:p>
        </p:txBody>
      </p:sp>
      <p:sp>
        <p:nvSpPr>
          <p:cNvPr id="8" name="Footer Placeholder 7"/>
          <p:cNvSpPr>
            <a:spLocks noGrp="1"/>
          </p:cNvSpPr>
          <p:nvPr>
            <p:ph type="ftr" sz="quarter" idx="11"/>
          </p:nvPr>
        </p:nvSpPr>
        <p:spPr/>
        <p:txBody>
          <a:bodyPr/>
          <a:lstStyle>
            <a:lvl1pPr>
              <a:defRPr/>
            </a:lvl1pPr>
          </a:lstStyle>
          <a:p>
            <a:pPr>
              <a:defRPr/>
            </a:pPr>
            <a:r>
              <a:rPr lang="en-US"/>
              <a:t>SAIF Corporation | </a:t>
            </a:r>
          </a:p>
        </p:txBody>
      </p:sp>
      <p:sp>
        <p:nvSpPr>
          <p:cNvPr id="9" name="Slide Number Placeholder 8"/>
          <p:cNvSpPr>
            <a:spLocks noGrp="1"/>
          </p:cNvSpPr>
          <p:nvPr>
            <p:ph type="sldNum" sz="quarter" idx="12"/>
          </p:nvPr>
        </p:nvSpPr>
        <p:spPr/>
        <p:txBody>
          <a:bodyPr/>
          <a:lstStyle>
            <a:lvl1pPr>
              <a:defRPr/>
            </a:lvl1pPr>
          </a:lstStyle>
          <a:p>
            <a:pPr>
              <a:defRPr/>
            </a:pPr>
            <a:r>
              <a:rPr lang="en-US"/>
              <a:t>Page </a:t>
            </a:r>
            <a:fld id="{C2727F82-40E9-4746-A2E1-45794A2DCB37}" type="slidenum">
              <a:rPr lang="en-US" smtClean="0"/>
              <a:pPr>
                <a:defRPr/>
              </a:pPr>
              <a:t>‹#›</a:t>
            </a:fld>
            <a:endParaRPr lang="en-US"/>
          </a:p>
        </p:txBody>
      </p:sp>
      <p:sp>
        <p:nvSpPr>
          <p:cNvPr id="11" name="Freeform 10"/>
          <p:cNvSpPr/>
          <p:nvPr/>
        </p:nvSpPr>
        <p:spPr>
          <a:xfrm rot="16200000">
            <a:off x="-288016" y="821417"/>
            <a:ext cx="1143000" cy="566968"/>
          </a:xfrm>
          <a:custGeom>
            <a:avLst/>
            <a:gdLst>
              <a:gd name="connsiteX0" fmla="*/ 0 w 2208868"/>
              <a:gd name="connsiteY0" fmla="*/ 0 h 1095675"/>
              <a:gd name="connsiteX1" fmla="*/ 2208868 w 2208868"/>
              <a:gd name="connsiteY1" fmla="*/ 0 h 1095675"/>
              <a:gd name="connsiteX2" fmla="*/ 2203630 w 2208868"/>
              <a:gd name="connsiteY2" fmla="*/ 103745 h 1095675"/>
              <a:gd name="connsiteX3" fmla="*/ 1104434 w 2208868"/>
              <a:gd name="connsiteY3" fmla="*/ 1095675 h 1095675"/>
              <a:gd name="connsiteX4" fmla="*/ 5239 w 2208868"/>
              <a:gd name="connsiteY4" fmla="*/ 103745 h 109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8868" h="1095675">
                <a:moveTo>
                  <a:pt x="0" y="0"/>
                </a:moveTo>
                <a:lnTo>
                  <a:pt x="2208868" y="0"/>
                </a:lnTo>
                <a:lnTo>
                  <a:pt x="2203630" y="103745"/>
                </a:lnTo>
                <a:cubicBezTo>
                  <a:pt x="2147048" y="660897"/>
                  <a:pt x="1676514" y="1095675"/>
                  <a:pt x="1104434" y="1095675"/>
                </a:cubicBezTo>
                <a:cubicBezTo>
                  <a:pt x="532354" y="1095675"/>
                  <a:pt x="61820" y="660897"/>
                  <a:pt x="5239" y="10374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945951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a:defRPr/>
            </a:lvl1pPr>
          </a:lstStyle>
          <a:p>
            <a:fld id="{4BD3C684-CEB7-45C6-AFCB-8EA6A4F50C36}" type="datetime4">
              <a:rPr lang="en-US" smtClean="0"/>
              <a:t>September 22, 2017</a:t>
            </a:fld>
            <a:endParaRPr lang="en-US"/>
          </a:p>
        </p:txBody>
      </p:sp>
      <p:sp>
        <p:nvSpPr>
          <p:cNvPr id="4" name="Footer Placeholder 3"/>
          <p:cNvSpPr>
            <a:spLocks noGrp="1"/>
          </p:cNvSpPr>
          <p:nvPr>
            <p:ph type="ftr" sz="quarter" idx="11"/>
          </p:nvPr>
        </p:nvSpPr>
        <p:spPr/>
        <p:txBody>
          <a:bodyPr/>
          <a:lstStyle>
            <a:lvl1pPr>
              <a:defRPr/>
            </a:lvl1pPr>
          </a:lstStyle>
          <a:p>
            <a:pPr>
              <a:defRPr/>
            </a:pPr>
            <a:r>
              <a:rPr lang="en-US"/>
              <a:t>SAIF Corporation | </a:t>
            </a:r>
          </a:p>
        </p:txBody>
      </p:sp>
      <p:sp>
        <p:nvSpPr>
          <p:cNvPr id="5" name="Slide Number Placeholder 4"/>
          <p:cNvSpPr>
            <a:spLocks noGrp="1"/>
          </p:cNvSpPr>
          <p:nvPr>
            <p:ph type="sldNum" sz="quarter" idx="12"/>
          </p:nvPr>
        </p:nvSpPr>
        <p:spPr/>
        <p:txBody>
          <a:bodyPr/>
          <a:lstStyle>
            <a:lvl1pPr>
              <a:defRPr/>
            </a:lvl1pPr>
          </a:lstStyle>
          <a:p>
            <a:pPr>
              <a:defRPr/>
            </a:pPr>
            <a:r>
              <a:rPr lang="en-US"/>
              <a:t>Page </a:t>
            </a:r>
            <a:fld id="{D0FCF2D7-3AF2-4DB4-B8BA-8965DBA7AB3A}" type="slidenum">
              <a:rPr lang="en-US" smtClean="0"/>
              <a:pPr>
                <a:defRPr/>
              </a:pPr>
              <a:t>‹#›</a:t>
            </a:fld>
            <a:endParaRPr lang="en-US"/>
          </a:p>
        </p:txBody>
      </p:sp>
      <p:sp>
        <p:nvSpPr>
          <p:cNvPr id="7" name="Freeform 6"/>
          <p:cNvSpPr/>
          <p:nvPr/>
        </p:nvSpPr>
        <p:spPr>
          <a:xfrm rot="16200000">
            <a:off x="-288016" y="821417"/>
            <a:ext cx="1143000" cy="566968"/>
          </a:xfrm>
          <a:custGeom>
            <a:avLst/>
            <a:gdLst>
              <a:gd name="connsiteX0" fmla="*/ 0 w 2208868"/>
              <a:gd name="connsiteY0" fmla="*/ 0 h 1095675"/>
              <a:gd name="connsiteX1" fmla="*/ 2208868 w 2208868"/>
              <a:gd name="connsiteY1" fmla="*/ 0 h 1095675"/>
              <a:gd name="connsiteX2" fmla="*/ 2203630 w 2208868"/>
              <a:gd name="connsiteY2" fmla="*/ 103745 h 1095675"/>
              <a:gd name="connsiteX3" fmla="*/ 1104434 w 2208868"/>
              <a:gd name="connsiteY3" fmla="*/ 1095675 h 1095675"/>
              <a:gd name="connsiteX4" fmla="*/ 5239 w 2208868"/>
              <a:gd name="connsiteY4" fmla="*/ 103745 h 109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8868" h="1095675">
                <a:moveTo>
                  <a:pt x="0" y="0"/>
                </a:moveTo>
                <a:lnTo>
                  <a:pt x="2208868" y="0"/>
                </a:lnTo>
                <a:lnTo>
                  <a:pt x="2203630" y="103745"/>
                </a:lnTo>
                <a:cubicBezTo>
                  <a:pt x="2147048" y="660897"/>
                  <a:pt x="1676514" y="1095675"/>
                  <a:pt x="1104434" y="1095675"/>
                </a:cubicBezTo>
                <a:cubicBezTo>
                  <a:pt x="532354" y="1095675"/>
                  <a:pt x="61820" y="660897"/>
                  <a:pt x="5239" y="10374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2744015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A395C0B6-9C75-43BA-978B-6EFD85EA24DD}" type="datetime4">
              <a:rPr lang="en-US" smtClean="0"/>
              <a:t>September 22, 2017</a:t>
            </a:fld>
            <a:endParaRPr lang="en-US"/>
          </a:p>
        </p:txBody>
      </p:sp>
      <p:sp>
        <p:nvSpPr>
          <p:cNvPr id="3" name="Footer Placeholder 2"/>
          <p:cNvSpPr>
            <a:spLocks noGrp="1"/>
          </p:cNvSpPr>
          <p:nvPr>
            <p:ph type="ftr" sz="quarter" idx="11"/>
          </p:nvPr>
        </p:nvSpPr>
        <p:spPr/>
        <p:txBody>
          <a:bodyPr/>
          <a:lstStyle>
            <a:lvl1pPr>
              <a:defRPr/>
            </a:lvl1pPr>
          </a:lstStyle>
          <a:p>
            <a:pPr>
              <a:defRPr/>
            </a:pPr>
            <a:r>
              <a:rPr lang="en-US"/>
              <a:t>SAIF Corporation | </a:t>
            </a:r>
          </a:p>
        </p:txBody>
      </p:sp>
      <p:sp>
        <p:nvSpPr>
          <p:cNvPr id="4" name="Slide Number Placeholder 3"/>
          <p:cNvSpPr>
            <a:spLocks noGrp="1"/>
          </p:cNvSpPr>
          <p:nvPr>
            <p:ph type="sldNum" sz="quarter" idx="12"/>
          </p:nvPr>
        </p:nvSpPr>
        <p:spPr/>
        <p:txBody>
          <a:bodyPr/>
          <a:lstStyle>
            <a:lvl1pPr>
              <a:defRPr/>
            </a:lvl1pPr>
          </a:lstStyle>
          <a:p>
            <a:pPr>
              <a:defRPr/>
            </a:pPr>
            <a:r>
              <a:rPr lang="en-US"/>
              <a:t>Page </a:t>
            </a:r>
            <a:fld id="{FEB3B31A-BCE9-4766-A9E3-7E6F1294D032}" type="slidenum">
              <a:rPr lang="en-US" smtClean="0"/>
              <a:pPr>
                <a:defRPr/>
              </a:pPr>
              <a:t>‹#›</a:t>
            </a:fld>
            <a:endParaRPr lang="en-US"/>
          </a:p>
        </p:txBody>
      </p:sp>
    </p:spTree>
    <p:extLst>
      <p:ext uri="{BB962C8B-B14F-4D97-AF65-F5344CB8AC3E}">
        <p14:creationId xmlns:p14="http://schemas.microsoft.com/office/powerpoint/2010/main" val="41749006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3008313" cy="1143000"/>
          </a:xfrm>
        </p:spPr>
        <p:txBody>
          <a:bodyPr anchor="ctr"/>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651250" y="533400"/>
            <a:ext cx="5111750" cy="5592763"/>
          </a:xfrm>
        </p:spPr>
        <p:txBody>
          <a:bodyPr/>
          <a:lstStyle>
            <a:lvl1pPr>
              <a:spcBef>
                <a:spcPts val="1000"/>
              </a:spcBef>
              <a:spcAft>
                <a:spcPts val="1000"/>
              </a:spcAft>
              <a:defRPr sz="2800"/>
            </a:lvl1pPr>
            <a:lvl2pPr>
              <a:spcBef>
                <a:spcPts val="1000"/>
              </a:spcBef>
              <a:spcAft>
                <a:spcPts val="1000"/>
              </a:spcAft>
              <a:defRPr sz="2400"/>
            </a:lvl2pPr>
            <a:lvl3pPr>
              <a:spcBef>
                <a:spcPts val="1000"/>
              </a:spcBef>
              <a:spcAft>
                <a:spcPts val="1000"/>
              </a:spcAft>
              <a:defRPr sz="20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p:txBody>
      </p:sp>
      <p:sp>
        <p:nvSpPr>
          <p:cNvPr id="4" name="Text Placeholder 3"/>
          <p:cNvSpPr>
            <a:spLocks noGrp="1"/>
          </p:cNvSpPr>
          <p:nvPr>
            <p:ph type="body" sz="half" idx="2"/>
          </p:nvPr>
        </p:nvSpPr>
        <p:spPr>
          <a:xfrm>
            <a:off x="533400" y="1828800"/>
            <a:ext cx="3008313" cy="42973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84A46F4D-D999-459D-8D37-E8FE3EFF690E}" type="datetime4">
              <a:rPr lang="en-US" smtClean="0"/>
              <a:t>September 22, 2017</a:t>
            </a:fld>
            <a:endParaRPr lang="en-US"/>
          </a:p>
        </p:txBody>
      </p:sp>
      <p:sp>
        <p:nvSpPr>
          <p:cNvPr id="6" name="Footer Placeholder 5"/>
          <p:cNvSpPr>
            <a:spLocks noGrp="1"/>
          </p:cNvSpPr>
          <p:nvPr>
            <p:ph type="ftr" sz="quarter" idx="11"/>
          </p:nvPr>
        </p:nvSpPr>
        <p:spPr/>
        <p:txBody>
          <a:bodyPr/>
          <a:lstStyle>
            <a:lvl1pPr>
              <a:defRPr/>
            </a:lvl1pPr>
          </a:lstStyle>
          <a:p>
            <a:pPr>
              <a:defRPr/>
            </a:pPr>
            <a:r>
              <a:rPr lang="en-US"/>
              <a:t>SAIF Corporation | </a:t>
            </a:r>
          </a:p>
        </p:txBody>
      </p:sp>
      <p:sp>
        <p:nvSpPr>
          <p:cNvPr id="7" name="Slide Number Placeholder 6"/>
          <p:cNvSpPr>
            <a:spLocks noGrp="1"/>
          </p:cNvSpPr>
          <p:nvPr>
            <p:ph type="sldNum" sz="quarter" idx="12"/>
          </p:nvPr>
        </p:nvSpPr>
        <p:spPr/>
        <p:txBody>
          <a:bodyPr/>
          <a:lstStyle>
            <a:lvl1pPr>
              <a:defRPr/>
            </a:lvl1pPr>
          </a:lstStyle>
          <a:p>
            <a:pPr>
              <a:defRPr/>
            </a:pPr>
            <a:r>
              <a:rPr lang="en-US"/>
              <a:t>Page </a:t>
            </a:r>
            <a:fld id="{114F2127-8C7B-41E8-8473-874F25A219C6}" type="slidenum">
              <a:rPr lang="en-US" smtClean="0"/>
              <a:pPr>
                <a:defRPr/>
              </a:pPr>
              <a:t>‹#›</a:t>
            </a:fld>
            <a:endParaRPr lang="en-US"/>
          </a:p>
        </p:txBody>
      </p:sp>
      <p:sp>
        <p:nvSpPr>
          <p:cNvPr id="9" name="Freeform 8"/>
          <p:cNvSpPr/>
          <p:nvPr/>
        </p:nvSpPr>
        <p:spPr>
          <a:xfrm rot="16200000">
            <a:off x="-288016" y="821417"/>
            <a:ext cx="1143000" cy="566968"/>
          </a:xfrm>
          <a:custGeom>
            <a:avLst/>
            <a:gdLst>
              <a:gd name="connsiteX0" fmla="*/ 0 w 2208868"/>
              <a:gd name="connsiteY0" fmla="*/ 0 h 1095675"/>
              <a:gd name="connsiteX1" fmla="*/ 2208868 w 2208868"/>
              <a:gd name="connsiteY1" fmla="*/ 0 h 1095675"/>
              <a:gd name="connsiteX2" fmla="*/ 2203630 w 2208868"/>
              <a:gd name="connsiteY2" fmla="*/ 103745 h 1095675"/>
              <a:gd name="connsiteX3" fmla="*/ 1104434 w 2208868"/>
              <a:gd name="connsiteY3" fmla="*/ 1095675 h 1095675"/>
              <a:gd name="connsiteX4" fmla="*/ 5239 w 2208868"/>
              <a:gd name="connsiteY4" fmla="*/ 103745 h 10956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208868" h="1095675">
                <a:moveTo>
                  <a:pt x="0" y="0"/>
                </a:moveTo>
                <a:lnTo>
                  <a:pt x="2208868" y="0"/>
                </a:lnTo>
                <a:lnTo>
                  <a:pt x="2203630" y="103745"/>
                </a:lnTo>
                <a:cubicBezTo>
                  <a:pt x="2147048" y="660897"/>
                  <a:pt x="1676514" y="1095675"/>
                  <a:pt x="1104434" y="1095675"/>
                </a:cubicBezTo>
                <a:cubicBezTo>
                  <a:pt x="532354" y="1095675"/>
                  <a:pt x="61820" y="660897"/>
                  <a:pt x="5239" y="103745"/>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615723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Full-frame Image">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0" y="0"/>
            <a:ext cx="9144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Tree>
    <p:extLst>
      <p:ext uri="{BB962C8B-B14F-4D97-AF65-F5344CB8AC3E}">
        <p14:creationId xmlns:p14="http://schemas.microsoft.com/office/powerpoint/2010/main" val="2290460891"/>
      </p:ext>
    </p:extLst>
  </p:cSld>
  <p:clrMapOvr>
    <a:masterClrMapping/>
  </p:clrMapOvr>
  <p:hf sldNum="0" hdr="0" ftr="0"/>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Full-frame Video">
    <p:spTree>
      <p:nvGrpSpPr>
        <p:cNvPr id="1" name=""/>
        <p:cNvGrpSpPr/>
        <p:nvPr/>
      </p:nvGrpSpPr>
      <p:grpSpPr>
        <a:xfrm>
          <a:off x="0" y="0"/>
          <a:ext cx="0" cy="0"/>
          <a:chOff x="0" y="0"/>
          <a:chExt cx="0" cy="0"/>
        </a:xfrm>
      </p:grpSpPr>
      <p:sp>
        <p:nvSpPr>
          <p:cNvPr id="6" name="Rectangle 5"/>
          <p:cNvSpPr/>
          <p:nvPr/>
        </p:nvSpPr>
        <p:spPr>
          <a:xfrm>
            <a:off x="0" y="0"/>
            <a:ext cx="914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Media Placeholder 7"/>
          <p:cNvSpPr>
            <a:spLocks noGrp="1"/>
          </p:cNvSpPr>
          <p:nvPr>
            <p:ph type="media" sz="quarter" idx="10"/>
          </p:nvPr>
        </p:nvSpPr>
        <p:spPr>
          <a:xfrm>
            <a:off x="0" y="0"/>
            <a:ext cx="9144000" cy="6858000"/>
          </a:xfrm>
        </p:spPr>
        <p:txBody>
          <a:bodyPr/>
          <a:lstStyle/>
          <a:p>
            <a:r>
              <a:rPr lang="en-US"/>
              <a:t>Click icon to add media</a:t>
            </a:r>
          </a:p>
        </p:txBody>
      </p:sp>
    </p:spTree>
    <p:extLst>
      <p:ext uri="{BB962C8B-B14F-4D97-AF65-F5344CB8AC3E}">
        <p14:creationId xmlns:p14="http://schemas.microsoft.com/office/powerpoint/2010/main" val="311375531"/>
      </p:ext>
    </p:extLst>
  </p:cSld>
  <p:clrMapOvr>
    <a:masterClrMapping/>
  </p:clrMapOvr>
  <p:hf sldNum="0" hdr="0" ftr="0"/>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Transition">
    <p:spTree>
      <p:nvGrpSpPr>
        <p:cNvPr id="1" name=""/>
        <p:cNvGrpSpPr/>
        <p:nvPr/>
      </p:nvGrpSpPr>
      <p:grpSpPr>
        <a:xfrm>
          <a:off x="0" y="0"/>
          <a:ext cx="0" cy="0"/>
          <a:chOff x="0" y="0"/>
          <a:chExt cx="0" cy="0"/>
        </a:xfrm>
      </p:grpSpPr>
      <p:sp>
        <p:nvSpPr>
          <p:cNvPr id="7" name="Rectangle 6"/>
          <p:cNvSpPr/>
          <p:nvPr/>
        </p:nvSpPr>
        <p:spPr>
          <a:xfrm>
            <a:off x="0" y="0"/>
            <a:ext cx="9144000" cy="6639025"/>
          </a:xfrm>
          <a:prstGeom prst="rect">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3400" y="533400"/>
            <a:ext cx="8229600" cy="5486400"/>
          </a:xfrm>
        </p:spPr>
        <p:txBody>
          <a:bodyPr/>
          <a:lstStyle>
            <a:lvl1pPr algn="ctr">
              <a:defRPr>
                <a:solidFill>
                  <a:schemeClr val="bg1"/>
                </a:solidFill>
              </a:defRPr>
            </a:lvl1pPr>
          </a:lstStyle>
          <a:p>
            <a:r>
              <a:rPr lang="en-US"/>
              <a:t>Click to edit Master title style</a:t>
            </a:r>
            <a:endParaRPr lang="en-US" dirty="0"/>
          </a:p>
        </p:txBody>
      </p:sp>
      <p:sp>
        <p:nvSpPr>
          <p:cNvPr id="4" name="Date Placeholder 3"/>
          <p:cNvSpPr>
            <a:spLocks noGrp="1"/>
          </p:cNvSpPr>
          <p:nvPr>
            <p:ph type="dt" sz="half" idx="10"/>
          </p:nvPr>
        </p:nvSpPr>
        <p:spPr/>
        <p:txBody>
          <a:bodyPr/>
          <a:lstStyle>
            <a:lvl1pPr>
              <a:defRPr/>
            </a:lvl1pPr>
          </a:lstStyle>
          <a:p>
            <a:fld id="{2972F273-291D-4FDE-BD6D-1E6A8E238976}" type="datetime4">
              <a:rPr lang="en-US" smtClean="0"/>
              <a:t>September 22, 2017</a:t>
            </a:fld>
            <a:endParaRPr lang="en-US"/>
          </a:p>
        </p:txBody>
      </p:sp>
      <p:sp>
        <p:nvSpPr>
          <p:cNvPr id="5" name="Footer Placeholder 4"/>
          <p:cNvSpPr>
            <a:spLocks noGrp="1"/>
          </p:cNvSpPr>
          <p:nvPr>
            <p:ph type="ftr" sz="quarter" idx="11"/>
          </p:nvPr>
        </p:nvSpPr>
        <p:spPr/>
        <p:txBody>
          <a:bodyPr/>
          <a:lstStyle>
            <a:lvl1pPr>
              <a:defRPr/>
            </a:lvl1pPr>
          </a:lstStyle>
          <a:p>
            <a:pPr>
              <a:defRPr/>
            </a:pPr>
            <a:r>
              <a:rPr lang="en-US"/>
              <a:t>SAIF Corporation | </a:t>
            </a:r>
            <a:endParaRPr lang="en-US" dirty="0"/>
          </a:p>
        </p:txBody>
      </p:sp>
      <p:sp>
        <p:nvSpPr>
          <p:cNvPr id="6" name="Slide Number Placeholder 5"/>
          <p:cNvSpPr>
            <a:spLocks noGrp="1"/>
          </p:cNvSpPr>
          <p:nvPr>
            <p:ph type="sldNum" sz="quarter" idx="12"/>
          </p:nvPr>
        </p:nvSpPr>
        <p:spPr/>
        <p:txBody>
          <a:bodyPr/>
          <a:lstStyle>
            <a:lvl1pPr>
              <a:defRPr/>
            </a:lvl1pPr>
          </a:lstStyle>
          <a:p>
            <a:pPr>
              <a:defRPr/>
            </a:pPr>
            <a:r>
              <a:rPr lang="en-US"/>
              <a:t>Page </a:t>
            </a:r>
            <a:fld id="{271E8C61-C1F5-490D-B2C0-0FA3E85C5DA0}" type="slidenum">
              <a:rPr lang="en-US" smtClean="0"/>
              <a:pPr>
                <a:defRPr/>
              </a:pPr>
              <a:t>‹#›</a:t>
            </a:fld>
            <a:endParaRPr lang="en-US"/>
          </a:p>
        </p:txBody>
      </p:sp>
    </p:spTree>
    <p:extLst>
      <p:ext uri="{BB962C8B-B14F-4D97-AF65-F5344CB8AC3E}">
        <p14:creationId xmlns:p14="http://schemas.microsoft.com/office/powerpoint/2010/main" val="3902095022"/>
      </p:ext>
    </p:extLst>
  </p:cSld>
  <p:clrMapOvr>
    <a:masterClrMapping/>
  </p:clrMapOvr>
  <p:hf sldNum="0" hdr="0" ftr="0"/>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5" name="Rectangle 4"/>
          <p:cNvSpPr/>
          <p:nvPr/>
        </p:nvSpPr>
        <p:spPr>
          <a:xfrm>
            <a:off x="0" y="0"/>
            <a:ext cx="9144000" cy="6686550"/>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val 1"/>
          <p:cNvSpPr/>
          <p:nvPr/>
        </p:nvSpPr>
        <p:spPr>
          <a:xfrm>
            <a:off x="2743200" y="1524000"/>
            <a:ext cx="3657600" cy="3657600"/>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a:xfrm>
            <a:off x="533400" y="6686550"/>
            <a:ext cx="8077200" cy="400050"/>
          </a:xfrm>
        </p:spPr>
        <p:txBody>
          <a:bodyPr/>
          <a:lstStyle>
            <a:lvl1pPr algn="ctr">
              <a:defRPr/>
            </a:lvl1pPr>
          </a:lstStyle>
          <a:p>
            <a:fld id="{5E41DC17-9786-45D9-BAC0-F86FC4FCA7C7}" type="datetime4">
              <a:rPr lang="en-US" smtClean="0"/>
              <a:t>September 22, 2017</a:t>
            </a:fld>
            <a:endParaRPr lang="en-US" dirty="0"/>
          </a:p>
        </p:txBody>
      </p:sp>
      <p:pic>
        <p:nvPicPr>
          <p:cNvPr id="8" name="Picture 7" descr="SAIF_White_Logo"/>
          <p:cNvPicPr>
            <a:picLocks noChangeAspect="1" noChangeArrowheads="1"/>
          </p:cNvPicPr>
          <p:nvPr/>
        </p:nvPicPr>
        <p:blipFill>
          <a:blip r:embed="rId2" cstate="print">
            <a:clrChange>
              <a:clrFrom>
                <a:srgbClr val="000000"/>
              </a:clrFrom>
              <a:clrTo>
                <a:srgbClr val="000000">
                  <a:alpha val="0"/>
                </a:srgbClr>
              </a:clrTo>
            </a:clrChange>
          </a:blip>
          <a:srcRect/>
          <a:stretch>
            <a:fillRect/>
          </a:stretch>
        </p:blipFill>
        <p:spPr bwMode="auto">
          <a:xfrm>
            <a:off x="3641366" y="2940050"/>
            <a:ext cx="1861269" cy="825500"/>
          </a:xfrm>
          <a:prstGeom prst="rect">
            <a:avLst/>
          </a:prstGeom>
          <a:noFill/>
        </p:spPr>
      </p:pic>
    </p:spTree>
    <p:extLst>
      <p:ext uri="{BB962C8B-B14F-4D97-AF65-F5344CB8AC3E}">
        <p14:creationId xmlns:p14="http://schemas.microsoft.com/office/powerpoint/2010/main" val="822407650"/>
      </p:ext>
    </p:extLst>
  </p:cSld>
  <p:clrMapOvr>
    <a:masterClrMapping/>
  </p:clrMapOvr>
  <p:hf sldNum="0" hdr="0" ftr="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3.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1.pn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2.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theme" Target="../theme/theme4.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slideLayout" Target="../slideLayouts/slideLayout4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2"/>
        </a:solidFill>
        <a:effectLst/>
      </p:bgPr>
    </p:bg>
    <p:spTree>
      <p:nvGrpSpPr>
        <p:cNvPr id="1" name=""/>
        <p:cNvGrpSpPr/>
        <p:nvPr/>
      </p:nvGrpSpPr>
      <p:grpSpPr>
        <a:xfrm>
          <a:off x="0" y="0"/>
          <a:ext cx="0" cy="0"/>
          <a:chOff x="0" y="0"/>
          <a:chExt cx="0" cy="0"/>
        </a:xfrm>
      </p:grpSpPr>
      <p:sp>
        <p:nvSpPr>
          <p:cNvPr id="4098" name="AutoShape 2"/>
          <p:cNvSpPr>
            <a:spLocks noChangeArrowheads="1"/>
          </p:cNvSpPr>
          <p:nvPr/>
        </p:nvSpPr>
        <p:spPr bwMode="auto">
          <a:xfrm>
            <a:off x="228600" y="228600"/>
            <a:ext cx="8686800" cy="6400800"/>
          </a:xfrm>
          <a:prstGeom prst="roundRect">
            <a:avLst>
              <a:gd name="adj" fmla="val 5347"/>
            </a:avLst>
          </a:prstGeom>
          <a:solidFill>
            <a:schemeClr val="bg1"/>
          </a:solidFill>
          <a:ln w="9525">
            <a:noFill/>
            <a:round/>
            <a:headEnd/>
            <a:tailEnd/>
          </a:ln>
          <a:effectLst/>
        </p:spPr>
        <p:txBody>
          <a:bodyPr wrap="none" anchor="ctr"/>
          <a:lstStyle/>
          <a:p>
            <a:pPr>
              <a:defRPr/>
            </a:pPr>
            <a:endParaRPr lang="en-US"/>
          </a:p>
        </p:txBody>
      </p:sp>
      <p:sp>
        <p:nvSpPr>
          <p:cNvPr id="1027" name="Rectangle 3"/>
          <p:cNvSpPr>
            <a:spLocks noGrp="1" noChangeArrowheads="1"/>
          </p:cNvSpPr>
          <p:nvPr>
            <p:ph type="body" idx="1"/>
          </p:nvPr>
        </p:nvSpPr>
        <p:spPr bwMode="auto">
          <a:xfrm>
            <a:off x="457200" y="1828800"/>
            <a:ext cx="8001000" cy="41132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p:txBody>
      </p:sp>
      <p:sp>
        <p:nvSpPr>
          <p:cNvPr id="4100" name="Rectangle 4"/>
          <p:cNvSpPr>
            <a:spLocks noGrp="1" noChangeArrowheads="1"/>
          </p:cNvSpPr>
          <p:nvPr>
            <p:ph type="ftr" sz="quarter" idx="3"/>
          </p:nvPr>
        </p:nvSpPr>
        <p:spPr bwMode="auto">
          <a:xfrm>
            <a:off x="438150" y="6248400"/>
            <a:ext cx="2914650" cy="476250"/>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defRPr sz="800" smtClean="0">
                <a:solidFill>
                  <a:schemeClr val="bg2"/>
                </a:solidFill>
              </a:defRPr>
            </a:lvl1pPr>
          </a:lstStyle>
          <a:p>
            <a:pPr>
              <a:defRPr/>
            </a:pPr>
            <a:r>
              <a:rPr lang="en-US" dirty="0"/>
              <a:t>SAIF Corporation | </a:t>
            </a:r>
          </a:p>
        </p:txBody>
      </p:sp>
      <p:sp>
        <p:nvSpPr>
          <p:cNvPr id="4101" name="Rectangle 5"/>
          <p:cNvSpPr>
            <a:spLocks noGrp="1" noChangeArrowheads="1"/>
          </p:cNvSpPr>
          <p:nvPr>
            <p:ph type="sldNum" sz="quarter" idx="4"/>
          </p:nvPr>
        </p:nvSpPr>
        <p:spPr bwMode="auto">
          <a:xfrm>
            <a:off x="6553200" y="6248400"/>
            <a:ext cx="1905000" cy="476250"/>
          </a:xfrm>
          <a:prstGeom prst="rect">
            <a:avLst/>
          </a:prstGeom>
          <a:noFill/>
          <a:ln w="9525">
            <a:noFill/>
            <a:miter lim="800000"/>
            <a:headEnd/>
            <a:tailEnd/>
          </a:ln>
          <a:effectLst/>
        </p:spPr>
        <p:txBody>
          <a:bodyPr vert="horz" wrap="square" lIns="0" tIns="45720" rIns="0" bIns="45720" numCol="1" anchor="t" anchorCtr="0" compatLnSpc="1">
            <a:prstTxWarp prst="textNoShape">
              <a:avLst/>
            </a:prstTxWarp>
          </a:bodyPr>
          <a:lstStyle>
            <a:lvl1pPr algn="r">
              <a:defRPr sz="800" smtClean="0">
                <a:solidFill>
                  <a:schemeClr val="bg2"/>
                </a:solidFill>
              </a:defRPr>
            </a:lvl1pPr>
          </a:lstStyle>
          <a:p>
            <a:pPr>
              <a:defRPr/>
            </a:pPr>
            <a:r>
              <a:rPr lang="en-US"/>
              <a:t>Page </a:t>
            </a:r>
            <a:fld id="{271E8C61-C1F5-490D-B2C0-0FA3E85C5DA0}" type="slidenum">
              <a:rPr lang="en-US"/>
              <a:pPr>
                <a:defRPr/>
              </a:pPr>
              <a:t>‹#›</a:t>
            </a:fld>
            <a:endParaRPr lang="en-US"/>
          </a:p>
        </p:txBody>
      </p:sp>
      <p:sp>
        <p:nvSpPr>
          <p:cNvPr id="1030" name="Rectangle 6"/>
          <p:cNvSpPr>
            <a:spLocks noGrp="1" noChangeArrowheads="1"/>
          </p:cNvSpPr>
          <p:nvPr>
            <p:ph type="title"/>
          </p:nvPr>
        </p:nvSpPr>
        <p:spPr bwMode="auto">
          <a:xfrm>
            <a:off x="457200" y="304800"/>
            <a:ext cx="8077200" cy="1243013"/>
          </a:xfrm>
          <a:prstGeom prst="rect">
            <a:avLst/>
          </a:prstGeom>
          <a:noFill/>
          <a:ln w="9525">
            <a:noFill/>
            <a:miter lim="800000"/>
            <a:headEnd/>
            <a:tailEnd/>
          </a:ln>
        </p:spPr>
        <p:txBody>
          <a:bodyPr vert="horz" wrap="square" lIns="0" tIns="0" rIns="0" bIns="0" numCol="1" anchor="b" anchorCtr="0" compatLnSpc="1">
            <a:prstTxWarp prst="textNoShape">
              <a:avLst/>
            </a:prstTxWarp>
          </a:bodyPr>
          <a:lstStyle/>
          <a:p>
            <a:pPr lvl="0"/>
            <a:r>
              <a:rPr lang="en-US"/>
              <a:t>Click to edit Master title style</a:t>
            </a:r>
          </a:p>
        </p:txBody>
      </p:sp>
      <p:sp>
        <p:nvSpPr>
          <p:cNvPr id="4103" name="Line 7"/>
          <p:cNvSpPr>
            <a:spLocks noChangeShapeType="1"/>
          </p:cNvSpPr>
          <p:nvPr/>
        </p:nvSpPr>
        <p:spPr bwMode="auto">
          <a:xfrm>
            <a:off x="457200" y="6172200"/>
            <a:ext cx="8001000" cy="0"/>
          </a:xfrm>
          <a:prstGeom prst="line">
            <a:avLst/>
          </a:prstGeom>
          <a:noFill/>
          <a:ln w="38100">
            <a:solidFill>
              <a:schemeClr val="tx2"/>
            </a:solidFill>
            <a:round/>
            <a:headEnd/>
            <a:tailEnd/>
          </a:ln>
          <a:effectLst/>
        </p:spPr>
        <p:txBody>
          <a:bodyPr/>
          <a:lstStyle/>
          <a:p>
            <a:pPr>
              <a:defRPr/>
            </a:pPr>
            <a:endParaRPr lang="en-US"/>
          </a:p>
        </p:txBody>
      </p:sp>
    </p:spTree>
  </p:cSld>
  <p:clrMap bg1="lt1" tx1="dk1" bg2="lt2" tx2="dk2" accent1="accent1" accent2="accent2" accent3="accent3" accent4="accent4" accent5="accent5" accent6="accent6" hlink="hlink" folHlink="folHlink"/>
  <p:sldLayoutIdLst>
    <p:sldLayoutId id="2147483718"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p:txStyles>
    <p:titleStyle>
      <a:lvl1pPr algn="l" rtl="0" eaLnBrk="0" fontAlgn="base" hangingPunct="0">
        <a:spcBef>
          <a:spcPct val="0"/>
        </a:spcBef>
        <a:spcAft>
          <a:spcPct val="0"/>
        </a:spcAft>
        <a:defRPr sz="3600" b="1">
          <a:solidFill>
            <a:schemeClr val="tx2"/>
          </a:solidFill>
          <a:latin typeface="+mj-lt"/>
          <a:ea typeface="+mj-ea"/>
          <a:cs typeface="+mj-cs"/>
        </a:defRPr>
      </a:lvl1pPr>
      <a:lvl2pPr algn="l" rtl="0" eaLnBrk="0" fontAlgn="base" hangingPunct="0">
        <a:spcBef>
          <a:spcPct val="0"/>
        </a:spcBef>
        <a:spcAft>
          <a:spcPct val="0"/>
        </a:spcAft>
        <a:defRPr sz="3600" b="1">
          <a:solidFill>
            <a:schemeClr val="tx2"/>
          </a:solidFill>
          <a:latin typeface="Verdana" pitchFamily="34" charset="0"/>
        </a:defRPr>
      </a:lvl2pPr>
      <a:lvl3pPr algn="l" rtl="0" eaLnBrk="0" fontAlgn="base" hangingPunct="0">
        <a:spcBef>
          <a:spcPct val="0"/>
        </a:spcBef>
        <a:spcAft>
          <a:spcPct val="0"/>
        </a:spcAft>
        <a:defRPr sz="3600" b="1">
          <a:solidFill>
            <a:schemeClr val="tx2"/>
          </a:solidFill>
          <a:latin typeface="Verdana" pitchFamily="34" charset="0"/>
        </a:defRPr>
      </a:lvl3pPr>
      <a:lvl4pPr algn="l" rtl="0" eaLnBrk="0" fontAlgn="base" hangingPunct="0">
        <a:spcBef>
          <a:spcPct val="0"/>
        </a:spcBef>
        <a:spcAft>
          <a:spcPct val="0"/>
        </a:spcAft>
        <a:defRPr sz="3600" b="1">
          <a:solidFill>
            <a:schemeClr val="tx2"/>
          </a:solidFill>
          <a:latin typeface="Verdana" pitchFamily="34" charset="0"/>
        </a:defRPr>
      </a:lvl4pPr>
      <a:lvl5pPr algn="l" rtl="0" eaLnBrk="0" fontAlgn="base" hangingPunct="0">
        <a:spcBef>
          <a:spcPct val="0"/>
        </a:spcBef>
        <a:spcAft>
          <a:spcPct val="0"/>
        </a:spcAft>
        <a:defRPr sz="3600" b="1">
          <a:solidFill>
            <a:schemeClr val="tx2"/>
          </a:solidFill>
          <a:latin typeface="Verdana" pitchFamily="34" charset="0"/>
        </a:defRPr>
      </a:lvl5pPr>
      <a:lvl6pPr marL="457200" algn="l" rtl="0" fontAlgn="base">
        <a:spcBef>
          <a:spcPct val="0"/>
        </a:spcBef>
        <a:spcAft>
          <a:spcPct val="0"/>
        </a:spcAft>
        <a:defRPr sz="3600" b="1">
          <a:solidFill>
            <a:schemeClr val="tx2"/>
          </a:solidFill>
          <a:latin typeface="Verdana" pitchFamily="34" charset="0"/>
        </a:defRPr>
      </a:lvl6pPr>
      <a:lvl7pPr marL="914400" algn="l" rtl="0" fontAlgn="base">
        <a:spcBef>
          <a:spcPct val="0"/>
        </a:spcBef>
        <a:spcAft>
          <a:spcPct val="0"/>
        </a:spcAft>
        <a:defRPr sz="3600" b="1">
          <a:solidFill>
            <a:schemeClr val="tx2"/>
          </a:solidFill>
          <a:latin typeface="Verdana" pitchFamily="34" charset="0"/>
        </a:defRPr>
      </a:lvl7pPr>
      <a:lvl8pPr marL="1371600" algn="l" rtl="0" fontAlgn="base">
        <a:spcBef>
          <a:spcPct val="0"/>
        </a:spcBef>
        <a:spcAft>
          <a:spcPct val="0"/>
        </a:spcAft>
        <a:defRPr sz="3600" b="1">
          <a:solidFill>
            <a:schemeClr val="tx2"/>
          </a:solidFill>
          <a:latin typeface="Verdana" pitchFamily="34" charset="0"/>
        </a:defRPr>
      </a:lvl8pPr>
      <a:lvl9pPr marL="1828800" algn="l" rtl="0" fontAlgn="base">
        <a:spcBef>
          <a:spcPct val="0"/>
        </a:spcBef>
        <a:spcAft>
          <a:spcPct val="0"/>
        </a:spcAft>
        <a:defRPr sz="3600" b="1">
          <a:solidFill>
            <a:schemeClr val="tx2"/>
          </a:solidFill>
          <a:latin typeface="Verdana" pitchFamily="34" charset="0"/>
        </a:defRPr>
      </a:lvl9pPr>
    </p:titleStyle>
    <p:bodyStyle>
      <a:lvl1pPr marL="342900" indent="-342900" algn="l" rtl="0" eaLnBrk="0" fontAlgn="base" hangingPunct="0">
        <a:spcBef>
          <a:spcPct val="35000"/>
        </a:spcBef>
        <a:spcAft>
          <a:spcPct val="40000"/>
        </a:spcAft>
        <a:buClr>
          <a:schemeClr val="tx1"/>
        </a:buClr>
        <a:buChar char="•"/>
        <a:defRPr sz="2400">
          <a:solidFill>
            <a:schemeClr val="tx1"/>
          </a:solidFill>
          <a:latin typeface="+mn-lt"/>
          <a:ea typeface="+mn-ea"/>
          <a:cs typeface="+mn-cs"/>
        </a:defRPr>
      </a:lvl1pPr>
      <a:lvl2pPr marL="687388" indent="-230188" algn="l" rtl="0" eaLnBrk="0" fontAlgn="base" hangingPunct="0">
        <a:spcBef>
          <a:spcPct val="35000"/>
        </a:spcBef>
        <a:spcAft>
          <a:spcPct val="40000"/>
        </a:spcAft>
        <a:buChar char="•"/>
        <a:defRPr sz="2000">
          <a:solidFill>
            <a:schemeClr val="bg2"/>
          </a:solidFill>
          <a:latin typeface="+mn-lt"/>
        </a:defRPr>
      </a:lvl2pPr>
      <a:lvl3pPr marL="1143000" indent="-228600" algn="l" rtl="0" eaLnBrk="0" fontAlgn="base" hangingPunct="0">
        <a:spcBef>
          <a:spcPct val="35000"/>
        </a:spcBef>
        <a:spcAft>
          <a:spcPct val="40000"/>
        </a:spcAft>
        <a:buChar char="•"/>
        <a:defRPr sz="2000">
          <a:solidFill>
            <a:schemeClr val="bg2"/>
          </a:solidFill>
          <a:latin typeface="+mn-lt"/>
        </a:defRPr>
      </a:lvl3pPr>
      <a:lvl4pPr marL="1600200" indent="-228600" algn="l" rtl="0" eaLnBrk="0" fontAlgn="base" hangingPunct="0">
        <a:spcBef>
          <a:spcPct val="35000"/>
        </a:spcBef>
        <a:spcAft>
          <a:spcPct val="0"/>
        </a:spcAft>
        <a:buSzPct val="80000"/>
        <a:buFont typeface="Wingdings" pitchFamily="2" charset="2"/>
        <a:buChar char="§"/>
        <a:defRPr sz="1600">
          <a:solidFill>
            <a:schemeClr val="bg2"/>
          </a:solidFill>
          <a:latin typeface="+mn-lt"/>
        </a:defRPr>
      </a:lvl4pPr>
      <a:lvl5pPr marL="2057400" indent="-228600" algn="l" rtl="0" eaLnBrk="0" fontAlgn="base" hangingPunct="0">
        <a:spcBef>
          <a:spcPct val="35000"/>
        </a:spcBef>
        <a:spcAft>
          <a:spcPct val="0"/>
        </a:spcAft>
        <a:buFont typeface="Verdana" pitchFamily="34" charset="0"/>
        <a:buChar char="−"/>
        <a:defRPr sz="1600">
          <a:solidFill>
            <a:schemeClr val="bg2"/>
          </a:solidFill>
          <a:latin typeface="+mn-lt"/>
        </a:defRPr>
      </a:lvl5pPr>
      <a:lvl6pPr marL="2514600" indent="-228600" algn="l" rtl="0" fontAlgn="base">
        <a:spcBef>
          <a:spcPct val="35000"/>
        </a:spcBef>
        <a:spcAft>
          <a:spcPct val="0"/>
        </a:spcAft>
        <a:buFont typeface="Verdana" pitchFamily="34" charset="0"/>
        <a:buChar char="−"/>
        <a:defRPr sz="1600">
          <a:solidFill>
            <a:schemeClr val="bg2"/>
          </a:solidFill>
          <a:latin typeface="+mn-lt"/>
        </a:defRPr>
      </a:lvl6pPr>
      <a:lvl7pPr marL="2971800" indent="-228600" algn="l" rtl="0" fontAlgn="base">
        <a:spcBef>
          <a:spcPct val="35000"/>
        </a:spcBef>
        <a:spcAft>
          <a:spcPct val="0"/>
        </a:spcAft>
        <a:buFont typeface="Verdana" pitchFamily="34" charset="0"/>
        <a:buChar char="−"/>
        <a:defRPr sz="1600">
          <a:solidFill>
            <a:schemeClr val="bg2"/>
          </a:solidFill>
          <a:latin typeface="+mn-lt"/>
        </a:defRPr>
      </a:lvl7pPr>
      <a:lvl8pPr marL="3429000" indent="-228600" algn="l" rtl="0" fontAlgn="base">
        <a:spcBef>
          <a:spcPct val="35000"/>
        </a:spcBef>
        <a:spcAft>
          <a:spcPct val="0"/>
        </a:spcAft>
        <a:buFont typeface="Verdana" pitchFamily="34" charset="0"/>
        <a:buChar char="−"/>
        <a:defRPr sz="1600">
          <a:solidFill>
            <a:schemeClr val="bg2"/>
          </a:solidFill>
          <a:latin typeface="+mn-lt"/>
        </a:defRPr>
      </a:lvl8pPr>
      <a:lvl9pPr marL="3886200" indent="-228600" algn="l" rtl="0" fontAlgn="base">
        <a:spcBef>
          <a:spcPct val="35000"/>
        </a:spcBef>
        <a:spcAft>
          <a:spcPct val="0"/>
        </a:spcAft>
        <a:buFont typeface="Verdana" pitchFamily="34" charset="0"/>
        <a:buChar char="−"/>
        <a:defRPr sz="16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pic>
        <p:nvPicPr>
          <p:cNvPr id="2050" name="Picture 2" descr="white_frame"/>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pic>
        <p:nvPicPr>
          <p:cNvPr id="2051" name="Picture 3" descr="Picture2"/>
          <p:cNvPicPr>
            <a:picLocks noChangeAspect="1" noChangeArrowheads="1"/>
          </p:cNvPicPr>
          <p:nvPr/>
        </p:nvPicPr>
        <p:blipFill>
          <a:blip r:embed="rId14" cstate="print"/>
          <a:srcRect/>
          <a:stretch>
            <a:fillRect/>
          </a:stretch>
        </p:blipFill>
        <p:spPr bwMode="auto">
          <a:xfrm>
            <a:off x="0" y="3441700"/>
            <a:ext cx="9144000" cy="3035300"/>
          </a:xfrm>
          <a:prstGeom prst="rect">
            <a:avLst/>
          </a:prstGeom>
          <a:noFill/>
          <a:ln w="9525">
            <a:noFill/>
            <a:miter lim="800000"/>
            <a:headEnd/>
            <a:tailEnd/>
          </a:ln>
        </p:spPr>
      </p:pic>
      <p:sp>
        <p:nvSpPr>
          <p:cNvPr id="2052" name="Rectangle 4"/>
          <p:cNvSpPr>
            <a:spLocks noGrp="1" noChangeArrowheads="1"/>
          </p:cNvSpPr>
          <p:nvPr>
            <p:ph type="title"/>
          </p:nvPr>
        </p:nvSpPr>
        <p:spPr bwMode="auto">
          <a:xfrm>
            <a:off x="0" y="381000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Tree>
  </p:cSld>
  <p:clrMap bg1="dk2" tx1="lt1" bg2="dk1" tx2="lt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hf sldNum="0"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558712"/>
        </a:solidFill>
        <a:effectLst/>
      </p:bgPr>
    </p:bg>
    <p:spTree>
      <p:nvGrpSpPr>
        <p:cNvPr id="1" name=""/>
        <p:cNvGrpSpPr/>
        <p:nvPr/>
      </p:nvGrpSpPr>
      <p:grpSpPr>
        <a:xfrm>
          <a:off x="0" y="0"/>
          <a:ext cx="0" cy="0"/>
          <a:chOff x="0" y="0"/>
          <a:chExt cx="0" cy="0"/>
        </a:xfrm>
      </p:grpSpPr>
      <p:sp>
        <p:nvSpPr>
          <p:cNvPr id="8194" name="Rectangle 2"/>
          <p:cNvSpPr>
            <a:spLocks noChangeArrowheads="1"/>
          </p:cNvSpPr>
          <p:nvPr/>
        </p:nvSpPr>
        <p:spPr bwMode="auto">
          <a:xfrm>
            <a:off x="2819400" y="6397625"/>
            <a:ext cx="3429000" cy="384175"/>
          </a:xfrm>
          <a:prstGeom prst="rect">
            <a:avLst/>
          </a:prstGeom>
          <a:noFill/>
          <a:ln w="9525">
            <a:noFill/>
            <a:miter lim="800000"/>
            <a:headEnd/>
            <a:tailEnd/>
          </a:ln>
          <a:effectLst/>
        </p:spPr>
        <p:txBody>
          <a:bodyPr lIns="0" rIns="0"/>
          <a:lstStyle/>
          <a:p>
            <a:pPr algn="ctr">
              <a:defRPr/>
            </a:pPr>
            <a:r>
              <a:rPr lang="en-US" sz="1000">
                <a:solidFill>
                  <a:schemeClr val="bg1"/>
                </a:solidFill>
              </a:rPr>
              <a:t>© SAIF CORPORATION  | </a:t>
            </a:r>
            <a:fld id="{9A1D62CB-4E5B-418D-BDEB-2D3A3F84404D}" type="datetime4">
              <a:rPr lang="en-US" sz="1000">
                <a:solidFill>
                  <a:schemeClr val="bg1"/>
                </a:solidFill>
              </a:rPr>
              <a:pPr algn="ctr">
                <a:defRPr/>
              </a:pPr>
              <a:t>September 22, 2017</a:t>
            </a:fld>
            <a:endParaRPr lang="en-US" sz="1000">
              <a:solidFill>
                <a:schemeClr val="bg1"/>
              </a:solidFill>
            </a:endParaRPr>
          </a:p>
        </p:txBody>
      </p:sp>
      <p:pic>
        <p:nvPicPr>
          <p:cNvPr id="3075" name="Picture 3" descr="white_frame"/>
          <p:cNvPicPr>
            <a:picLocks noChangeAspect="1" noChangeArrowheads="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pic>
        <p:nvPicPr>
          <p:cNvPr id="3076" name="Picture 4" descr="SAIF_White_Logo"/>
          <p:cNvPicPr>
            <a:picLocks noChangeAspect="1" noChangeArrowheads="1"/>
          </p:cNvPicPr>
          <p:nvPr/>
        </p:nvPicPr>
        <p:blipFill>
          <a:blip r:embed="rId14" cstate="print"/>
          <a:srcRect/>
          <a:stretch>
            <a:fillRect/>
          </a:stretch>
        </p:blipFill>
        <p:spPr bwMode="auto">
          <a:xfrm>
            <a:off x="3276600" y="2808288"/>
            <a:ext cx="2432050" cy="1077912"/>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707" r:id="rId1"/>
    <p:sldLayoutId id="2147483708" r:id="rId2"/>
    <p:sldLayoutId id="2147483709" r:id="rId3"/>
    <p:sldLayoutId id="2147483710" r:id="rId4"/>
    <p:sldLayoutId id="2147483711" r:id="rId5"/>
    <p:sldLayoutId id="2147483712" r:id="rId6"/>
    <p:sldLayoutId id="2147483713" r:id="rId7"/>
    <p:sldLayoutId id="2147483714" r:id="rId8"/>
    <p:sldLayoutId id="2147483715" r:id="rId9"/>
    <p:sldLayoutId id="2147483716" r:id="rId10"/>
    <p:sldLayoutId id="2147483717" r:id="rId11"/>
  </p:sldLayoutIdLst>
  <p:hf sldNum="0" hdr="0" ftr="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p:cNvSpPr/>
          <p:nvPr/>
        </p:nvSpPr>
        <p:spPr>
          <a:xfrm>
            <a:off x="0" y="6653664"/>
            <a:ext cx="9144000" cy="2476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6" name="Rectangle 2"/>
          <p:cNvSpPr>
            <a:spLocks noGrp="1" noChangeArrowheads="1"/>
          </p:cNvSpPr>
          <p:nvPr>
            <p:ph type="title"/>
          </p:nvPr>
        </p:nvSpPr>
        <p:spPr bwMode="auto">
          <a:xfrm>
            <a:off x="533400" y="533400"/>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Rectangle 3"/>
          <p:cNvSpPr>
            <a:spLocks noGrp="1" noChangeArrowheads="1"/>
          </p:cNvSpPr>
          <p:nvPr>
            <p:ph type="body" idx="1"/>
          </p:nvPr>
        </p:nvSpPr>
        <p:spPr bwMode="auto">
          <a:xfrm>
            <a:off x="533400" y="1828800"/>
            <a:ext cx="8229600" cy="42973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sp>
        <p:nvSpPr>
          <p:cNvPr id="1028" name="Rectangle 4"/>
          <p:cNvSpPr>
            <a:spLocks noGrp="1" noChangeArrowheads="1"/>
          </p:cNvSpPr>
          <p:nvPr>
            <p:ph type="dt" sz="half" idx="2"/>
          </p:nvPr>
        </p:nvSpPr>
        <p:spPr bwMode="auto">
          <a:xfrm>
            <a:off x="533400" y="6639025"/>
            <a:ext cx="2133600" cy="40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800">
                <a:solidFill>
                  <a:schemeClr val="bg1">
                    <a:lumMod val="75000"/>
                  </a:schemeClr>
                </a:solidFill>
              </a:defRPr>
            </a:lvl1pPr>
          </a:lstStyle>
          <a:p>
            <a:fld id="{9A36C049-EA12-4996-83D6-3DCA040180E1}" type="datetime4">
              <a:rPr lang="en-US" smtClean="0"/>
              <a:t>September 22, 2017</a:t>
            </a:fld>
            <a:endParaRPr lang="en-US" dirty="0"/>
          </a:p>
        </p:txBody>
      </p:sp>
      <p:sp>
        <p:nvSpPr>
          <p:cNvPr id="1029" name="Rectangle 5"/>
          <p:cNvSpPr>
            <a:spLocks noGrp="1" noChangeArrowheads="1"/>
          </p:cNvSpPr>
          <p:nvPr>
            <p:ph type="ftr" sz="quarter" idx="3"/>
          </p:nvPr>
        </p:nvSpPr>
        <p:spPr bwMode="auto">
          <a:xfrm>
            <a:off x="3124200" y="6639025"/>
            <a:ext cx="2895600" cy="40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800">
                <a:solidFill>
                  <a:schemeClr val="bg1">
                    <a:lumMod val="75000"/>
                  </a:schemeClr>
                </a:solidFill>
              </a:defRPr>
            </a:lvl1pPr>
          </a:lstStyle>
          <a:p>
            <a:pPr>
              <a:defRPr/>
            </a:pPr>
            <a:r>
              <a:rPr lang="en-US"/>
              <a:t>SAIF Corporation | </a:t>
            </a:r>
            <a:endParaRPr lang="en-US" dirty="0"/>
          </a:p>
        </p:txBody>
      </p:sp>
      <p:sp>
        <p:nvSpPr>
          <p:cNvPr id="1030" name="Rectangle 6"/>
          <p:cNvSpPr>
            <a:spLocks noGrp="1" noChangeArrowheads="1"/>
          </p:cNvSpPr>
          <p:nvPr>
            <p:ph type="sldNum" sz="quarter" idx="4"/>
          </p:nvPr>
        </p:nvSpPr>
        <p:spPr bwMode="auto">
          <a:xfrm>
            <a:off x="7696200" y="6639025"/>
            <a:ext cx="990600" cy="400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800">
                <a:solidFill>
                  <a:schemeClr val="bg1">
                    <a:lumMod val="75000"/>
                  </a:schemeClr>
                </a:solidFill>
              </a:defRPr>
            </a:lvl1pPr>
          </a:lstStyle>
          <a:p>
            <a:pPr>
              <a:defRPr/>
            </a:pPr>
            <a:r>
              <a:rPr lang="en-US"/>
              <a:t>Page </a:t>
            </a:r>
            <a:fld id="{271E8C61-C1F5-490D-B2C0-0FA3E85C5DA0}" type="slidenum">
              <a:rPr lang="en-US" smtClean="0"/>
              <a:pPr>
                <a:defRPr/>
              </a:pPr>
              <a:t>‹#›</a:t>
            </a:fld>
            <a:endParaRPr lang="en-US"/>
          </a:p>
        </p:txBody>
      </p:sp>
    </p:spTree>
    <p:extLst>
      <p:ext uri="{BB962C8B-B14F-4D97-AF65-F5344CB8AC3E}">
        <p14:creationId xmlns:p14="http://schemas.microsoft.com/office/powerpoint/2010/main" val="2893824676"/>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Lst>
  <p:hf sldNum="0" hdr="0" ftr="0"/>
  <p:txStyles>
    <p:titleStyle>
      <a:lvl1pPr algn="l" rtl="0" eaLnBrk="1" fontAlgn="base" hangingPunct="1">
        <a:spcBef>
          <a:spcPct val="0"/>
        </a:spcBef>
        <a:spcAft>
          <a:spcPct val="0"/>
        </a:spcAft>
        <a:defRPr sz="4000" b="1">
          <a:solidFill>
            <a:schemeClr val="tx1"/>
          </a:solidFill>
          <a:latin typeface="+mj-lt"/>
          <a:ea typeface="+mj-ea"/>
          <a:cs typeface="+mj-cs"/>
        </a:defRPr>
      </a:lvl1pPr>
      <a:lvl2pPr algn="ctr" rtl="0" eaLnBrk="1" fontAlgn="base" hangingPunct="1">
        <a:spcBef>
          <a:spcPct val="0"/>
        </a:spcBef>
        <a:spcAft>
          <a:spcPct val="0"/>
        </a:spcAft>
        <a:defRPr sz="4400">
          <a:solidFill>
            <a:schemeClr val="tx2"/>
          </a:solidFill>
          <a:latin typeface="Verdana" pitchFamily="34" charset="0"/>
        </a:defRPr>
      </a:lvl2pPr>
      <a:lvl3pPr algn="ctr" rtl="0" eaLnBrk="1" fontAlgn="base" hangingPunct="1">
        <a:spcBef>
          <a:spcPct val="0"/>
        </a:spcBef>
        <a:spcAft>
          <a:spcPct val="0"/>
        </a:spcAft>
        <a:defRPr sz="4400">
          <a:solidFill>
            <a:schemeClr val="tx2"/>
          </a:solidFill>
          <a:latin typeface="Verdana" pitchFamily="34" charset="0"/>
        </a:defRPr>
      </a:lvl3pPr>
      <a:lvl4pPr algn="ctr" rtl="0" eaLnBrk="1" fontAlgn="base" hangingPunct="1">
        <a:spcBef>
          <a:spcPct val="0"/>
        </a:spcBef>
        <a:spcAft>
          <a:spcPct val="0"/>
        </a:spcAft>
        <a:defRPr sz="4400">
          <a:solidFill>
            <a:schemeClr val="tx2"/>
          </a:solidFill>
          <a:latin typeface="Verdana" pitchFamily="34" charset="0"/>
        </a:defRPr>
      </a:lvl4pPr>
      <a:lvl5pPr algn="ctr" rtl="0" eaLnBrk="1" fontAlgn="base" hangingPunct="1">
        <a:spcBef>
          <a:spcPct val="0"/>
        </a:spcBef>
        <a:spcAft>
          <a:spcPct val="0"/>
        </a:spcAft>
        <a:defRPr sz="4400">
          <a:solidFill>
            <a:schemeClr val="tx2"/>
          </a:solidFill>
          <a:latin typeface="Verdana" pitchFamily="34" charset="0"/>
        </a:defRPr>
      </a:lvl5pPr>
      <a:lvl6pPr marL="457200" algn="ctr" rtl="0" eaLnBrk="1" fontAlgn="base" hangingPunct="1">
        <a:spcBef>
          <a:spcPct val="0"/>
        </a:spcBef>
        <a:spcAft>
          <a:spcPct val="0"/>
        </a:spcAft>
        <a:defRPr sz="4400">
          <a:solidFill>
            <a:schemeClr val="tx2"/>
          </a:solidFill>
          <a:latin typeface="Verdana" pitchFamily="34" charset="0"/>
        </a:defRPr>
      </a:lvl6pPr>
      <a:lvl7pPr marL="914400" algn="ctr" rtl="0" eaLnBrk="1" fontAlgn="base" hangingPunct="1">
        <a:spcBef>
          <a:spcPct val="0"/>
        </a:spcBef>
        <a:spcAft>
          <a:spcPct val="0"/>
        </a:spcAft>
        <a:defRPr sz="4400">
          <a:solidFill>
            <a:schemeClr val="tx2"/>
          </a:solidFill>
          <a:latin typeface="Verdana" pitchFamily="34" charset="0"/>
        </a:defRPr>
      </a:lvl7pPr>
      <a:lvl8pPr marL="1371600" algn="ctr" rtl="0" eaLnBrk="1" fontAlgn="base" hangingPunct="1">
        <a:spcBef>
          <a:spcPct val="0"/>
        </a:spcBef>
        <a:spcAft>
          <a:spcPct val="0"/>
        </a:spcAft>
        <a:defRPr sz="4400">
          <a:solidFill>
            <a:schemeClr val="tx2"/>
          </a:solidFill>
          <a:latin typeface="Verdana" pitchFamily="34" charset="0"/>
        </a:defRPr>
      </a:lvl8pPr>
      <a:lvl9pPr marL="1828800" algn="ctr" rtl="0" eaLnBrk="1" fontAlgn="base" hangingPunct="1">
        <a:spcBef>
          <a:spcPct val="0"/>
        </a:spcBef>
        <a:spcAft>
          <a:spcPct val="0"/>
        </a:spcAft>
        <a:defRPr sz="4400">
          <a:solidFill>
            <a:schemeClr val="tx2"/>
          </a:solidFill>
          <a:latin typeface="Verdana" pitchFamily="34" charset="0"/>
        </a:defRPr>
      </a:lvl9pPr>
    </p:titleStyle>
    <p:bodyStyle>
      <a:lvl1pPr marL="342900" indent="-342900" algn="l" rtl="0" eaLnBrk="1" fontAlgn="base" hangingPunct="1">
        <a:spcBef>
          <a:spcPts val="1000"/>
        </a:spcBef>
        <a:spcAft>
          <a:spcPts val="1000"/>
        </a:spcAft>
        <a:buClr>
          <a:schemeClr val="tx2"/>
        </a:buClr>
        <a:buChar char="•"/>
        <a:defRPr sz="2800">
          <a:solidFill>
            <a:schemeClr val="tx1"/>
          </a:solidFill>
          <a:latin typeface="+mn-lt"/>
          <a:ea typeface="+mn-ea"/>
          <a:cs typeface="+mn-cs"/>
        </a:defRPr>
      </a:lvl1pPr>
      <a:lvl2pPr marL="742950" indent="-285750" algn="l" rtl="0" eaLnBrk="1" fontAlgn="base" hangingPunct="1">
        <a:spcBef>
          <a:spcPts val="1000"/>
        </a:spcBef>
        <a:spcAft>
          <a:spcPts val="1000"/>
        </a:spcAft>
        <a:buSzPct val="130000"/>
        <a:buFont typeface="Arial" pitchFamily="34" charset="0"/>
        <a:buChar char="•"/>
        <a:defRPr sz="2400">
          <a:solidFill>
            <a:schemeClr val="tx1"/>
          </a:solidFill>
          <a:latin typeface="+mn-lt"/>
        </a:defRPr>
      </a:lvl2pPr>
      <a:lvl3pPr marL="1257300" indent="-342900" algn="l" rtl="0" eaLnBrk="1" fontAlgn="base" hangingPunct="1">
        <a:spcBef>
          <a:spcPts val="1000"/>
        </a:spcBef>
        <a:spcAft>
          <a:spcPts val="1000"/>
        </a:spcAft>
        <a:buSzPct val="80000"/>
        <a:buFont typeface="Verdana" panose="020B0604030504040204" pitchFamily="34" charset="0"/>
        <a:buChar char="°"/>
        <a:defRPr sz="20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6.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6.xml"/></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3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9.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6.xml"/></Relationships>
</file>

<file path=ppt/slides/_rels/slide10.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36.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36.xml"/><Relationship Id="rId5" Type="http://schemas.openxmlformats.org/officeDocument/2006/relationships/image" Target="../media/image12.jpeg"/><Relationship Id="rId4" Type="http://schemas.openxmlformats.org/officeDocument/2006/relationships/image" Target="../media/image11.jp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6.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3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36.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36.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6.xml"/><Relationship Id="rId1" Type="http://schemas.openxmlformats.org/officeDocument/2006/relationships/slideLayout" Target="../slideLayouts/slideLayout36.xml"/></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36.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36.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37.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0.xml"/><Relationship Id="rId1" Type="http://schemas.openxmlformats.org/officeDocument/2006/relationships/slideLayout" Target="../slideLayouts/slideLayout36.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1.xml"/><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36.xml"/></Relationships>
</file>

<file path=ppt/slides/_rels/slide2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3.xml"/><Relationship Id="rId1" Type="http://schemas.openxmlformats.org/officeDocument/2006/relationships/slideLayout" Target="../slideLayouts/slideLayout36.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36.xml"/></Relationships>
</file>

<file path=ppt/slides/_rels/slide2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36.xml"/></Relationships>
</file>

<file path=ppt/slides/_rels/slide2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6.xml"/><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36.xml"/></Relationships>
</file>

<file path=ppt/slides/_rels/slide2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8.xml"/><Relationship Id="rId1" Type="http://schemas.openxmlformats.org/officeDocument/2006/relationships/slideLayout" Target="../slideLayouts/slideLayout36.xml"/></Relationships>
</file>

<file path=ppt/slides/_rels/slide2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9.xml"/><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36.xml"/><Relationship Id="rId4" Type="http://schemas.microsoft.com/office/2007/relationships/hdphoto" Target="../media/hdphoto1.wdp"/></Relationships>
</file>

<file path=ppt/slides/_rels/slide3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1.xml"/><Relationship Id="rId1" Type="http://schemas.openxmlformats.org/officeDocument/2006/relationships/slideLayout" Target="../slideLayouts/slideLayout36.xml"/></Relationships>
</file>

<file path=ppt/slides/_rels/slide33.xml.rels><?xml version="1.0" encoding="UTF-8" standalone="yes"?>
<Relationships xmlns="http://schemas.openxmlformats.org/package/2006/relationships"><Relationship Id="rId8" Type="http://schemas.openxmlformats.org/officeDocument/2006/relationships/hyperlink" Target="http://digitalcommons.ilr.cornell.edu/cgi/viewcontent.cgi?article=1085&amp;context=student" TargetMode="External"/><Relationship Id="rId3" Type="http://schemas.openxmlformats.org/officeDocument/2006/relationships/hyperlink" Target="http://www.shrm.org/about/foundation/products/Documents/Onboarding%20EPG-%20FINAL.pdf" TargetMode="External"/><Relationship Id="rId7" Type="http://schemas.openxmlformats.org/officeDocument/2006/relationships/hyperlink" Target="http://www.legacybowes.com/latest-blog-posts/entry/mastering-new-employee-orientations-common-flaws-and-winning-best-practices-.html" TargetMode="External"/><Relationship Id="rId2" Type="http://schemas.openxmlformats.org/officeDocument/2006/relationships/notesSlide" Target="../notesSlides/notesSlide32.xml"/><Relationship Id="rId1" Type="http://schemas.openxmlformats.org/officeDocument/2006/relationships/slideLayout" Target="../slideLayouts/slideLayout36.xml"/><Relationship Id="rId6" Type="http://schemas.openxmlformats.org/officeDocument/2006/relationships/hyperlink" Target="http://opensiuc.lib.siu.edu/cgi/viewcontent.cgi?article=1081&amp;context=ojwed" TargetMode="External"/><Relationship Id="rId5" Type="http://schemas.openxmlformats.org/officeDocument/2006/relationships/hyperlink" Target="http://sloanreview.mit.edu/article/reinventing-employee-onboarding/" TargetMode="External"/><Relationship Id="rId4" Type="http://schemas.openxmlformats.org/officeDocument/2006/relationships/hyperlink" Target="http://hiring.monster.com/hr/hr-best-practices/small-business/hiring-process/new-employee-orientation.aspx"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wheniwork.com/blog/employee-onboarding-best-practices/" TargetMode="External"/><Relationship Id="rId7" Type="http://schemas.openxmlformats.org/officeDocument/2006/relationships/hyperlink" Target="http://www.washington.edu/admin/hr/pod/leaders/ee-careerdev/onboarding/docs/onbdtoolkit.pdf" TargetMode="External"/><Relationship Id="rId2" Type="http://schemas.openxmlformats.org/officeDocument/2006/relationships/notesSlide" Target="../notesSlides/notesSlide33.xml"/><Relationship Id="rId1" Type="http://schemas.openxmlformats.org/officeDocument/2006/relationships/slideLayout" Target="../slideLayouts/slideLayout36.xml"/><Relationship Id="rId6" Type="http://schemas.openxmlformats.org/officeDocument/2006/relationships/hyperlink" Target="http://sdps.ucdavis.edu/toolkits/onboarding/" TargetMode="External"/><Relationship Id="rId5" Type="http://schemas.openxmlformats.org/officeDocument/2006/relationships/hyperlink" Target="https://www.shrm.org/publications/hrmagazine/editorialcontent/2016/0616/pages/0616-onboarding-mistakes-and-good-ideas.aspx" TargetMode="External"/><Relationship Id="rId4" Type="http://schemas.openxmlformats.org/officeDocument/2006/relationships/hyperlink" Target="http://www.edudemic.com/styles-of-learning/"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mailto:leiman@saif.com" TargetMode="External"/><Relationship Id="rId2" Type="http://schemas.openxmlformats.org/officeDocument/2006/relationships/notesSlide" Target="../notesSlides/notesSlide34.xml"/><Relationship Id="rId1" Type="http://schemas.openxmlformats.org/officeDocument/2006/relationships/slideLayout" Target="../slideLayouts/slideLayout3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p:cNvSpPr>
            <a:spLocks noGrp="1"/>
          </p:cNvSpPr>
          <p:nvPr>
            <p:ph type="subTitle" idx="1"/>
          </p:nvPr>
        </p:nvSpPr>
        <p:spPr>
          <a:xfrm>
            <a:off x="457200" y="4419600"/>
            <a:ext cx="8077200" cy="1905000"/>
          </a:xfrm>
        </p:spPr>
        <p:txBody>
          <a:bodyPr/>
          <a:lstStyle/>
          <a:p>
            <a:r>
              <a:rPr lang="en-US" dirty="0"/>
              <a:t>Leigh Manning</a:t>
            </a:r>
          </a:p>
          <a:p>
            <a:r>
              <a:rPr lang="en-US" sz="2000" dirty="0"/>
              <a:t>Sr Safety Management Consultant</a:t>
            </a:r>
          </a:p>
          <a:p>
            <a:r>
              <a:rPr lang="en-US" sz="2000" dirty="0"/>
              <a:t>September 28, 2017</a:t>
            </a:r>
          </a:p>
        </p:txBody>
      </p:sp>
      <p:sp>
        <p:nvSpPr>
          <p:cNvPr id="5122" name="Rectangle 6"/>
          <p:cNvSpPr>
            <a:spLocks noGrp="1" noChangeArrowheads="1"/>
          </p:cNvSpPr>
          <p:nvPr>
            <p:ph type="ctrTitle"/>
          </p:nvPr>
        </p:nvSpPr>
        <p:spPr>
          <a:xfrm>
            <a:off x="457200" y="1981200"/>
            <a:ext cx="8153400" cy="2000250"/>
          </a:xfrm>
        </p:spPr>
        <p:txBody>
          <a:bodyPr/>
          <a:lstStyle/>
          <a:p>
            <a:br>
              <a:rPr lang="en-US" dirty="0"/>
            </a:br>
            <a:r>
              <a:rPr lang="en-US" dirty="0"/>
              <a:t>All aboard: best practices for [~new employee orientation ~]</a:t>
            </a:r>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0" name="Rectangle 6"/>
          <p:cNvSpPr>
            <a:spLocks noGrp="1" noChangeArrowheads="1"/>
          </p:cNvSpPr>
          <p:nvPr>
            <p:ph type="title"/>
          </p:nvPr>
        </p:nvSpPr>
        <p:spPr/>
        <p:txBody>
          <a:bodyPr/>
          <a:lstStyle/>
          <a:p>
            <a:r>
              <a:rPr lang="en-US"/>
              <a:t>Agenda</a:t>
            </a:r>
            <a:endParaRPr lang="en-US" dirty="0"/>
          </a:p>
        </p:txBody>
      </p:sp>
      <p:sp>
        <p:nvSpPr>
          <p:cNvPr id="9221" name="Rectangle 7"/>
          <p:cNvSpPr>
            <a:spLocks noGrp="1" noChangeArrowheads="1"/>
          </p:cNvSpPr>
          <p:nvPr>
            <p:ph idx="1"/>
          </p:nvPr>
        </p:nvSpPr>
        <p:spPr>
          <a:xfrm>
            <a:off x="533400" y="1600200"/>
            <a:ext cx="8229600" cy="4297363"/>
          </a:xfrm>
        </p:spPr>
        <p:txBody>
          <a:bodyPr/>
          <a:lstStyle/>
          <a:p>
            <a:pPr>
              <a:spcBef>
                <a:spcPts val="400"/>
              </a:spcBef>
              <a:spcAft>
                <a:spcPts val="400"/>
              </a:spcAft>
            </a:pPr>
            <a:r>
              <a:rPr lang="en-US" dirty="0"/>
              <a:t>Why is new employee orientation</a:t>
            </a:r>
            <a:r>
              <a:rPr lang="en-US" dirty="0">
                <a:solidFill>
                  <a:srgbClr val="FF0000"/>
                </a:solidFill>
              </a:rPr>
              <a:t> </a:t>
            </a:r>
            <a:r>
              <a:rPr lang="en-US" dirty="0"/>
              <a:t>(NEO) so important?</a:t>
            </a:r>
          </a:p>
          <a:p>
            <a:pPr>
              <a:spcBef>
                <a:spcPts val="400"/>
              </a:spcBef>
              <a:spcAft>
                <a:spcPts val="400"/>
              </a:spcAft>
            </a:pPr>
            <a:r>
              <a:rPr lang="en-US" dirty="0"/>
              <a:t>Thinking differently</a:t>
            </a:r>
          </a:p>
          <a:p>
            <a:pPr>
              <a:spcBef>
                <a:spcPts val="400"/>
              </a:spcBef>
              <a:spcAft>
                <a:spcPts val="400"/>
              </a:spcAft>
            </a:pPr>
            <a:r>
              <a:rPr lang="en-US" dirty="0"/>
              <a:t>Planning</a:t>
            </a:r>
          </a:p>
          <a:p>
            <a:pPr>
              <a:spcBef>
                <a:spcPts val="400"/>
              </a:spcBef>
              <a:spcAft>
                <a:spcPts val="400"/>
              </a:spcAft>
            </a:pPr>
            <a:r>
              <a:rPr lang="en-US" dirty="0"/>
              <a:t>Best practices</a:t>
            </a:r>
          </a:p>
          <a:p>
            <a:pPr>
              <a:spcBef>
                <a:spcPts val="400"/>
              </a:spcBef>
              <a:spcAft>
                <a:spcPts val="400"/>
              </a:spcAft>
            </a:pPr>
            <a:r>
              <a:rPr lang="en-US" strike="sngStrike" dirty="0"/>
              <a:t>Mistakes</a:t>
            </a:r>
            <a:r>
              <a:rPr lang="en-US" dirty="0"/>
              <a:t> Learning opportunities</a:t>
            </a:r>
          </a:p>
          <a:p>
            <a:pPr>
              <a:spcBef>
                <a:spcPts val="400"/>
              </a:spcBef>
              <a:spcAft>
                <a:spcPts val="400"/>
              </a:spcAft>
            </a:pPr>
            <a:r>
              <a:rPr lang="en-US" dirty="0"/>
              <a:t>Creative ideas</a:t>
            </a:r>
          </a:p>
          <a:p>
            <a:pPr>
              <a:spcBef>
                <a:spcPts val="400"/>
              </a:spcBef>
              <a:spcAft>
                <a:spcPts val="400"/>
              </a:spcAft>
            </a:pPr>
            <a:r>
              <a:rPr lang="en-US" dirty="0"/>
              <a:t>Toolkit examples</a:t>
            </a:r>
          </a:p>
          <a:p>
            <a:pPr>
              <a:spcBef>
                <a:spcPts val="400"/>
              </a:spcBef>
              <a:spcAft>
                <a:spcPts val="400"/>
              </a:spcAft>
            </a:pPr>
            <a:r>
              <a:rPr lang="en-US" dirty="0"/>
              <a:t>Resources</a:t>
            </a:r>
          </a:p>
        </p:txBody>
      </p:sp>
      <p:pic>
        <p:nvPicPr>
          <p:cNvPr id="7" name="Picture 6" descr="woman thought bubbles.jpg"/>
          <p:cNvPicPr>
            <a:picLocks noChangeAspect="1"/>
          </p:cNvPicPr>
          <p:nvPr/>
        </p:nvPicPr>
        <p:blipFill>
          <a:blip r:embed="rId3" cstate="print">
            <a:clrChange>
              <a:clrFrom>
                <a:srgbClr val="FFFFFF"/>
              </a:clrFrom>
              <a:clrTo>
                <a:srgbClr val="FFFFFF">
                  <a:alpha val="0"/>
                </a:srgbClr>
              </a:clrTo>
            </a:clrChange>
          </a:blip>
          <a:stretch>
            <a:fillRect/>
          </a:stretch>
        </p:blipFill>
        <p:spPr>
          <a:xfrm>
            <a:off x="5863626" y="2057400"/>
            <a:ext cx="3204174" cy="4800600"/>
          </a:xfrm>
          <a:prstGeom prst="rect">
            <a:avLst/>
          </a:prstGeom>
        </p:spPr>
      </p:pic>
      <p:sp>
        <p:nvSpPr>
          <p:cNvPr id="8" name="TextBox 7"/>
          <p:cNvSpPr txBox="1"/>
          <p:nvPr/>
        </p:nvSpPr>
        <p:spPr>
          <a:xfrm>
            <a:off x="6377354" y="2667000"/>
            <a:ext cx="2385646" cy="977191"/>
          </a:xfrm>
          <a:prstGeom prst="rect">
            <a:avLst/>
          </a:prstGeom>
          <a:noFill/>
        </p:spPr>
        <p:txBody>
          <a:bodyPr wrap="square" rtlCol="0">
            <a:spAutoFit/>
          </a:bodyPr>
          <a:lstStyle/>
          <a:p>
            <a:pPr algn="ctr">
              <a:lnSpc>
                <a:spcPts val="2300"/>
              </a:lnSpc>
            </a:pPr>
            <a:r>
              <a:rPr lang="en-US" sz="2000" dirty="0"/>
              <a:t>How do I retain the best workers</a:t>
            </a:r>
            <a:r>
              <a:rPr lang="en-US" dirty="0"/>
              <a:t>?</a:t>
            </a:r>
          </a:p>
        </p:txBody>
      </p:sp>
    </p:spTree>
  </p:cSld>
  <p:clrMapOvr>
    <a:masterClrMapping/>
  </p:clrMapOvr>
  <p:transition spd="slow"/>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0" name="Rectangle 6"/>
          <p:cNvSpPr>
            <a:spLocks noGrp="1" noChangeArrowheads="1"/>
          </p:cNvSpPr>
          <p:nvPr>
            <p:ph type="title"/>
          </p:nvPr>
        </p:nvSpPr>
        <p:spPr/>
        <p:txBody>
          <a:bodyPr/>
          <a:lstStyle/>
          <a:p>
            <a:pPr eaLnBrk="1" hangingPunct="1"/>
            <a:r>
              <a:rPr lang="en-US" sz="4000" dirty="0"/>
              <a:t>Why is NEO so important?</a:t>
            </a:r>
          </a:p>
        </p:txBody>
      </p:sp>
      <p:sp>
        <p:nvSpPr>
          <p:cNvPr id="9221" name="Rectangle 7"/>
          <p:cNvSpPr>
            <a:spLocks noGrp="1" noChangeArrowheads="1"/>
          </p:cNvSpPr>
          <p:nvPr>
            <p:ph idx="1"/>
          </p:nvPr>
        </p:nvSpPr>
        <p:spPr>
          <a:xfrm>
            <a:off x="457200" y="1828800"/>
            <a:ext cx="8153400" cy="4113213"/>
          </a:xfrm>
        </p:spPr>
        <p:txBody>
          <a:bodyPr/>
          <a:lstStyle/>
          <a:p>
            <a:pPr marL="0" indent="0" eaLnBrk="1" hangingPunct="1">
              <a:buNone/>
            </a:pPr>
            <a:r>
              <a:rPr lang="en-US" sz="2400" dirty="0"/>
              <a:t>New hires are </a:t>
            </a:r>
            <a:r>
              <a:rPr lang="en-US" sz="2400" b="1" dirty="0"/>
              <a:t>58 percent </a:t>
            </a:r>
            <a:r>
              <a:rPr lang="en-US" sz="2400" dirty="0"/>
              <a:t>more likely to stay with a company for at least </a:t>
            </a:r>
            <a:r>
              <a:rPr lang="en-US" sz="2400" b="1" dirty="0"/>
              <a:t>3 years </a:t>
            </a:r>
            <a:r>
              <a:rPr lang="en-US" sz="2400" dirty="0"/>
              <a:t>if they attend a structured orientation program. </a:t>
            </a:r>
            <a:r>
              <a:rPr lang="en-US" sz="1400" dirty="0"/>
              <a:t>—2007 </a:t>
            </a:r>
            <a:r>
              <a:rPr lang="en-US" sz="1400" dirty="0" err="1"/>
              <a:t>Wynhurst</a:t>
            </a:r>
            <a:r>
              <a:rPr lang="en-US" sz="1400" dirty="0"/>
              <a:t> Group Survey</a:t>
            </a:r>
          </a:p>
          <a:p>
            <a:pPr marL="0" indent="0" eaLnBrk="1" hangingPunct="1">
              <a:buNone/>
            </a:pPr>
            <a:r>
              <a:rPr lang="en-US" sz="2400" b="1" dirty="0"/>
              <a:t>31 percent </a:t>
            </a:r>
            <a:r>
              <a:rPr lang="en-US" sz="2400" dirty="0"/>
              <a:t>of new hires quit a job in the first 6 months; </a:t>
            </a:r>
            <a:r>
              <a:rPr lang="en-US" sz="2400" b="1" dirty="0"/>
              <a:t>one third </a:t>
            </a:r>
            <a:r>
              <a:rPr lang="en-US" sz="2400" dirty="0"/>
              <a:t>of those had little or no onboarding. </a:t>
            </a:r>
            <a:r>
              <a:rPr lang="en-US" sz="1400" dirty="0"/>
              <a:t>—2014 Bamboo HR Survey</a:t>
            </a:r>
            <a:endParaRPr lang="en-US" sz="2000" dirty="0"/>
          </a:p>
          <a:p>
            <a:pPr marL="0" indent="0" eaLnBrk="1" hangingPunct="1">
              <a:buNone/>
            </a:pPr>
            <a:r>
              <a:rPr lang="en-US" sz="2400" dirty="0"/>
              <a:t>U.S. companies with 100 or more employees spend an average of </a:t>
            </a:r>
            <a:r>
              <a:rPr lang="en-US" sz="2400" b="1" dirty="0"/>
              <a:t>$3,500 </a:t>
            </a:r>
            <a:r>
              <a:rPr lang="en-US" sz="2400" dirty="0"/>
              <a:t>to hire and onboard a new employee. </a:t>
            </a:r>
            <a:r>
              <a:rPr lang="en-US" sz="1400" dirty="0"/>
              <a:t>—2011 </a:t>
            </a:r>
            <a:r>
              <a:rPr lang="en-US" sz="1400" dirty="0" err="1"/>
              <a:t>Bersin</a:t>
            </a:r>
            <a:r>
              <a:rPr lang="en-US" sz="1400" dirty="0"/>
              <a:t> &amp; Associates Study </a:t>
            </a:r>
          </a:p>
          <a:p>
            <a:pPr marL="0" indent="0" eaLnBrk="1" hangingPunct="1">
              <a:buNone/>
            </a:pPr>
            <a:endParaRPr lang="en-US" sz="2800" dirty="0"/>
          </a:p>
        </p:txBody>
      </p:sp>
    </p:spTree>
  </p:cSld>
  <p:clrMapOvr>
    <a:masterClrMapping/>
  </p:clrMapOvr>
  <p:transition spd="slow"/>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0" name="Rectangle 6"/>
          <p:cNvSpPr>
            <a:spLocks noGrp="1" noChangeArrowheads="1"/>
          </p:cNvSpPr>
          <p:nvPr>
            <p:ph type="title"/>
          </p:nvPr>
        </p:nvSpPr>
        <p:spPr/>
        <p:txBody>
          <a:bodyPr/>
          <a:lstStyle/>
          <a:p>
            <a:pPr eaLnBrk="1" hangingPunct="1"/>
            <a:r>
              <a:rPr lang="en-US" sz="4000" dirty="0"/>
              <a:t>Why is NEO so important?</a:t>
            </a:r>
          </a:p>
        </p:txBody>
      </p:sp>
      <p:sp>
        <p:nvSpPr>
          <p:cNvPr id="9221" name="Rectangle 7"/>
          <p:cNvSpPr>
            <a:spLocks noGrp="1" noChangeArrowheads="1"/>
          </p:cNvSpPr>
          <p:nvPr>
            <p:ph idx="1"/>
          </p:nvPr>
        </p:nvSpPr>
        <p:spPr>
          <a:xfrm>
            <a:off x="457200" y="1828800"/>
            <a:ext cx="8153400" cy="4113213"/>
          </a:xfrm>
        </p:spPr>
        <p:txBody>
          <a:bodyPr/>
          <a:lstStyle/>
          <a:p>
            <a:pPr marL="0" indent="0" eaLnBrk="1" hangingPunct="1">
              <a:buNone/>
            </a:pPr>
            <a:r>
              <a:rPr lang="en-US" sz="2800" b="1" dirty="0"/>
              <a:t>1/3 </a:t>
            </a:r>
            <a:r>
              <a:rPr lang="en-US" sz="2800" dirty="0"/>
              <a:t>of all nonfatal occupational injuries in 2013 were from workers with </a:t>
            </a:r>
            <a:r>
              <a:rPr lang="en-US" sz="2800" b="1" dirty="0"/>
              <a:t>less than a year</a:t>
            </a:r>
            <a:r>
              <a:rPr lang="en-US" sz="2800" dirty="0"/>
              <a:t> on the job. </a:t>
            </a:r>
            <a:r>
              <a:rPr lang="en-US" sz="1800" dirty="0"/>
              <a:t>— Bureau of Labor Statistics</a:t>
            </a:r>
          </a:p>
          <a:p>
            <a:pPr marL="0" indent="0" eaLnBrk="1" hangingPunct="1">
              <a:buNone/>
            </a:pPr>
            <a:endParaRPr lang="en-US" sz="2800" dirty="0"/>
          </a:p>
          <a:p>
            <a:pPr marL="0" indent="0" eaLnBrk="1" hangingPunct="1">
              <a:buNone/>
            </a:pPr>
            <a:endParaRPr lang="en-US" dirty="0"/>
          </a:p>
          <a:p>
            <a:pPr marL="0" indent="0" eaLnBrk="1" hangingPunct="1">
              <a:buNone/>
            </a:pPr>
            <a:endParaRPr lang="en-US" sz="28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3581400"/>
            <a:ext cx="2403439" cy="2105025"/>
          </a:xfrm>
          <a:prstGeom prst="rect">
            <a:avLst/>
          </a:prstGeom>
        </p:spPr>
      </p:pic>
    </p:spTree>
    <p:extLst>
      <p:ext uri="{BB962C8B-B14F-4D97-AF65-F5344CB8AC3E}">
        <p14:creationId xmlns:p14="http://schemas.microsoft.com/office/powerpoint/2010/main" val="426395500"/>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0" name="Rectangle 6"/>
          <p:cNvSpPr>
            <a:spLocks noGrp="1" noChangeArrowheads="1"/>
          </p:cNvSpPr>
          <p:nvPr>
            <p:ph type="title"/>
          </p:nvPr>
        </p:nvSpPr>
        <p:spPr/>
        <p:txBody>
          <a:bodyPr/>
          <a:lstStyle/>
          <a:p>
            <a:pPr eaLnBrk="1" hangingPunct="1"/>
            <a:r>
              <a:rPr lang="en-US" sz="4000" dirty="0"/>
              <a:t>Why is NEO so important?</a:t>
            </a:r>
          </a:p>
        </p:txBody>
      </p:sp>
      <p:sp>
        <p:nvSpPr>
          <p:cNvPr id="9221" name="Rectangle 7"/>
          <p:cNvSpPr>
            <a:spLocks noGrp="1" noChangeArrowheads="1"/>
          </p:cNvSpPr>
          <p:nvPr>
            <p:ph idx="1"/>
          </p:nvPr>
        </p:nvSpPr>
        <p:spPr>
          <a:xfrm>
            <a:off x="457200" y="1828800"/>
            <a:ext cx="8153400" cy="4113213"/>
          </a:xfrm>
        </p:spPr>
        <p:txBody>
          <a:bodyPr/>
          <a:lstStyle/>
          <a:p>
            <a:pPr marL="0" indent="0" eaLnBrk="1" hangingPunct="1">
              <a:buNone/>
            </a:pPr>
            <a:r>
              <a:rPr lang="en-US" sz="2800" dirty="0"/>
              <a:t>Decade-long study found risk of injury much higher for workers with less time on the job—even higher for those with </a:t>
            </a:r>
            <a:r>
              <a:rPr lang="en-US" sz="2800" b="1" dirty="0"/>
              <a:t>less than one month.</a:t>
            </a:r>
            <a:r>
              <a:rPr lang="en-US" sz="2800" dirty="0"/>
              <a:t> </a:t>
            </a:r>
          </a:p>
          <a:p>
            <a:pPr marL="0" indent="0" eaLnBrk="1" hangingPunct="1">
              <a:buNone/>
            </a:pPr>
            <a:r>
              <a:rPr lang="en-US" sz="2800" dirty="0"/>
              <a:t>Only </a:t>
            </a:r>
            <a:r>
              <a:rPr lang="en-US" sz="2800" b="1" dirty="0"/>
              <a:t>1 in 5 new workers</a:t>
            </a:r>
            <a:r>
              <a:rPr lang="en-US" sz="2800" dirty="0"/>
              <a:t> received safety training. </a:t>
            </a:r>
            <a:r>
              <a:rPr lang="en-US" sz="1800" dirty="0"/>
              <a:t>—Institute for Work &amp; Health</a:t>
            </a:r>
          </a:p>
          <a:p>
            <a:pPr marL="0" indent="0" eaLnBrk="1" hangingPunct="1">
              <a:buNone/>
            </a:pPr>
            <a:endParaRPr lang="en-US" sz="2800" dirty="0"/>
          </a:p>
          <a:p>
            <a:pPr marL="0" indent="0" eaLnBrk="1" hangingPunct="1">
              <a:buNone/>
            </a:pPr>
            <a:endParaRPr lang="en-US" dirty="0"/>
          </a:p>
          <a:p>
            <a:pPr marL="0" indent="0" eaLnBrk="1" hangingPunct="1">
              <a:buNone/>
            </a:pPr>
            <a:endParaRPr lang="en-US" sz="2800" dirty="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55671" y="5029200"/>
            <a:ext cx="3550708" cy="581025"/>
          </a:xfrm>
          <a:prstGeom prst="rect">
            <a:avLst/>
          </a:prstGeom>
        </p:spPr>
      </p:pic>
    </p:spTree>
    <p:extLst>
      <p:ext uri="{BB962C8B-B14F-4D97-AF65-F5344CB8AC3E}">
        <p14:creationId xmlns:p14="http://schemas.microsoft.com/office/powerpoint/2010/main" val="2436718388"/>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0" name="Rectangle 6"/>
          <p:cNvSpPr>
            <a:spLocks noGrp="1" noChangeArrowheads="1"/>
          </p:cNvSpPr>
          <p:nvPr>
            <p:ph type="title"/>
          </p:nvPr>
        </p:nvSpPr>
        <p:spPr/>
        <p:txBody>
          <a:bodyPr/>
          <a:lstStyle/>
          <a:p>
            <a:r>
              <a:rPr lang="en-US"/>
              <a:t>Why is NEO so important?</a:t>
            </a:r>
            <a:endParaRPr lang="en-US" dirty="0"/>
          </a:p>
        </p:txBody>
      </p:sp>
      <p:sp>
        <p:nvSpPr>
          <p:cNvPr id="9221" name="Rectangle 7"/>
          <p:cNvSpPr>
            <a:spLocks noGrp="1" noChangeArrowheads="1"/>
          </p:cNvSpPr>
          <p:nvPr>
            <p:ph idx="1"/>
          </p:nvPr>
        </p:nvSpPr>
        <p:spPr/>
        <p:txBody>
          <a:bodyPr/>
          <a:lstStyle/>
          <a:p>
            <a:pPr marL="0" indent="0">
              <a:buNone/>
            </a:pPr>
            <a:r>
              <a:rPr lang="en-US" sz="2400" dirty="0"/>
              <a:t>New work trends contribute to injuries:</a:t>
            </a:r>
          </a:p>
          <a:p>
            <a:pPr marL="0" lvl="0" indent="0">
              <a:buNone/>
            </a:pPr>
            <a:r>
              <a:rPr lang="en-US" altLang="en-US" sz="2400" dirty="0"/>
              <a:t>“The growth of precarious forms of work means more temporary employment, a higher proportion of workers with shorter job tenure, and higher rates of job turnover. If frequent job changing continually puts a worker at high risk, then job turnover becomes a potential health and safety issue.”</a:t>
            </a:r>
            <a:endParaRPr lang="en-US" sz="2400" dirty="0"/>
          </a:p>
          <a:p>
            <a:pPr marL="0" indent="0">
              <a:buNone/>
            </a:pPr>
            <a:r>
              <a:rPr lang="en-US" sz="1600" dirty="0"/>
              <a:t>— Dr. Curtis </a:t>
            </a:r>
            <a:r>
              <a:rPr lang="en-US" sz="1600" dirty="0" err="1"/>
              <a:t>Breslin</a:t>
            </a:r>
            <a:r>
              <a:rPr lang="en-US" sz="1600" dirty="0"/>
              <a:t>, Institute for Work &amp; Health Scientist</a:t>
            </a:r>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14400" y="5486400"/>
            <a:ext cx="2743200" cy="448887"/>
          </a:xfrm>
          <a:prstGeom prst="rect">
            <a:avLst/>
          </a:prstGeom>
        </p:spPr>
      </p:pic>
    </p:spTree>
    <p:extLst>
      <p:ext uri="{BB962C8B-B14F-4D97-AF65-F5344CB8AC3E}">
        <p14:creationId xmlns:p14="http://schemas.microsoft.com/office/powerpoint/2010/main" val="2314816262"/>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0" name="Rectangle 6"/>
          <p:cNvSpPr>
            <a:spLocks noGrp="1" noChangeArrowheads="1"/>
          </p:cNvSpPr>
          <p:nvPr>
            <p:ph type="title"/>
          </p:nvPr>
        </p:nvSpPr>
        <p:spPr/>
        <p:txBody>
          <a:bodyPr/>
          <a:lstStyle/>
          <a:p>
            <a:r>
              <a:rPr lang="en-US"/>
              <a:t>Why is NEO so important?</a:t>
            </a:r>
            <a:endParaRPr lang="en-US" dirty="0"/>
          </a:p>
        </p:txBody>
      </p:sp>
      <p:sp>
        <p:nvSpPr>
          <p:cNvPr id="9221" name="Rectangle 7"/>
          <p:cNvSpPr>
            <a:spLocks noGrp="1" noChangeArrowheads="1"/>
          </p:cNvSpPr>
          <p:nvPr>
            <p:ph idx="1"/>
          </p:nvPr>
        </p:nvSpPr>
        <p:spPr/>
        <p:txBody>
          <a:bodyPr/>
          <a:lstStyle/>
          <a:p>
            <a:pPr marL="0" indent="0">
              <a:buNone/>
            </a:pPr>
            <a:r>
              <a:rPr lang="en-US" dirty="0"/>
              <a:t>Certain types of employees are always “new”:</a:t>
            </a:r>
          </a:p>
          <a:p>
            <a:r>
              <a:rPr lang="en-US" dirty="0"/>
              <a:t>Temp workers</a:t>
            </a:r>
          </a:p>
          <a:p>
            <a:r>
              <a:rPr lang="en-US" dirty="0"/>
              <a:t>Seasonal help</a:t>
            </a:r>
          </a:p>
          <a:p>
            <a:r>
              <a:rPr lang="en-US" dirty="0"/>
              <a:t>Migrant agriculture</a:t>
            </a:r>
          </a:p>
          <a:p>
            <a:endParaRPr lang="en-US" dirty="0"/>
          </a:p>
          <a:p>
            <a:endParaRPr lang="en-US" dirty="0"/>
          </a:p>
          <a:p>
            <a:endParaRPr lang="en-US" dirty="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80348" y="2596323"/>
            <a:ext cx="4063652" cy="2762316"/>
          </a:xfrm>
          <a:prstGeom prst="rect">
            <a:avLst/>
          </a:prstGeom>
        </p:spPr>
      </p:pic>
    </p:spTree>
    <p:extLst>
      <p:ext uri="{BB962C8B-B14F-4D97-AF65-F5344CB8AC3E}">
        <p14:creationId xmlns:p14="http://schemas.microsoft.com/office/powerpoint/2010/main" val="2777185797"/>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68"/>
          <p:cNvSpPr>
            <a:spLocks noGrp="1" noChangeArrowheads="1"/>
          </p:cNvSpPr>
          <p:nvPr>
            <p:ph type="title"/>
          </p:nvPr>
        </p:nvSpPr>
        <p:spPr>
          <a:xfrm>
            <a:off x="694041" y="585787"/>
            <a:ext cx="8229600" cy="1243013"/>
          </a:xfrm>
        </p:spPr>
        <p:txBody>
          <a:bodyPr/>
          <a:lstStyle/>
          <a:p>
            <a:pPr eaLnBrk="1" hangingPunct="1"/>
            <a:r>
              <a:rPr lang="en-US" dirty="0"/>
              <a:t>Why is NEO so important?</a:t>
            </a:r>
            <a:br>
              <a:rPr lang="en-US" dirty="0"/>
            </a:br>
            <a:br>
              <a:rPr lang="en-US" sz="800" dirty="0"/>
            </a:br>
            <a:r>
              <a:rPr lang="en-US" sz="3200" dirty="0"/>
              <a:t>Model for achieving best results</a:t>
            </a:r>
          </a:p>
        </p:txBody>
      </p:sp>
      <p:sp>
        <p:nvSpPr>
          <p:cNvPr id="20486" name="Text Box 62"/>
          <p:cNvSpPr txBox="1">
            <a:spLocks noChangeArrowheads="1"/>
          </p:cNvSpPr>
          <p:nvPr/>
        </p:nvSpPr>
        <p:spPr bwMode="auto">
          <a:xfrm>
            <a:off x="3276600" y="2117725"/>
            <a:ext cx="2590800" cy="396875"/>
          </a:xfrm>
          <a:prstGeom prst="rect">
            <a:avLst/>
          </a:prstGeom>
          <a:noFill/>
          <a:ln w="57150">
            <a:solidFill>
              <a:srgbClr val="E01F22"/>
            </a:solidFill>
            <a:miter lim="800000"/>
            <a:headEnd/>
            <a:tailEnd/>
          </a:ln>
        </p:spPr>
        <p:txBody>
          <a:bodyPr>
            <a:spAutoFit/>
          </a:bodyPr>
          <a:lstStyle/>
          <a:p>
            <a:pPr>
              <a:spcBef>
                <a:spcPct val="50000"/>
              </a:spcBef>
            </a:pPr>
            <a:r>
              <a:rPr lang="en-US" sz="2000" b="1" dirty="0">
                <a:solidFill>
                  <a:schemeClr val="tx2"/>
                </a:solidFill>
              </a:rPr>
              <a:t>Set expectations</a:t>
            </a:r>
          </a:p>
        </p:txBody>
      </p:sp>
      <p:sp>
        <p:nvSpPr>
          <p:cNvPr id="20487" name="Text Box 63"/>
          <p:cNvSpPr txBox="1">
            <a:spLocks noChangeArrowheads="1"/>
          </p:cNvSpPr>
          <p:nvPr/>
        </p:nvSpPr>
        <p:spPr bwMode="auto">
          <a:xfrm>
            <a:off x="6324600" y="3032125"/>
            <a:ext cx="1600200" cy="701675"/>
          </a:xfrm>
          <a:prstGeom prst="rect">
            <a:avLst/>
          </a:prstGeom>
          <a:noFill/>
          <a:ln w="57150">
            <a:solidFill>
              <a:srgbClr val="E01F22"/>
            </a:solidFill>
            <a:miter lim="800000"/>
            <a:headEnd/>
            <a:tailEnd/>
          </a:ln>
        </p:spPr>
        <p:txBody>
          <a:bodyPr>
            <a:spAutoFit/>
          </a:bodyPr>
          <a:lstStyle/>
          <a:p>
            <a:pPr algn="ctr"/>
            <a:r>
              <a:rPr lang="en-US" sz="2000" b="1" dirty="0">
                <a:solidFill>
                  <a:schemeClr val="tx2"/>
                </a:solidFill>
              </a:rPr>
              <a:t>Provide </a:t>
            </a:r>
          </a:p>
          <a:p>
            <a:pPr algn="ctr"/>
            <a:r>
              <a:rPr lang="en-US" sz="2000" b="1" dirty="0">
                <a:solidFill>
                  <a:schemeClr val="tx2"/>
                </a:solidFill>
              </a:rPr>
              <a:t>training</a:t>
            </a:r>
          </a:p>
        </p:txBody>
      </p:sp>
      <p:sp>
        <p:nvSpPr>
          <p:cNvPr id="20488" name="Text Box 64"/>
          <p:cNvSpPr txBox="1">
            <a:spLocks noChangeArrowheads="1"/>
          </p:cNvSpPr>
          <p:nvPr/>
        </p:nvSpPr>
        <p:spPr bwMode="auto">
          <a:xfrm>
            <a:off x="6553200" y="5089525"/>
            <a:ext cx="2057400" cy="701675"/>
          </a:xfrm>
          <a:prstGeom prst="rect">
            <a:avLst/>
          </a:prstGeom>
          <a:noFill/>
          <a:ln w="9525">
            <a:noFill/>
            <a:miter lim="800000"/>
            <a:headEnd/>
            <a:tailEnd/>
          </a:ln>
        </p:spPr>
        <p:txBody>
          <a:bodyPr>
            <a:spAutoFit/>
          </a:bodyPr>
          <a:lstStyle/>
          <a:p>
            <a:pPr algn="ctr"/>
            <a:r>
              <a:rPr lang="en-US" sz="2000" b="1" dirty="0">
                <a:solidFill>
                  <a:schemeClr val="tx2"/>
                </a:solidFill>
              </a:rPr>
              <a:t>Hold </a:t>
            </a:r>
          </a:p>
          <a:p>
            <a:pPr algn="ctr"/>
            <a:r>
              <a:rPr lang="en-US" sz="2000" b="1" dirty="0">
                <a:solidFill>
                  <a:schemeClr val="tx2"/>
                </a:solidFill>
              </a:rPr>
              <a:t>accountable</a:t>
            </a:r>
          </a:p>
        </p:txBody>
      </p:sp>
      <p:sp>
        <p:nvSpPr>
          <p:cNvPr id="20489" name="Text Box 65"/>
          <p:cNvSpPr txBox="1">
            <a:spLocks noChangeArrowheads="1"/>
          </p:cNvSpPr>
          <p:nvPr/>
        </p:nvSpPr>
        <p:spPr bwMode="auto">
          <a:xfrm>
            <a:off x="1143000" y="5470525"/>
            <a:ext cx="1905000" cy="701675"/>
          </a:xfrm>
          <a:prstGeom prst="rect">
            <a:avLst/>
          </a:prstGeom>
          <a:noFill/>
          <a:ln w="9525">
            <a:noFill/>
            <a:miter lim="800000"/>
            <a:headEnd/>
            <a:tailEnd/>
          </a:ln>
        </p:spPr>
        <p:txBody>
          <a:bodyPr>
            <a:spAutoFit/>
          </a:bodyPr>
          <a:lstStyle/>
          <a:p>
            <a:pPr algn="ctr"/>
            <a:r>
              <a:rPr lang="en-US" sz="2000" b="1" dirty="0">
                <a:solidFill>
                  <a:schemeClr val="tx2"/>
                </a:solidFill>
              </a:rPr>
              <a:t>Provide </a:t>
            </a:r>
          </a:p>
          <a:p>
            <a:pPr algn="ctr"/>
            <a:r>
              <a:rPr lang="en-US" sz="2000" b="1" dirty="0">
                <a:solidFill>
                  <a:schemeClr val="tx2"/>
                </a:solidFill>
              </a:rPr>
              <a:t>feedback</a:t>
            </a:r>
          </a:p>
        </p:txBody>
      </p:sp>
      <p:sp>
        <p:nvSpPr>
          <p:cNvPr id="20490" name="Text Box 66"/>
          <p:cNvSpPr txBox="1">
            <a:spLocks noChangeArrowheads="1"/>
          </p:cNvSpPr>
          <p:nvPr/>
        </p:nvSpPr>
        <p:spPr bwMode="auto">
          <a:xfrm>
            <a:off x="533400" y="3260725"/>
            <a:ext cx="2209800" cy="701675"/>
          </a:xfrm>
          <a:prstGeom prst="rect">
            <a:avLst/>
          </a:prstGeom>
          <a:noFill/>
          <a:ln w="9525">
            <a:noFill/>
            <a:miter lim="800000"/>
            <a:headEnd/>
            <a:tailEnd/>
          </a:ln>
        </p:spPr>
        <p:txBody>
          <a:bodyPr>
            <a:spAutoFit/>
          </a:bodyPr>
          <a:lstStyle/>
          <a:p>
            <a:pPr algn="ctr">
              <a:spcBef>
                <a:spcPct val="50000"/>
              </a:spcBef>
            </a:pPr>
            <a:r>
              <a:rPr lang="en-US" sz="2000" b="1" dirty="0">
                <a:solidFill>
                  <a:schemeClr val="tx2"/>
                </a:solidFill>
              </a:rPr>
              <a:t>Recognize achievements</a:t>
            </a:r>
          </a:p>
        </p:txBody>
      </p:sp>
      <p:grpSp>
        <p:nvGrpSpPr>
          <p:cNvPr id="67" name="Group 11"/>
          <p:cNvGrpSpPr>
            <a:grpSpLocks/>
          </p:cNvGrpSpPr>
          <p:nvPr/>
        </p:nvGrpSpPr>
        <p:grpSpPr bwMode="auto">
          <a:xfrm>
            <a:off x="2895600" y="2901950"/>
            <a:ext cx="3484563" cy="3498850"/>
            <a:chOff x="1728" y="1632"/>
            <a:chExt cx="2195" cy="2204"/>
          </a:xfrm>
        </p:grpSpPr>
        <p:grpSp>
          <p:nvGrpSpPr>
            <p:cNvPr id="68" name="Group 12"/>
            <p:cNvGrpSpPr>
              <a:grpSpLocks/>
            </p:cNvGrpSpPr>
            <p:nvPr/>
          </p:nvGrpSpPr>
          <p:grpSpPr bwMode="auto">
            <a:xfrm>
              <a:off x="1729" y="1630"/>
              <a:ext cx="2196" cy="2201"/>
              <a:chOff x="1729" y="1630"/>
              <a:chExt cx="2196" cy="2201"/>
            </a:xfrm>
          </p:grpSpPr>
          <p:grpSp>
            <p:nvGrpSpPr>
              <p:cNvPr id="72" name="Group 13"/>
              <p:cNvGrpSpPr>
                <a:grpSpLocks/>
              </p:cNvGrpSpPr>
              <p:nvPr/>
            </p:nvGrpSpPr>
            <p:grpSpPr bwMode="auto">
              <a:xfrm>
                <a:off x="1729" y="1630"/>
                <a:ext cx="2196" cy="2201"/>
                <a:chOff x="2832" y="1536"/>
                <a:chExt cx="2099" cy="2156"/>
              </a:xfrm>
            </p:grpSpPr>
            <p:grpSp>
              <p:nvGrpSpPr>
                <p:cNvPr id="76" name="Group 14"/>
                <p:cNvGrpSpPr>
                  <a:grpSpLocks/>
                </p:cNvGrpSpPr>
                <p:nvPr/>
              </p:nvGrpSpPr>
              <p:grpSpPr bwMode="auto">
                <a:xfrm>
                  <a:off x="3168" y="1584"/>
                  <a:ext cx="779" cy="801"/>
                  <a:chOff x="1872" y="1392"/>
                  <a:chExt cx="779" cy="801"/>
                </a:xfrm>
              </p:grpSpPr>
              <p:sp>
                <p:nvSpPr>
                  <p:cNvPr id="113" name="Freeform 15"/>
                  <p:cNvSpPr>
                    <a:spLocks/>
                  </p:cNvSpPr>
                  <p:nvPr/>
                </p:nvSpPr>
                <p:spPr bwMode="auto">
                  <a:xfrm>
                    <a:off x="1872" y="1392"/>
                    <a:ext cx="779" cy="801"/>
                  </a:xfrm>
                  <a:custGeom>
                    <a:avLst/>
                    <a:gdLst/>
                    <a:ahLst/>
                    <a:cxnLst>
                      <a:cxn ang="0">
                        <a:pos x="0" y="471"/>
                      </a:cxn>
                      <a:cxn ang="0">
                        <a:pos x="428" y="801"/>
                      </a:cxn>
                      <a:cxn ang="0">
                        <a:pos x="779" y="331"/>
                      </a:cxn>
                      <a:cxn ang="0">
                        <a:pos x="705" y="145"/>
                      </a:cxn>
                      <a:cxn ang="0">
                        <a:pos x="650" y="66"/>
                      </a:cxn>
                      <a:cxn ang="0">
                        <a:pos x="549" y="10"/>
                      </a:cxn>
                      <a:cxn ang="0">
                        <a:pos x="415" y="0"/>
                      </a:cxn>
                      <a:cxn ang="0">
                        <a:pos x="311" y="48"/>
                      </a:cxn>
                      <a:cxn ang="0">
                        <a:pos x="170" y="225"/>
                      </a:cxn>
                      <a:cxn ang="0">
                        <a:pos x="0" y="471"/>
                      </a:cxn>
                      <a:cxn ang="0">
                        <a:pos x="0" y="471"/>
                      </a:cxn>
                    </a:cxnLst>
                    <a:rect l="0" t="0" r="r" b="b"/>
                    <a:pathLst>
                      <a:path w="779" h="801">
                        <a:moveTo>
                          <a:pt x="0" y="471"/>
                        </a:moveTo>
                        <a:lnTo>
                          <a:pt x="428" y="801"/>
                        </a:lnTo>
                        <a:lnTo>
                          <a:pt x="779" y="331"/>
                        </a:lnTo>
                        <a:lnTo>
                          <a:pt x="705" y="145"/>
                        </a:lnTo>
                        <a:lnTo>
                          <a:pt x="650" y="66"/>
                        </a:lnTo>
                        <a:lnTo>
                          <a:pt x="549" y="10"/>
                        </a:lnTo>
                        <a:lnTo>
                          <a:pt x="415" y="0"/>
                        </a:lnTo>
                        <a:lnTo>
                          <a:pt x="311" y="48"/>
                        </a:lnTo>
                        <a:lnTo>
                          <a:pt x="170" y="225"/>
                        </a:lnTo>
                        <a:lnTo>
                          <a:pt x="0" y="471"/>
                        </a:lnTo>
                        <a:lnTo>
                          <a:pt x="0" y="471"/>
                        </a:lnTo>
                        <a:close/>
                      </a:path>
                    </a:pathLst>
                  </a:custGeom>
                  <a:solidFill>
                    <a:srgbClr val="7DC623"/>
                  </a:solidFill>
                  <a:ln w="9525">
                    <a:noFill/>
                    <a:round/>
                    <a:headEnd/>
                    <a:tailEnd/>
                  </a:ln>
                </p:spPr>
                <p:txBody>
                  <a:bodyPr/>
                  <a:lstStyle/>
                  <a:p>
                    <a:endParaRPr lang="en-US"/>
                  </a:p>
                </p:txBody>
              </p:sp>
              <p:sp>
                <p:nvSpPr>
                  <p:cNvPr id="114" name="Freeform 16"/>
                  <p:cNvSpPr>
                    <a:spLocks/>
                  </p:cNvSpPr>
                  <p:nvPr/>
                </p:nvSpPr>
                <p:spPr bwMode="auto">
                  <a:xfrm>
                    <a:off x="2016" y="1488"/>
                    <a:ext cx="528" cy="522"/>
                  </a:xfrm>
                  <a:custGeom>
                    <a:avLst/>
                    <a:gdLst/>
                    <a:ahLst/>
                    <a:cxnLst>
                      <a:cxn ang="0">
                        <a:pos x="0" y="348"/>
                      </a:cxn>
                      <a:cxn ang="0">
                        <a:pos x="320" y="522"/>
                      </a:cxn>
                      <a:cxn ang="0">
                        <a:pos x="528" y="220"/>
                      </a:cxn>
                      <a:cxn ang="0">
                        <a:pos x="483" y="104"/>
                      </a:cxn>
                      <a:cxn ang="0">
                        <a:pos x="437" y="13"/>
                      </a:cxn>
                      <a:cxn ang="0">
                        <a:pos x="381" y="0"/>
                      </a:cxn>
                      <a:cxn ang="0">
                        <a:pos x="313" y="0"/>
                      </a:cxn>
                      <a:cxn ang="0">
                        <a:pos x="247" y="30"/>
                      </a:cxn>
                      <a:cxn ang="0">
                        <a:pos x="139" y="152"/>
                      </a:cxn>
                      <a:cxn ang="0">
                        <a:pos x="0" y="348"/>
                      </a:cxn>
                      <a:cxn ang="0">
                        <a:pos x="0" y="348"/>
                      </a:cxn>
                    </a:cxnLst>
                    <a:rect l="0" t="0" r="r" b="b"/>
                    <a:pathLst>
                      <a:path w="528" h="522">
                        <a:moveTo>
                          <a:pt x="0" y="348"/>
                        </a:moveTo>
                        <a:lnTo>
                          <a:pt x="320" y="522"/>
                        </a:lnTo>
                        <a:lnTo>
                          <a:pt x="528" y="220"/>
                        </a:lnTo>
                        <a:lnTo>
                          <a:pt x="483" y="104"/>
                        </a:lnTo>
                        <a:lnTo>
                          <a:pt x="437" y="13"/>
                        </a:lnTo>
                        <a:lnTo>
                          <a:pt x="381" y="0"/>
                        </a:lnTo>
                        <a:lnTo>
                          <a:pt x="313" y="0"/>
                        </a:lnTo>
                        <a:lnTo>
                          <a:pt x="247" y="30"/>
                        </a:lnTo>
                        <a:lnTo>
                          <a:pt x="139" y="152"/>
                        </a:lnTo>
                        <a:lnTo>
                          <a:pt x="0" y="348"/>
                        </a:lnTo>
                        <a:lnTo>
                          <a:pt x="0" y="348"/>
                        </a:lnTo>
                        <a:close/>
                      </a:path>
                    </a:pathLst>
                  </a:custGeom>
                  <a:solidFill>
                    <a:srgbClr val="4057BF"/>
                  </a:solidFill>
                  <a:ln w="9525">
                    <a:noFill/>
                    <a:round/>
                    <a:headEnd/>
                    <a:tailEnd/>
                  </a:ln>
                </p:spPr>
                <p:txBody>
                  <a:bodyPr/>
                  <a:lstStyle/>
                  <a:p>
                    <a:endParaRPr lang="en-US"/>
                  </a:p>
                </p:txBody>
              </p:sp>
            </p:grpSp>
            <p:grpSp>
              <p:nvGrpSpPr>
                <p:cNvPr id="77" name="Group 17"/>
                <p:cNvGrpSpPr>
                  <a:grpSpLocks/>
                </p:cNvGrpSpPr>
                <p:nvPr/>
              </p:nvGrpSpPr>
              <p:grpSpPr bwMode="auto">
                <a:xfrm>
                  <a:off x="2832" y="1536"/>
                  <a:ext cx="2099" cy="2156"/>
                  <a:chOff x="1536" y="1392"/>
                  <a:chExt cx="2099" cy="2156"/>
                </a:xfrm>
              </p:grpSpPr>
              <p:grpSp>
                <p:nvGrpSpPr>
                  <p:cNvPr id="78" name="Group 18"/>
                  <p:cNvGrpSpPr>
                    <a:grpSpLocks/>
                  </p:cNvGrpSpPr>
                  <p:nvPr/>
                </p:nvGrpSpPr>
                <p:grpSpPr bwMode="auto">
                  <a:xfrm>
                    <a:off x="1728" y="1622"/>
                    <a:ext cx="1882" cy="1808"/>
                    <a:chOff x="1728" y="1622"/>
                    <a:chExt cx="1882" cy="1808"/>
                  </a:xfrm>
                </p:grpSpPr>
                <p:sp>
                  <p:nvSpPr>
                    <p:cNvPr id="111" name="Freeform 19"/>
                    <p:cNvSpPr>
                      <a:spLocks/>
                    </p:cNvSpPr>
                    <p:nvPr/>
                  </p:nvSpPr>
                  <p:spPr bwMode="auto">
                    <a:xfrm>
                      <a:off x="1728" y="1622"/>
                      <a:ext cx="1713" cy="1808"/>
                    </a:xfrm>
                    <a:custGeom>
                      <a:avLst/>
                      <a:gdLst/>
                      <a:ahLst/>
                      <a:cxnLst>
                        <a:cxn ang="0">
                          <a:pos x="188" y="278"/>
                        </a:cxn>
                        <a:cxn ang="0">
                          <a:pos x="376" y="477"/>
                        </a:cxn>
                        <a:cxn ang="0">
                          <a:pos x="0" y="1177"/>
                        </a:cxn>
                        <a:cxn ang="0">
                          <a:pos x="80" y="1399"/>
                        </a:cxn>
                        <a:cxn ang="0">
                          <a:pos x="144" y="1527"/>
                        </a:cxn>
                        <a:cxn ang="0">
                          <a:pos x="194" y="1600"/>
                        </a:cxn>
                        <a:cxn ang="0">
                          <a:pos x="249" y="1638"/>
                        </a:cxn>
                        <a:cxn ang="0">
                          <a:pos x="386" y="1672"/>
                        </a:cxn>
                        <a:cxn ang="0">
                          <a:pos x="692" y="1704"/>
                        </a:cxn>
                        <a:cxn ang="0">
                          <a:pos x="909" y="1706"/>
                        </a:cxn>
                        <a:cxn ang="0">
                          <a:pos x="969" y="1469"/>
                        </a:cxn>
                        <a:cxn ang="0">
                          <a:pos x="1172" y="1803"/>
                        </a:cxn>
                        <a:cxn ang="0">
                          <a:pos x="1242" y="1802"/>
                        </a:cxn>
                        <a:cxn ang="0">
                          <a:pos x="1366" y="1808"/>
                        </a:cxn>
                        <a:cxn ang="0">
                          <a:pos x="1444" y="1792"/>
                        </a:cxn>
                        <a:cxn ang="0">
                          <a:pos x="1515" y="1759"/>
                        </a:cxn>
                        <a:cxn ang="0">
                          <a:pos x="1579" y="1697"/>
                        </a:cxn>
                        <a:cxn ang="0">
                          <a:pos x="1660" y="1565"/>
                        </a:cxn>
                        <a:cxn ang="0">
                          <a:pos x="1713" y="1363"/>
                        </a:cxn>
                        <a:cxn ang="0">
                          <a:pos x="1166" y="1509"/>
                        </a:cxn>
                        <a:cxn ang="0">
                          <a:pos x="957" y="1378"/>
                        </a:cxn>
                        <a:cxn ang="0">
                          <a:pos x="902" y="1073"/>
                        </a:cxn>
                        <a:cxn ang="0">
                          <a:pos x="644" y="1071"/>
                        </a:cxn>
                        <a:cxn ang="0">
                          <a:pos x="606" y="980"/>
                        </a:cxn>
                        <a:cxn ang="0">
                          <a:pos x="406" y="528"/>
                        </a:cxn>
                        <a:cxn ang="0">
                          <a:pos x="618" y="740"/>
                        </a:cxn>
                        <a:cxn ang="0">
                          <a:pos x="699" y="580"/>
                        </a:cxn>
                        <a:cxn ang="0">
                          <a:pos x="851" y="477"/>
                        </a:cxn>
                        <a:cxn ang="0">
                          <a:pos x="1379" y="532"/>
                        </a:cxn>
                        <a:cxn ang="0">
                          <a:pos x="1462" y="485"/>
                        </a:cxn>
                        <a:cxn ang="0">
                          <a:pos x="1601" y="204"/>
                        </a:cxn>
                        <a:cxn ang="0">
                          <a:pos x="942" y="0"/>
                        </a:cxn>
                        <a:cxn ang="0">
                          <a:pos x="188" y="278"/>
                        </a:cxn>
                        <a:cxn ang="0">
                          <a:pos x="188" y="278"/>
                        </a:cxn>
                      </a:cxnLst>
                      <a:rect l="0" t="0" r="r" b="b"/>
                      <a:pathLst>
                        <a:path w="1713" h="1808">
                          <a:moveTo>
                            <a:pt x="188" y="278"/>
                          </a:moveTo>
                          <a:lnTo>
                            <a:pt x="376" y="477"/>
                          </a:lnTo>
                          <a:lnTo>
                            <a:pt x="0" y="1177"/>
                          </a:lnTo>
                          <a:lnTo>
                            <a:pt x="80" y="1399"/>
                          </a:lnTo>
                          <a:lnTo>
                            <a:pt x="144" y="1527"/>
                          </a:lnTo>
                          <a:lnTo>
                            <a:pt x="194" y="1600"/>
                          </a:lnTo>
                          <a:lnTo>
                            <a:pt x="249" y="1638"/>
                          </a:lnTo>
                          <a:lnTo>
                            <a:pt x="386" y="1672"/>
                          </a:lnTo>
                          <a:lnTo>
                            <a:pt x="692" y="1704"/>
                          </a:lnTo>
                          <a:lnTo>
                            <a:pt x="909" y="1706"/>
                          </a:lnTo>
                          <a:lnTo>
                            <a:pt x="969" y="1469"/>
                          </a:lnTo>
                          <a:lnTo>
                            <a:pt x="1172" y="1803"/>
                          </a:lnTo>
                          <a:lnTo>
                            <a:pt x="1242" y="1802"/>
                          </a:lnTo>
                          <a:lnTo>
                            <a:pt x="1366" y="1808"/>
                          </a:lnTo>
                          <a:lnTo>
                            <a:pt x="1444" y="1792"/>
                          </a:lnTo>
                          <a:lnTo>
                            <a:pt x="1515" y="1759"/>
                          </a:lnTo>
                          <a:lnTo>
                            <a:pt x="1579" y="1697"/>
                          </a:lnTo>
                          <a:lnTo>
                            <a:pt x="1660" y="1565"/>
                          </a:lnTo>
                          <a:lnTo>
                            <a:pt x="1713" y="1363"/>
                          </a:lnTo>
                          <a:lnTo>
                            <a:pt x="1166" y="1509"/>
                          </a:lnTo>
                          <a:lnTo>
                            <a:pt x="957" y="1378"/>
                          </a:lnTo>
                          <a:lnTo>
                            <a:pt x="902" y="1073"/>
                          </a:lnTo>
                          <a:lnTo>
                            <a:pt x="644" y="1071"/>
                          </a:lnTo>
                          <a:lnTo>
                            <a:pt x="606" y="980"/>
                          </a:lnTo>
                          <a:lnTo>
                            <a:pt x="406" y="528"/>
                          </a:lnTo>
                          <a:lnTo>
                            <a:pt x="618" y="740"/>
                          </a:lnTo>
                          <a:lnTo>
                            <a:pt x="699" y="580"/>
                          </a:lnTo>
                          <a:lnTo>
                            <a:pt x="851" y="477"/>
                          </a:lnTo>
                          <a:lnTo>
                            <a:pt x="1379" y="532"/>
                          </a:lnTo>
                          <a:lnTo>
                            <a:pt x="1462" y="485"/>
                          </a:lnTo>
                          <a:lnTo>
                            <a:pt x="1601" y="204"/>
                          </a:lnTo>
                          <a:lnTo>
                            <a:pt x="942" y="0"/>
                          </a:lnTo>
                          <a:lnTo>
                            <a:pt x="188" y="278"/>
                          </a:lnTo>
                          <a:lnTo>
                            <a:pt x="188" y="278"/>
                          </a:lnTo>
                          <a:close/>
                        </a:path>
                      </a:pathLst>
                    </a:custGeom>
                    <a:solidFill>
                      <a:srgbClr val="B8B8D9"/>
                    </a:solidFill>
                    <a:ln w="9525">
                      <a:noFill/>
                      <a:round/>
                      <a:headEnd/>
                      <a:tailEnd/>
                    </a:ln>
                  </p:spPr>
                  <p:txBody>
                    <a:bodyPr/>
                    <a:lstStyle/>
                    <a:p>
                      <a:endParaRPr lang="en-US"/>
                    </a:p>
                  </p:txBody>
                </p:sp>
                <p:sp>
                  <p:nvSpPr>
                    <p:cNvPr id="112" name="Freeform 20"/>
                    <p:cNvSpPr>
                      <a:spLocks/>
                    </p:cNvSpPr>
                    <p:nvPr/>
                  </p:nvSpPr>
                  <p:spPr bwMode="auto">
                    <a:xfrm>
                      <a:off x="2877" y="2003"/>
                      <a:ext cx="733" cy="788"/>
                    </a:xfrm>
                    <a:custGeom>
                      <a:avLst/>
                      <a:gdLst/>
                      <a:ahLst/>
                      <a:cxnLst>
                        <a:cxn ang="0">
                          <a:pos x="0" y="245"/>
                        </a:cxn>
                        <a:cxn ang="0">
                          <a:pos x="481" y="0"/>
                        </a:cxn>
                        <a:cxn ang="0">
                          <a:pos x="602" y="232"/>
                        </a:cxn>
                        <a:cxn ang="0">
                          <a:pos x="698" y="442"/>
                        </a:cxn>
                        <a:cxn ang="0">
                          <a:pos x="733" y="540"/>
                        </a:cxn>
                        <a:cxn ang="0">
                          <a:pos x="701" y="646"/>
                        </a:cxn>
                        <a:cxn ang="0">
                          <a:pos x="630" y="740"/>
                        </a:cxn>
                        <a:cxn ang="0">
                          <a:pos x="529" y="788"/>
                        </a:cxn>
                        <a:cxn ang="0">
                          <a:pos x="254" y="773"/>
                        </a:cxn>
                        <a:cxn ang="0">
                          <a:pos x="0" y="245"/>
                        </a:cxn>
                        <a:cxn ang="0">
                          <a:pos x="0" y="245"/>
                        </a:cxn>
                      </a:cxnLst>
                      <a:rect l="0" t="0" r="r" b="b"/>
                      <a:pathLst>
                        <a:path w="733" h="788">
                          <a:moveTo>
                            <a:pt x="0" y="245"/>
                          </a:moveTo>
                          <a:lnTo>
                            <a:pt x="481" y="0"/>
                          </a:lnTo>
                          <a:lnTo>
                            <a:pt x="602" y="232"/>
                          </a:lnTo>
                          <a:lnTo>
                            <a:pt x="698" y="442"/>
                          </a:lnTo>
                          <a:lnTo>
                            <a:pt x="733" y="540"/>
                          </a:lnTo>
                          <a:lnTo>
                            <a:pt x="701" y="646"/>
                          </a:lnTo>
                          <a:lnTo>
                            <a:pt x="630" y="740"/>
                          </a:lnTo>
                          <a:lnTo>
                            <a:pt x="529" y="788"/>
                          </a:lnTo>
                          <a:lnTo>
                            <a:pt x="254" y="773"/>
                          </a:lnTo>
                          <a:lnTo>
                            <a:pt x="0" y="245"/>
                          </a:lnTo>
                          <a:lnTo>
                            <a:pt x="0" y="245"/>
                          </a:lnTo>
                          <a:close/>
                        </a:path>
                      </a:pathLst>
                    </a:custGeom>
                    <a:solidFill>
                      <a:srgbClr val="7DC623"/>
                    </a:solidFill>
                    <a:ln w="9525">
                      <a:noFill/>
                      <a:round/>
                      <a:headEnd/>
                      <a:tailEnd/>
                    </a:ln>
                  </p:spPr>
                  <p:txBody>
                    <a:bodyPr/>
                    <a:lstStyle/>
                    <a:p>
                      <a:endParaRPr lang="en-US"/>
                    </a:p>
                  </p:txBody>
                </p:sp>
              </p:grpSp>
              <p:grpSp>
                <p:nvGrpSpPr>
                  <p:cNvPr id="79" name="Group 21"/>
                  <p:cNvGrpSpPr>
                    <a:grpSpLocks/>
                  </p:cNvGrpSpPr>
                  <p:nvPr/>
                </p:nvGrpSpPr>
                <p:grpSpPr bwMode="auto">
                  <a:xfrm>
                    <a:off x="1536" y="1392"/>
                    <a:ext cx="2099" cy="2156"/>
                    <a:chOff x="1536" y="1392"/>
                    <a:chExt cx="2099" cy="2156"/>
                  </a:xfrm>
                </p:grpSpPr>
                <p:sp>
                  <p:nvSpPr>
                    <p:cNvPr id="80" name="Freeform 22"/>
                    <p:cNvSpPr>
                      <a:spLocks/>
                    </p:cNvSpPr>
                    <p:nvPr/>
                  </p:nvSpPr>
                  <p:spPr bwMode="auto">
                    <a:xfrm>
                      <a:off x="2880" y="3101"/>
                      <a:ext cx="457" cy="285"/>
                    </a:xfrm>
                    <a:custGeom>
                      <a:avLst/>
                      <a:gdLst/>
                      <a:ahLst/>
                      <a:cxnLst>
                        <a:cxn ang="0">
                          <a:pos x="0" y="263"/>
                        </a:cxn>
                        <a:cxn ang="0">
                          <a:pos x="89" y="276"/>
                        </a:cxn>
                        <a:cxn ang="0">
                          <a:pos x="167" y="285"/>
                        </a:cxn>
                        <a:cxn ang="0">
                          <a:pos x="248" y="270"/>
                        </a:cxn>
                        <a:cxn ang="0">
                          <a:pos x="309" y="248"/>
                        </a:cxn>
                        <a:cxn ang="0">
                          <a:pos x="379" y="200"/>
                        </a:cxn>
                        <a:cxn ang="0">
                          <a:pos x="427" y="116"/>
                        </a:cxn>
                        <a:cxn ang="0">
                          <a:pos x="457" y="0"/>
                        </a:cxn>
                        <a:cxn ang="0">
                          <a:pos x="5" y="200"/>
                        </a:cxn>
                        <a:cxn ang="0">
                          <a:pos x="0" y="263"/>
                        </a:cxn>
                        <a:cxn ang="0">
                          <a:pos x="0" y="263"/>
                        </a:cxn>
                      </a:cxnLst>
                      <a:rect l="0" t="0" r="r" b="b"/>
                      <a:pathLst>
                        <a:path w="457" h="285">
                          <a:moveTo>
                            <a:pt x="0" y="263"/>
                          </a:moveTo>
                          <a:lnTo>
                            <a:pt x="89" y="276"/>
                          </a:lnTo>
                          <a:lnTo>
                            <a:pt x="167" y="285"/>
                          </a:lnTo>
                          <a:lnTo>
                            <a:pt x="248" y="270"/>
                          </a:lnTo>
                          <a:lnTo>
                            <a:pt x="309" y="248"/>
                          </a:lnTo>
                          <a:lnTo>
                            <a:pt x="379" y="200"/>
                          </a:lnTo>
                          <a:lnTo>
                            <a:pt x="427" y="116"/>
                          </a:lnTo>
                          <a:lnTo>
                            <a:pt x="457" y="0"/>
                          </a:lnTo>
                          <a:lnTo>
                            <a:pt x="5" y="200"/>
                          </a:lnTo>
                          <a:lnTo>
                            <a:pt x="0" y="263"/>
                          </a:lnTo>
                          <a:lnTo>
                            <a:pt x="0" y="263"/>
                          </a:lnTo>
                          <a:close/>
                        </a:path>
                      </a:pathLst>
                    </a:custGeom>
                    <a:solidFill>
                      <a:srgbClr val="8A8AA8"/>
                    </a:solidFill>
                    <a:ln w="9525">
                      <a:noFill/>
                      <a:round/>
                      <a:headEnd/>
                      <a:tailEnd/>
                    </a:ln>
                  </p:spPr>
                  <p:txBody>
                    <a:bodyPr/>
                    <a:lstStyle/>
                    <a:p>
                      <a:endParaRPr lang="en-US"/>
                    </a:p>
                  </p:txBody>
                </p:sp>
                <p:grpSp>
                  <p:nvGrpSpPr>
                    <p:cNvPr id="81" name="Group 23"/>
                    <p:cNvGrpSpPr>
                      <a:grpSpLocks/>
                    </p:cNvGrpSpPr>
                    <p:nvPr/>
                  </p:nvGrpSpPr>
                  <p:grpSpPr bwMode="auto">
                    <a:xfrm>
                      <a:off x="1536" y="1392"/>
                      <a:ext cx="2099" cy="2156"/>
                      <a:chOff x="1536" y="1392"/>
                      <a:chExt cx="2099" cy="2156"/>
                    </a:xfrm>
                  </p:grpSpPr>
                  <p:sp>
                    <p:nvSpPr>
                      <p:cNvPr id="82" name="Freeform 24"/>
                      <p:cNvSpPr>
                        <a:spLocks/>
                      </p:cNvSpPr>
                      <p:nvPr/>
                    </p:nvSpPr>
                    <p:spPr bwMode="auto">
                      <a:xfrm>
                        <a:off x="2853" y="2246"/>
                        <a:ext cx="403" cy="596"/>
                      </a:xfrm>
                      <a:custGeom>
                        <a:avLst/>
                        <a:gdLst/>
                        <a:ahLst/>
                        <a:cxnLst>
                          <a:cxn ang="0">
                            <a:pos x="0" y="0"/>
                          </a:cxn>
                          <a:cxn ang="0">
                            <a:pos x="68" y="348"/>
                          </a:cxn>
                          <a:cxn ang="0">
                            <a:pos x="73" y="553"/>
                          </a:cxn>
                          <a:cxn ang="0">
                            <a:pos x="403" y="596"/>
                          </a:cxn>
                          <a:cxn ang="0">
                            <a:pos x="0" y="0"/>
                          </a:cxn>
                          <a:cxn ang="0">
                            <a:pos x="0" y="0"/>
                          </a:cxn>
                        </a:cxnLst>
                        <a:rect l="0" t="0" r="r" b="b"/>
                        <a:pathLst>
                          <a:path w="403" h="596">
                            <a:moveTo>
                              <a:pt x="0" y="0"/>
                            </a:moveTo>
                            <a:lnTo>
                              <a:pt x="68" y="348"/>
                            </a:lnTo>
                            <a:lnTo>
                              <a:pt x="73" y="553"/>
                            </a:lnTo>
                            <a:lnTo>
                              <a:pt x="403" y="596"/>
                            </a:lnTo>
                            <a:lnTo>
                              <a:pt x="0" y="0"/>
                            </a:lnTo>
                            <a:lnTo>
                              <a:pt x="0" y="0"/>
                            </a:lnTo>
                            <a:close/>
                          </a:path>
                        </a:pathLst>
                      </a:custGeom>
                      <a:solidFill>
                        <a:srgbClr val="B8B8D9"/>
                      </a:solidFill>
                      <a:ln w="9525">
                        <a:noFill/>
                        <a:round/>
                        <a:headEnd/>
                        <a:tailEnd/>
                      </a:ln>
                    </p:spPr>
                    <p:txBody>
                      <a:bodyPr/>
                      <a:lstStyle/>
                      <a:p>
                        <a:endParaRPr lang="en-US"/>
                      </a:p>
                    </p:txBody>
                  </p:sp>
                  <p:grpSp>
                    <p:nvGrpSpPr>
                      <p:cNvPr id="83" name="Group 25"/>
                      <p:cNvGrpSpPr>
                        <a:grpSpLocks/>
                      </p:cNvGrpSpPr>
                      <p:nvPr/>
                    </p:nvGrpSpPr>
                    <p:grpSpPr bwMode="auto">
                      <a:xfrm>
                        <a:off x="1536" y="1392"/>
                        <a:ext cx="2099" cy="2156"/>
                        <a:chOff x="1536" y="1392"/>
                        <a:chExt cx="2099" cy="2156"/>
                      </a:xfrm>
                    </p:grpSpPr>
                    <p:sp>
                      <p:nvSpPr>
                        <p:cNvPr id="84" name="Freeform 26"/>
                        <p:cNvSpPr>
                          <a:spLocks/>
                        </p:cNvSpPr>
                        <p:nvPr/>
                      </p:nvSpPr>
                      <p:spPr bwMode="auto">
                        <a:xfrm>
                          <a:off x="2046" y="1735"/>
                          <a:ext cx="1037" cy="579"/>
                        </a:xfrm>
                        <a:custGeom>
                          <a:avLst/>
                          <a:gdLst/>
                          <a:ahLst/>
                          <a:cxnLst>
                            <a:cxn ang="0">
                              <a:pos x="0" y="263"/>
                            </a:cxn>
                            <a:cxn ang="0">
                              <a:pos x="286" y="579"/>
                            </a:cxn>
                            <a:cxn ang="0">
                              <a:pos x="466" y="324"/>
                            </a:cxn>
                            <a:cxn ang="0">
                              <a:pos x="1037" y="357"/>
                            </a:cxn>
                            <a:cxn ang="0">
                              <a:pos x="543" y="255"/>
                            </a:cxn>
                            <a:cxn ang="0">
                              <a:pos x="642" y="38"/>
                            </a:cxn>
                            <a:cxn ang="0">
                              <a:pos x="589" y="0"/>
                            </a:cxn>
                            <a:cxn ang="0">
                              <a:pos x="0" y="263"/>
                            </a:cxn>
                            <a:cxn ang="0">
                              <a:pos x="0" y="263"/>
                            </a:cxn>
                          </a:cxnLst>
                          <a:rect l="0" t="0" r="r" b="b"/>
                          <a:pathLst>
                            <a:path w="1037" h="579">
                              <a:moveTo>
                                <a:pt x="0" y="263"/>
                              </a:moveTo>
                              <a:lnTo>
                                <a:pt x="286" y="579"/>
                              </a:lnTo>
                              <a:lnTo>
                                <a:pt x="466" y="324"/>
                              </a:lnTo>
                              <a:lnTo>
                                <a:pt x="1037" y="357"/>
                              </a:lnTo>
                              <a:lnTo>
                                <a:pt x="543" y="255"/>
                              </a:lnTo>
                              <a:lnTo>
                                <a:pt x="642" y="38"/>
                              </a:lnTo>
                              <a:lnTo>
                                <a:pt x="589" y="0"/>
                              </a:lnTo>
                              <a:lnTo>
                                <a:pt x="0" y="263"/>
                              </a:lnTo>
                              <a:lnTo>
                                <a:pt x="0" y="263"/>
                              </a:lnTo>
                              <a:close/>
                            </a:path>
                          </a:pathLst>
                        </a:custGeom>
                        <a:solidFill>
                          <a:srgbClr val="8A8AA8"/>
                        </a:solidFill>
                        <a:ln w="9525">
                          <a:noFill/>
                          <a:round/>
                          <a:headEnd/>
                          <a:tailEnd/>
                        </a:ln>
                      </p:spPr>
                      <p:txBody>
                        <a:bodyPr/>
                        <a:lstStyle/>
                        <a:p>
                          <a:endParaRPr lang="en-US"/>
                        </a:p>
                      </p:txBody>
                    </p:sp>
                    <p:grpSp>
                      <p:nvGrpSpPr>
                        <p:cNvPr id="85" name="Group 27"/>
                        <p:cNvGrpSpPr>
                          <a:grpSpLocks/>
                        </p:cNvGrpSpPr>
                        <p:nvPr/>
                      </p:nvGrpSpPr>
                      <p:grpSpPr bwMode="auto">
                        <a:xfrm>
                          <a:off x="1536" y="1392"/>
                          <a:ext cx="2099" cy="2156"/>
                          <a:chOff x="1536" y="1392"/>
                          <a:chExt cx="2099" cy="2156"/>
                        </a:xfrm>
                      </p:grpSpPr>
                      <p:sp>
                        <p:nvSpPr>
                          <p:cNvPr id="86" name="Freeform 28"/>
                          <p:cNvSpPr>
                            <a:spLocks/>
                          </p:cNvSpPr>
                          <p:nvPr/>
                        </p:nvSpPr>
                        <p:spPr bwMode="auto">
                          <a:xfrm>
                            <a:off x="1539" y="2016"/>
                            <a:ext cx="750" cy="1007"/>
                          </a:xfrm>
                          <a:custGeom>
                            <a:avLst/>
                            <a:gdLst/>
                            <a:ahLst/>
                            <a:cxnLst>
                              <a:cxn ang="0">
                                <a:pos x="293" y="1007"/>
                              </a:cxn>
                              <a:cxn ang="0">
                                <a:pos x="293" y="891"/>
                              </a:cxn>
                              <a:cxn ang="0">
                                <a:pos x="393" y="716"/>
                              </a:cxn>
                              <a:cxn ang="0">
                                <a:pos x="598" y="472"/>
                              </a:cxn>
                              <a:cxn ang="0">
                                <a:pos x="750" y="575"/>
                              </a:cxn>
                              <a:cxn ang="0">
                                <a:pos x="538" y="73"/>
                              </a:cxn>
                              <a:cxn ang="0">
                                <a:pos x="35" y="0"/>
                              </a:cxn>
                              <a:cxn ang="0">
                                <a:pos x="151" y="114"/>
                              </a:cxn>
                              <a:cxn ang="0">
                                <a:pos x="62" y="214"/>
                              </a:cxn>
                              <a:cxn ang="0">
                                <a:pos x="0" y="316"/>
                              </a:cxn>
                              <a:cxn ang="0">
                                <a:pos x="5" y="441"/>
                              </a:cxn>
                              <a:cxn ang="0">
                                <a:pos x="162" y="782"/>
                              </a:cxn>
                              <a:cxn ang="0">
                                <a:pos x="293" y="1007"/>
                              </a:cxn>
                              <a:cxn ang="0">
                                <a:pos x="293" y="1007"/>
                              </a:cxn>
                            </a:cxnLst>
                            <a:rect l="0" t="0" r="r" b="b"/>
                            <a:pathLst>
                              <a:path w="750" h="1007">
                                <a:moveTo>
                                  <a:pt x="293" y="1007"/>
                                </a:moveTo>
                                <a:lnTo>
                                  <a:pt x="293" y="891"/>
                                </a:lnTo>
                                <a:lnTo>
                                  <a:pt x="393" y="716"/>
                                </a:lnTo>
                                <a:lnTo>
                                  <a:pt x="598" y="472"/>
                                </a:lnTo>
                                <a:lnTo>
                                  <a:pt x="750" y="575"/>
                                </a:lnTo>
                                <a:lnTo>
                                  <a:pt x="538" y="73"/>
                                </a:lnTo>
                                <a:lnTo>
                                  <a:pt x="35" y="0"/>
                                </a:lnTo>
                                <a:lnTo>
                                  <a:pt x="151" y="114"/>
                                </a:lnTo>
                                <a:lnTo>
                                  <a:pt x="62" y="214"/>
                                </a:lnTo>
                                <a:lnTo>
                                  <a:pt x="0" y="316"/>
                                </a:lnTo>
                                <a:lnTo>
                                  <a:pt x="5" y="441"/>
                                </a:lnTo>
                                <a:lnTo>
                                  <a:pt x="162" y="782"/>
                                </a:lnTo>
                                <a:lnTo>
                                  <a:pt x="293" y="1007"/>
                                </a:lnTo>
                                <a:lnTo>
                                  <a:pt x="293" y="1007"/>
                                </a:lnTo>
                                <a:close/>
                              </a:path>
                            </a:pathLst>
                          </a:custGeom>
                          <a:solidFill>
                            <a:schemeClr val="hlink"/>
                          </a:solidFill>
                          <a:ln w="9525">
                            <a:noFill/>
                            <a:round/>
                            <a:headEnd/>
                            <a:tailEnd/>
                          </a:ln>
                        </p:spPr>
                        <p:txBody>
                          <a:bodyPr/>
                          <a:lstStyle/>
                          <a:p>
                            <a:endParaRPr lang="en-US"/>
                          </a:p>
                        </p:txBody>
                      </p:sp>
                      <p:grpSp>
                        <p:nvGrpSpPr>
                          <p:cNvPr id="87" name="Group 29"/>
                          <p:cNvGrpSpPr>
                            <a:grpSpLocks/>
                          </p:cNvGrpSpPr>
                          <p:nvPr/>
                        </p:nvGrpSpPr>
                        <p:grpSpPr bwMode="auto">
                          <a:xfrm>
                            <a:off x="1536" y="1392"/>
                            <a:ext cx="2099" cy="2156"/>
                            <a:chOff x="1536" y="1392"/>
                            <a:chExt cx="2099" cy="2156"/>
                          </a:xfrm>
                        </p:grpSpPr>
                        <p:sp>
                          <p:nvSpPr>
                            <p:cNvPr id="88" name="Freeform 30"/>
                            <p:cNvSpPr>
                              <a:spLocks/>
                            </p:cNvSpPr>
                            <p:nvPr/>
                          </p:nvSpPr>
                          <p:spPr bwMode="auto">
                            <a:xfrm>
                              <a:off x="1745" y="2766"/>
                              <a:ext cx="837" cy="525"/>
                            </a:xfrm>
                            <a:custGeom>
                              <a:avLst/>
                              <a:gdLst/>
                              <a:ahLst/>
                              <a:cxnLst>
                                <a:cxn ang="0">
                                  <a:pos x="811" y="0"/>
                                </a:cxn>
                                <a:cxn ang="0">
                                  <a:pos x="837" y="245"/>
                                </a:cxn>
                                <a:cxn ang="0">
                                  <a:pos x="820" y="403"/>
                                </a:cxn>
                                <a:cxn ang="0">
                                  <a:pos x="791" y="525"/>
                                </a:cxn>
                                <a:cxn ang="0">
                                  <a:pos x="637" y="520"/>
                                </a:cxn>
                                <a:cxn ang="0">
                                  <a:pos x="446" y="505"/>
                                </a:cxn>
                                <a:cxn ang="0">
                                  <a:pos x="286" y="484"/>
                                </a:cxn>
                                <a:cxn ang="0">
                                  <a:pos x="200" y="464"/>
                                </a:cxn>
                                <a:cxn ang="0">
                                  <a:pos x="145" y="434"/>
                                </a:cxn>
                                <a:cxn ang="0">
                                  <a:pos x="94" y="373"/>
                                </a:cxn>
                                <a:cxn ang="0">
                                  <a:pos x="0" y="179"/>
                                </a:cxn>
                                <a:cxn ang="0">
                                  <a:pos x="554" y="177"/>
                                </a:cxn>
                                <a:cxn ang="0">
                                  <a:pos x="811" y="0"/>
                                </a:cxn>
                                <a:cxn ang="0">
                                  <a:pos x="811" y="0"/>
                                </a:cxn>
                              </a:cxnLst>
                              <a:rect l="0" t="0" r="r" b="b"/>
                              <a:pathLst>
                                <a:path w="837" h="525">
                                  <a:moveTo>
                                    <a:pt x="811" y="0"/>
                                  </a:moveTo>
                                  <a:lnTo>
                                    <a:pt x="837" y="245"/>
                                  </a:lnTo>
                                  <a:lnTo>
                                    <a:pt x="820" y="403"/>
                                  </a:lnTo>
                                  <a:lnTo>
                                    <a:pt x="791" y="525"/>
                                  </a:lnTo>
                                  <a:lnTo>
                                    <a:pt x="637" y="520"/>
                                  </a:lnTo>
                                  <a:lnTo>
                                    <a:pt x="446" y="505"/>
                                  </a:lnTo>
                                  <a:lnTo>
                                    <a:pt x="286" y="484"/>
                                  </a:lnTo>
                                  <a:lnTo>
                                    <a:pt x="200" y="464"/>
                                  </a:lnTo>
                                  <a:lnTo>
                                    <a:pt x="145" y="434"/>
                                  </a:lnTo>
                                  <a:lnTo>
                                    <a:pt x="94" y="373"/>
                                  </a:lnTo>
                                  <a:lnTo>
                                    <a:pt x="0" y="179"/>
                                  </a:lnTo>
                                  <a:lnTo>
                                    <a:pt x="554" y="177"/>
                                  </a:lnTo>
                                  <a:lnTo>
                                    <a:pt x="811" y="0"/>
                                  </a:lnTo>
                                  <a:lnTo>
                                    <a:pt x="811" y="0"/>
                                  </a:lnTo>
                                  <a:close/>
                                </a:path>
                              </a:pathLst>
                            </a:custGeom>
                            <a:solidFill>
                              <a:srgbClr val="8A8AA8"/>
                            </a:solidFill>
                            <a:ln w="9525">
                              <a:noFill/>
                              <a:round/>
                              <a:headEnd/>
                              <a:tailEnd/>
                            </a:ln>
                          </p:spPr>
                          <p:txBody>
                            <a:bodyPr/>
                            <a:lstStyle/>
                            <a:p>
                              <a:endParaRPr lang="en-US"/>
                            </a:p>
                          </p:txBody>
                        </p:sp>
                        <p:grpSp>
                          <p:nvGrpSpPr>
                            <p:cNvPr id="89" name="Group 31"/>
                            <p:cNvGrpSpPr>
                              <a:grpSpLocks/>
                            </p:cNvGrpSpPr>
                            <p:nvPr/>
                          </p:nvGrpSpPr>
                          <p:grpSpPr bwMode="auto">
                            <a:xfrm>
                              <a:off x="1536" y="1392"/>
                              <a:ext cx="2099" cy="2156"/>
                              <a:chOff x="1569" y="1392"/>
                              <a:chExt cx="2099" cy="2156"/>
                            </a:xfrm>
                          </p:grpSpPr>
                          <p:sp>
                            <p:nvSpPr>
                              <p:cNvPr id="90" name="Freeform 32"/>
                              <p:cNvSpPr>
                                <a:spLocks/>
                              </p:cNvSpPr>
                              <p:nvPr/>
                            </p:nvSpPr>
                            <p:spPr bwMode="auto">
                              <a:xfrm>
                                <a:off x="1569" y="1996"/>
                                <a:ext cx="1089" cy="1272"/>
                              </a:xfrm>
                              <a:custGeom>
                                <a:avLst/>
                                <a:gdLst/>
                                <a:ahLst/>
                                <a:cxnLst>
                                  <a:cxn ang="0">
                                    <a:pos x="184" y="153"/>
                                  </a:cxn>
                                  <a:cxn ang="0">
                                    <a:pos x="126" y="202"/>
                                  </a:cxn>
                                  <a:cxn ang="0">
                                    <a:pos x="71" y="269"/>
                                  </a:cxn>
                                  <a:cxn ang="0">
                                    <a:pos x="37" y="351"/>
                                  </a:cxn>
                                  <a:cxn ang="0">
                                    <a:pos x="40" y="444"/>
                                  </a:cxn>
                                  <a:cxn ang="0">
                                    <a:pos x="63" y="504"/>
                                  </a:cxn>
                                  <a:cxn ang="0">
                                    <a:pos x="91" y="567"/>
                                  </a:cxn>
                                  <a:cxn ang="0">
                                    <a:pos x="126" y="638"/>
                                  </a:cxn>
                                  <a:cxn ang="0">
                                    <a:pos x="162" y="714"/>
                                  </a:cxn>
                                  <a:cxn ang="0">
                                    <a:pos x="204" y="792"/>
                                  </a:cxn>
                                  <a:cxn ang="0">
                                    <a:pos x="245" y="868"/>
                                  </a:cxn>
                                  <a:cxn ang="0">
                                    <a:pos x="285" y="942"/>
                                  </a:cxn>
                                  <a:cxn ang="0">
                                    <a:pos x="324" y="1009"/>
                                  </a:cxn>
                                  <a:cxn ang="0">
                                    <a:pos x="368" y="1073"/>
                                  </a:cxn>
                                  <a:cxn ang="0">
                                    <a:pos x="422" y="1140"/>
                                  </a:cxn>
                                  <a:cxn ang="0">
                                    <a:pos x="485" y="1166"/>
                                  </a:cxn>
                                  <a:cxn ang="0">
                                    <a:pos x="546" y="1179"/>
                                  </a:cxn>
                                  <a:cxn ang="0">
                                    <a:pos x="614" y="1191"/>
                                  </a:cxn>
                                  <a:cxn ang="0">
                                    <a:pos x="689" y="1201"/>
                                  </a:cxn>
                                  <a:cxn ang="0">
                                    <a:pos x="763" y="1209"/>
                                  </a:cxn>
                                  <a:cxn ang="0">
                                    <a:pos x="833" y="1216"/>
                                  </a:cxn>
                                  <a:cxn ang="0">
                                    <a:pos x="895" y="1221"/>
                                  </a:cxn>
                                  <a:cxn ang="0">
                                    <a:pos x="970" y="1226"/>
                                  </a:cxn>
                                  <a:cxn ang="0">
                                    <a:pos x="482" y="621"/>
                                  </a:cxn>
                                  <a:cxn ang="0">
                                    <a:pos x="545" y="631"/>
                                  </a:cxn>
                                  <a:cxn ang="0">
                                    <a:pos x="614" y="643"/>
                                  </a:cxn>
                                  <a:cxn ang="0">
                                    <a:pos x="679" y="653"/>
                                  </a:cxn>
                                  <a:cxn ang="0">
                                    <a:pos x="750" y="663"/>
                                  </a:cxn>
                                  <a:cxn ang="0">
                                    <a:pos x="824" y="673"/>
                                  </a:cxn>
                                  <a:cxn ang="0">
                                    <a:pos x="900" y="683"/>
                                  </a:cxn>
                                  <a:cxn ang="0">
                                    <a:pos x="975" y="689"/>
                                  </a:cxn>
                                  <a:cxn ang="0">
                                    <a:pos x="1044" y="694"/>
                                  </a:cxn>
                                  <a:cxn ang="0">
                                    <a:pos x="1086" y="716"/>
                                  </a:cxn>
                                  <a:cxn ang="0">
                                    <a:pos x="1074" y="784"/>
                                  </a:cxn>
                                  <a:cxn ang="0">
                                    <a:pos x="1068" y="843"/>
                                  </a:cxn>
                                  <a:cxn ang="0">
                                    <a:pos x="1059" y="911"/>
                                  </a:cxn>
                                  <a:cxn ang="0">
                                    <a:pos x="1051" y="982"/>
                                  </a:cxn>
                                  <a:cxn ang="0">
                                    <a:pos x="1041" y="1055"/>
                                  </a:cxn>
                                  <a:cxn ang="0">
                                    <a:pos x="1034" y="1126"/>
                                  </a:cxn>
                                  <a:cxn ang="0">
                                    <a:pos x="1026" y="1189"/>
                                  </a:cxn>
                                  <a:cxn ang="0">
                                    <a:pos x="1023" y="1272"/>
                                  </a:cxn>
                                  <a:cxn ang="0">
                                    <a:pos x="588" y="1231"/>
                                  </a:cxn>
                                  <a:cxn ang="0">
                                    <a:pos x="531" y="1222"/>
                                  </a:cxn>
                                  <a:cxn ang="0">
                                    <a:pos x="467" y="1207"/>
                                  </a:cxn>
                                  <a:cxn ang="0">
                                    <a:pos x="409" y="1184"/>
                                  </a:cxn>
                                  <a:cxn ang="0">
                                    <a:pos x="351" y="1120"/>
                                  </a:cxn>
                                  <a:cxn ang="0">
                                    <a:pos x="310" y="1055"/>
                                  </a:cxn>
                                  <a:cxn ang="0">
                                    <a:pos x="263" y="981"/>
                                  </a:cxn>
                                  <a:cxn ang="0">
                                    <a:pos x="220" y="904"/>
                                  </a:cxn>
                                  <a:cxn ang="0">
                                    <a:pos x="184" y="840"/>
                                  </a:cxn>
                                  <a:cxn ang="0">
                                    <a:pos x="156" y="787"/>
                                  </a:cxn>
                                  <a:cxn ang="0">
                                    <a:pos x="119" y="721"/>
                                  </a:cxn>
                                  <a:cxn ang="0">
                                    <a:pos x="81" y="643"/>
                                  </a:cxn>
                                  <a:cxn ang="0">
                                    <a:pos x="43" y="563"/>
                                  </a:cxn>
                                  <a:cxn ang="0">
                                    <a:pos x="15" y="495"/>
                                  </a:cxn>
                                  <a:cxn ang="0">
                                    <a:pos x="2" y="441"/>
                                  </a:cxn>
                                  <a:cxn ang="0">
                                    <a:pos x="2" y="353"/>
                                  </a:cxn>
                                  <a:cxn ang="0">
                                    <a:pos x="30" y="265"/>
                                  </a:cxn>
                                  <a:cxn ang="0">
                                    <a:pos x="86" y="197"/>
                                  </a:cxn>
                                  <a:cxn ang="0">
                                    <a:pos x="147" y="141"/>
                                  </a:cxn>
                                  <a:cxn ang="0">
                                    <a:pos x="540" y="118"/>
                                  </a:cxn>
                                </a:cxnLst>
                                <a:rect l="0" t="0" r="r" b="b"/>
                                <a:pathLst>
                                  <a:path w="1089" h="1272">
                                    <a:moveTo>
                                      <a:pt x="540" y="118"/>
                                    </a:moveTo>
                                    <a:lnTo>
                                      <a:pt x="98" y="42"/>
                                    </a:lnTo>
                                    <a:lnTo>
                                      <a:pt x="207" y="139"/>
                                    </a:lnTo>
                                    <a:lnTo>
                                      <a:pt x="204" y="139"/>
                                    </a:lnTo>
                                    <a:lnTo>
                                      <a:pt x="195" y="144"/>
                                    </a:lnTo>
                                    <a:lnTo>
                                      <a:pt x="184" y="153"/>
                                    </a:lnTo>
                                    <a:lnTo>
                                      <a:pt x="171" y="164"/>
                                    </a:lnTo>
                                    <a:lnTo>
                                      <a:pt x="162" y="169"/>
                                    </a:lnTo>
                                    <a:lnTo>
                                      <a:pt x="154" y="178"/>
                                    </a:lnTo>
                                    <a:lnTo>
                                      <a:pt x="144" y="184"/>
                                    </a:lnTo>
                                    <a:lnTo>
                                      <a:pt x="136" y="194"/>
                                    </a:lnTo>
                                    <a:lnTo>
                                      <a:pt x="126" y="202"/>
                                    </a:lnTo>
                                    <a:lnTo>
                                      <a:pt x="118" y="212"/>
                                    </a:lnTo>
                                    <a:lnTo>
                                      <a:pt x="108" y="224"/>
                                    </a:lnTo>
                                    <a:lnTo>
                                      <a:pt x="99" y="235"/>
                                    </a:lnTo>
                                    <a:lnTo>
                                      <a:pt x="89" y="245"/>
                                    </a:lnTo>
                                    <a:lnTo>
                                      <a:pt x="80" y="257"/>
                                    </a:lnTo>
                                    <a:lnTo>
                                      <a:pt x="71" y="269"/>
                                    </a:lnTo>
                                    <a:lnTo>
                                      <a:pt x="65" y="282"/>
                                    </a:lnTo>
                                    <a:lnTo>
                                      <a:pt x="56" y="293"/>
                                    </a:lnTo>
                                    <a:lnTo>
                                      <a:pt x="50" y="307"/>
                                    </a:lnTo>
                                    <a:lnTo>
                                      <a:pt x="45" y="322"/>
                                    </a:lnTo>
                                    <a:lnTo>
                                      <a:pt x="41" y="336"/>
                                    </a:lnTo>
                                    <a:lnTo>
                                      <a:pt x="37" y="351"/>
                                    </a:lnTo>
                                    <a:lnTo>
                                      <a:pt x="33" y="366"/>
                                    </a:lnTo>
                                    <a:lnTo>
                                      <a:pt x="32" y="381"/>
                                    </a:lnTo>
                                    <a:lnTo>
                                      <a:pt x="32" y="396"/>
                                    </a:lnTo>
                                    <a:lnTo>
                                      <a:pt x="32" y="411"/>
                                    </a:lnTo>
                                    <a:lnTo>
                                      <a:pt x="35" y="428"/>
                                    </a:lnTo>
                                    <a:lnTo>
                                      <a:pt x="40" y="444"/>
                                    </a:lnTo>
                                    <a:lnTo>
                                      <a:pt x="46" y="462"/>
                                    </a:lnTo>
                                    <a:lnTo>
                                      <a:pt x="48" y="469"/>
                                    </a:lnTo>
                                    <a:lnTo>
                                      <a:pt x="51" y="477"/>
                                    </a:lnTo>
                                    <a:lnTo>
                                      <a:pt x="55" y="485"/>
                                    </a:lnTo>
                                    <a:lnTo>
                                      <a:pt x="60" y="495"/>
                                    </a:lnTo>
                                    <a:lnTo>
                                      <a:pt x="63" y="504"/>
                                    </a:lnTo>
                                    <a:lnTo>
                                      <a:pt x="68" y="514"/>
                                    </a:lnTo>
                                    <a:lnTo>
                                      <a:pt x="73" y="524"/>
                                    </a:lnTo>
                                    <a:lnTo>
                                      <a:pt x="78" y="535"/>
                                    </a:lnTo>
                                    <a:lnTo>
                                      <a:pt x="81" y="545"/>
                                    </a:lnTo>
                                    <a:lnTo>
                                      <a:pt x="86" y="555"/>
                                    </a:lnTo>
                                    <a:lnTo>
                                      <a:pt x="91" y="567"/>
                                    </a:lnTo>
                                    <a:lnTo>
                                      <a:pt x="96" y="578"/>
                                    </a:lnTo>
                                    <a:lnTo>
                                      <a:pt x="101" y="590"/>
                                    </a:lnTo>
                                    <a:lnTo>
                                      <a:pt x="108" y="603"/>
                                    </a:lnTo>
                                    <a:lnTo>
                                      <a:pt x="114" y="615"/>
                                    </a:lnTo>
                                    <a:lnTo>
                                      <a:pt x="121" y="628"/>
                                    </a:lnTo>
                                    <a:lnTo>
                                      <a:pt x="126" y="638"/>
                                    </a:lnTo>
                                    <a:lnTo>
                                      <a:pt x="131" y="651"/>
                                    </a:lnTo>
                                    <a:lnTo>
                                      <a:pt x="137" y="663"/>
                                    </a:lnTo>
                                    <a:lnTo>
                                      <a:pt x="144" y="676"/>
                                    </a:lnTo>
                                    <a:lnTo>
                                      <a:pt x="149" y="687"/>
                                    </a:lnTo>
                                    <a:lnTo>
                                      <a:pt x="156" y="701"/>
                                    </a:lnTo>
                                    <a:lnTo>
                                      <a:pt x="162" y="714"/>
                                    </a:lnTo>
                                    <a:lnTo>
                                      <a:pt x="171" y="727"/>
                                    </a:lnTo>
                                    <a:lnTo>
                                      <a:pt x="176" y="739"/>
                                    </a:lnTo>
                                    <a:lnTo>
                                      <a:pt x="184" y="752"/>
                                    </a:lnTo>
                                    <a:lnTo>
                                      <a:pt x="189" y="765"/>
                                    </a:lnTo>
                                    <a:lnTo>
                                      <a:pt x="197" y="780"/>
                                    </a:lnTo>
                                    <a:lnTo>
                                      <a:pt x="204" y="792"/>
                                    </a:lnTo>
                                    <a:lnTo>
                                      <a:pt x="212" y="805"/>
                                    </a:lnTo>
                                    <a:lnTo>
                                      <a:pt x="217" y="818"/>
                                    </a:lnTo>
                                    <a:lnTo>
                                      <a:pt x="225" y="833"/>
                                    </a:lnTo>
                                    <a:lnTo>
                                      <a:pt x="230" y="845"/>
                                    </a:lnTo>
                                    <a:lnTo>
                                      <a:pt x="238" y="856"/>
                                    </a:lnTo>
                                    <a:lnTo>
                                      <a:pt x="245" y="868"/>
                                    </a:lnTo>
                                    <a:lnTo>
                                      <a:pt x="253" y="881"/>
                                    </a:lnTo>
                                    <a:lnTo>
                                      <a:pt x="260" y="893"/>
                                    </a:lnTo>
                                    <a:lnTo>
                                      <a:pt x="265" y="906"/>
                                    </a:lnTo>
                                    <a:lnTo>
                                      <a:pt x="272" y="918"/>
                                    </a:lnTo>
                                    <a:lnTo>
                                      <a:pt x="280" y="931"/>
                                    </a:lnTo>
                                    <a:lnTo>
                                      <a:pt x="285" y="942"/>
                                    </a:lnTo>
                                    <a:lnTo>
                                      <a:pt x="293" y="954"/>
                                    </a:lnTo>
                                    <a:lnTo>
                                      <a:pt x="298" y="966"/>
                                    </a:lnTo>
                                    <a:lnTo>
                                      <a:pt x="306" y="977"/>
                                    </a:lnTo>
                                    <a:lnTo>
                                      <a:pt x="311" y="987"/>
                                    </a:lnTo>
                                    <a:lnTo>
                                      <a:pt x="320" y="999"/>
                                    </a:lnTo>
                                    <a:lnTo>
                                      <a:pt x="324" y="1009"/>
                                    </a:lnTo>
                                    <a:lnTo>
                                      <a:pt x="333" y="1020"/>
                                    </a:lnTo>
                                    <a:lnTo>
                                      <a:pt x="338" y="1029"/>
                                    </a:lnTo>
                                    <a:lnTo>
                                      <a:pt x="344" y="1039"/>
                                    </a:lnTo>
                                    <a:lnTo>
                                      <a:pt x="349" y="1047"/>
                                    </a:lnTo>
                                    <a:lnTo>
                                      <a:pt x="356" y="1057"/>
                                    </a:lnTo>
                                    <a:lnTo>
                                      <a:pt x="368" y="1073"/>
                                    </a:lnTo>
                                    <a:lnTo>
                                      <a:pt x="379" y="1090"/>
                                    </a:lnTo>
                                    <a:lnTo>
                                      <a:pt x="387" y="1101"/>
                                    </a:lnTo>
                                    <a:lnTo>
                                      <a:pt x="397" y="1115"/>
                                    </a:lnTo>
                                    <a:lnTo>
                                      <a:pt x="406" y="1125"/>
                                    </a:lnTo>
                                    <a:lnTo>
                                      <a:pt x="416" y="1135"/>
                                    </a:lnTo>
                                    <a:lnTo>
                                      <a:pt x="422" y="1140"/>
                                    </a:lnTo>
                                    <a:lnTo>
                                      <a:pt x="432" y="1146"/>
                                    </a:lnTo>
                                    <a:lnTo>
                                      <a:pt x="445" y="1153"/>
                                    </a:lnTo>
                                    <a:lnTo>
                                      <a:pt x="460" y="1159"/>
                                    </a:lnTo>
                                    <a:lnTo>
                                      <a:pt x="467" y="1161"/>
                                    </a:lnTo>
                                    <a:lnTo>
                                      <a:pt x="475" y="1164"/>
                                    </a:lnTo>
                                    <a:lnTo>
                                      <a:pt x="485" y="1166"/>
                                    </a:lnTo>
                                    <a:lnTo>
                                      <a:pt x="495" y="1169"/>
                                    </a:lnTo>
                                    <a:lnTo>
                                      <a:pt x="503" y="1171"/>
                                    </a:lnTo>
                                    <a:lnTo>
                                      <a:pt x="513" y="1174"/>
                                    </a:lnTo>
                                    <a:lnTo>
                                      <a:pt x="525" y="1176"/>
                                    </a:lnTo>
                                    <a:lnTo>
                                      <a:pt x="536" y="1179"/>
                                    </a:lnTo>
                                    <a:lnTo>
                                      <a:pt x="546" y="1179"/>
                                    </a:lnTo>
                                    <a:lnTo>
                                      <a:pt x="556" y="1183"/>
                                    </a:lnTo>
                                    <a:lnTo>
                                      <a:pt x="568" y="1183"/>
                                    </a:lnTo>
                                    <a:lnTo>
                                      <a:pt x="579" y="1186"/>
                                    </a:lnTo>
                                    <a:lnTo>
                                      <a:pt x="591" y="1188"/>
                                    </a:lnTo>
                                    <a:lnTo>
                                      <a:pt x="603" y="1189"/>
                                    </a:lnTo>
                                    <a:lnTo>
                                      <a:pt x="614" y="1191"/>
                                    </a:lnTo>
                                    <a:lnTo>
                                      <a:pt x="627" y="1194"/>
                                    </a:lnTo>
                                    <a:lnTo>
                                      <a:pt x="639" y="1194"/>
                                    </a:lnTo>
                                    <a:lnTo>
                                      <a:pt x="652" y="1197"/>
                                    </a:lnTo>
                                    <a:lnTo>
                                      <a:pt x="664" y="1197"/>
                                    </a:lnTo>
                                    <a:lnTo>
                                      <a:pt x="677" y="1201"/>
                                    </a:lnTo>
                                    <a:lnTo>
                                      <a:pt x="689" y="1201"/>
                                    </a:lnTo>
                                    <a:lnTo>
                                      <a:pt x="702" y="1204"/>
                                    </a:lnTo>
                                    <a:lnTo>
                                      <a:pt x="715" y="1204"/>
                                    </a:lnTo>
                                    <a:lnTo>
                                      <a:pt x="728" y="1207"/>
                                    </a:lnTo>
                                    <a:lnTo>
                                      <a:pt x="740" y="1207"/>
                                    </a:lnTo>
                                    <a:lnTo>
                                      <a:pt x="751" y="1209"/>
                                    </a:lnTo>
                                    <a:lnTo>
                                      <a:pt x="763" y="1209"/>
                                    </a:lnTo>
                                    <a:lnTo>
                                      <a:pt x="776" y="1211"/>
                                    </a:lnTo>
                                    <a:lnTo>
                                      <a:pt x="786" y="1211"/>
                                    </a:lnTo>
                                    <a:lnTo>
                                      <a:pt x="799" y="1212"/>
                                    </a:lnTo>
                                    <a:lnTo>
                                      <a:pt x="809" y="1214"/>
                                    </a:lnTo>
                                    <a:lnTo>
                                      <a:pt x="823" y="1216"/>
                                    </a:lnTo>
                                    <a:lnTo>
                                      <a:pt x="833" y="1216"/>
                                    </a:lnTo>
                                    <a:lnTo>
                                      <a:pt x="844" y="1216"/>
                                    </a:lnTo>
                                    <a:lnTo>
                                      <a:pt x="854" y="1217"/>
                                    </a:lnTo>
                                    <a:lnTo>
                                      <a:pt x="866" y="1219"/>
                                    </a:lnTo>
                                    <a:lnTo>
                                      <a:pt x="876" y="1219"/>
                                    </a:lnTo>
                                    <a:lnTo>
                                      <a:pt x="886" y="1219"/>
                                    </a:lnTo>
                                    <a:lnTo>
                                      <a:pt x="895" y="1221"/>
                                    </a:lnTo>
                                    <a:lnTo>
                                      <a:pt x="905" y="1222"/>
                                    </a:lnTo>
                                    <a:lnTo>
                                      <a:pt x="920" y="1222"/>
                                    </a:lnTo>
                                    <a:lnTo>
                                      <a:pt x="937" y="1224"/>
                                    </a:lnTo>
                                    <a:lnTo>
                                      <a:pt x="950" y="1224"/>
                                    </a:lnTo>
                                    <a:lnTo>
                                      <a:pt x="962" y="1226"/>
                                    </a:lnTo>
                                    <a:lnTo>
                                      <a:pt x="970" y="1226"/>
                                    </a:lnTo>
                                    <a:lnTo>
                                      <a:pt x="978" y="1226"/>
                                    </a:lnTo>
                                    <a:lnTo>
                                      <a:pt x="982" y="1226"/>
                                    </a:lnTo>
                                    <a:lnTo>
                                      <a:pt x="985" y="1227"/>
                                    </a:lnTo>
                                    <a:lnTo>
                                      <a:pt x="1041" y="737"/>
                                    </a:lnTo>
                                    <a:lnTo>
                                      <a:pt x="454" y="668"/>
                                    </a:lnTo>
                                    <a:lnTo>
                                      <a:pt x="482" y="621"/>
                                    </a:lnTo>
                                    <a:lnTo>
                                      <a:pt x="485" y="621"/>
                                    </a:lnTo>
                                    <a:lnTo>
                                      <a:pt x="498" y="623"/>
                                    </a:lnTo>
                                    <a:lnTo>
                                      <a:pt x="507" y="623"/>
                                    </a:lnTo>
                                    <a:lnTo>
                                      <a:pt x="516" y="626"/>
                                    </a:lnTo>
                                    <a:lnTo>
                                      <a:pt x="530" y="628"/>
                                    </a:lnTo>
                                    <a:lnTo>
                                      <a:pt x="545" y="631"/>
                                    </a:lnTo>
                                    <a:lnTo>
                                      <a:pt x="559" y="633"/>
                                    </a:lnTo>
                                    <a:lnTo>
                                      <a:pt x="576" y="636"/>
                                    </a:lnTo>
                                    <a:lnTo>
                                      <a:pt x="584" y="636"/>
                                    </a:lnTo>
                                    <a:lnTo>
                                      <a:pt x="594" y="639"/>
                                    </a:lnTo>
                                    <a:lnTo>
                                      <a:pt x="604" y="639"/>
                                    </a:lnTo>
                                    <a:lnTo>
                                      <a:pt x="614" y="643"/>
                                    </a:lnTo>
                                    <a:lnTo>
                                      <a:pt x="624" y="643"/>
                                    </a:lnTo>
                                    <a:lnTo>
                                      <a:pt x="634" y="646"/>
                                    </a:lnTo>
                                    <a:lnTo>
                                      <a:pt x="646" y="646"/>
                                    </a:lnTo>
                                    <a:lnTo>
                                      <a:pt x="657" y="649"/>
                                    </a:lnTo>
                                    <a:lnTo>
                                      <a:pt x="667" y="651"/>
                                    </a:lnTo>
                                    <a:lnTo>
                                      <a:pt x="679" y="653"/>
                                    </a:lnTo>
                                    <a:lnTo>
                                      <a:pt x="690" y="654"/>
                                    </a:lnTo>
                                    <a:lnTo>
                                      <a:pt x="703" y="658"/>
                                    </a:lnTo>
                                    <a:lnTo>
                                      <a:pt x="713" y="658"/>
                                    </a:lnTo>
                                    <a:lnTo>
                                      <a:pt x="725" y="659"/>
                                    </a:lnTo>
                                    <a:lnTo>
                                      <a:pt x="737" y="661"/>
                                    </a:lnTo>
                                    <a:lnTo>
                                      <a:pt x="750" y="663"/>
                                    </a:lnTo>
                                    <a:lnTo>
                                      <a:pt x="761" y="663"/>
                                    </a:lnTo>
                                    <a:lnTo>
                                      <a:pt x="775" y="666"/>
                                    </a:lnTo>
                                    <a:lnTo>
                                      <a:pt x="786" y="666"/>
                                    </a:lnTo>
                                    <a:lnTo>
                                      <a:pt x="799" y="669"/>
                                    </a:lnTo>
                                    <a:lnTo>
                                      <a:pt x="811" y="669"/>
                                    </a:lnTo>
                                    <a:lnTo>
                                      <a:pt x="824" y="673"/>
                                    </a:lnTo>
                                    <a:lnTo>
                                      <a:pt x="836" y="673"/>
                                    </a:lnTo>
                                    <a:lnTo>
                                      <a:pt x="849" y="676"/>
                                    </a:lnTo>
                                    <a:lnTo>
                                      <a:pt x="861" y="676"/>
                                    </a:lnTo>
                                    <a:lnTo>
                                      <a:pt x="874" y="679"/>
                                    </a:lnTo>
                                    <a:lnTo>
                                      <a:pt x="887" y="679"/>
                                    </a:lnTo>
                                    <a:lnTo>
                                      <a:pt x="900" y="683"/>
                                    </a:lnTo>
                                    <a:lnTo>
                                      <a:pt x="912" y="683"/>
                                    </a:lnTo>
                                    <a:lnTo>
                                      <a:pt x="925" y="684"/>
                                    </a:lnTo>
                                    <a:lnTo>
                                      <a:pt x="937" y="686"/>
                                    </a:lnTo>
                                    <a:lnTo>
                                      <a:pt x="950" y="687"/>
                                    </a:lnTo>
                                    <a:lnTo>
                                      <a:pt x="962" y="687"/>
                                    </a:lnTo>
                                    <a:lnTo>
                                      <a:pt x="975" y="689"/>
                                    </a:lnTo>
                                    <a:lnTo>
                                      <a:pt x="986" y="691"/>
                                    </a:lnTo>
                                    <a:lnTo>
                                      <a:pt x="1000" y="692"/>
                                    </a:lnTo>
                                    <a:lnTo>
                                      <a:pt x="1010" y="692"/>
                                    </a:lnTo>
                                    <a:lnTo>
                                      <a:pt x="1021" y="692"/>
                                    </a:lnTo>
                                    <a:lnTo>
                                      <a:pt x="1033" y="692"/>
                                    </a:lnTo>
                                    <a:lnTo>
                                      <a:pt x="1044" y="694"/>
                                    </a:lnTo>
                                    <a:lnTo>
                                      <a:pt x="1054" y="694"/>
                                    </a:lnTo>
                                    <a:lnTo>
                                      <a:pt x="1066" y="696"/>
                                    </a:lnTo>
                                    <a:lnTo>
                                      <a:pt x="1077" y="696"/>
                                    </a:lnTo>
                                    <a:lnTo>
                                      <a:pt x="1089" y="697"/>
                                    </a:lnTo>
                                    <a:lnTo>
                                      <a:pt x="1087" y="701"/>
                                    </a:lnTo>
                                    <a:lnTo>
                                      <a:pt x="1086" y="716"/>
                                    </a:lnTo>
                                    <a:lnTo>
                                      <a:pt x="1082" y="724"/>
                                    </a:lnTo>
                                    <a:lnTo>
                                      <a:pt x="1081" y="737"/>
                                    </a:lnTo>
                                    <a:lnTo>
                                      <a:pt x="1079" y="750"/>
                                    </a:lnTo>
                                    <a:lnTo>
                                      <a:pt x="1077" y="769"/>
                                    </a:lnTo>
                                    <a:lnTo>
                                      <a:pt x="1076" y="775"/>
                                    </a:lnTo>
                                    <a:lnTo>
                                      <a:pt x="1074" y="784"/>
                                    </a:lnTo>
                                    <a:lnTo>
                                      <a:pt x="1073" y="793"/>
                                    </a:lnTo>
                                    <a:lnTo>
                                      <a:pt x="1073" y="803"/>
                                    </a:lnTo>
                                    <a:lnTo>
                                      <a:pt x="1071" y="812"/>
                                    </a:lnTo>
                                    <a:lnTo>
                                      <a:pt x="1069" y="822"/>
                                    </a:lnTo>
                                    <a:lnTo>
                                      <a:pt x="1068" y="832"/>
                                    </a:lnTo>
                                    <a:lnTo>
                                      <a:pt x="1068" y="843"/>
                                    </a:lnTo>
                                    <a:lnTo>
                                      <a:pt x="1066" y="853"/>
                                    </a:lnTo>
                                    <a:lnTo>
                                      <a:pt x="1064" y="863"/>
                                    </a:lnTo>
                                    <a:lnTo>
                                      <a:pt x="1063" y="875"/>
                                    </a:lnTo>
                                    <a:lnTo>
                                      <a:pt x="1063" y="886"/>
                                    </a:lnTo>
                                    <a:lnTo>
                                      <a:pt x="1061" y="898"/>
                                    </a:lnTo>
                                    <a:lnTo>
                                      <a:pt x="1059" y="911"/>
                                    </a:lnTo>
                                    <a:lnTo>
                                      <a:pt x="1058" y="923"/>
                                    </a:lnTo>
                                    <a:lnTo>
                                      <a:pt x="1058" y="936"/>
                                    </a:lnTo>
                                    <a:lnTo>
                                      <a:pt x="1054" y="946"/>
                                    </a:lnTo>
                                    <a:lnTo>
                                      <a:pt x="1053" y="959"/>
                                    </a:lnTo>
                                    <a:lnTo>
                                      <a:pt x="1051" y="969"/>
                                    </a:lnTo>
                                    <a:lnTo>
                                      <a:pt x="1051" y="982"/>
                                    </a:lnTo>
                                    <a:lnTo>
                                      <a:pt x="1048" y="994"/>
                                    </a:lnTo>
                                    <a:lnTo>
                                      <a:pt x="1046" y="1007"/>
                                    </a:lnTo>
                                    <a:lnTo>
                                      <a:pt x="1044" y="1019"/>
                                    </a:lnTo>
                                    <a:lnTo>
                                      <a:pt x="1044" y="1032"/>
                                    </a:lnTo>
                                    <a:lnTo>
                                      <a:pt x="1043" y="1042"/>
                                    </a:lnTo>
                                    <a:lnTo>
                                      <a:pt x="1041" y="1055"/>
                                    </a:lnTo>
                                    <a:lnTo>
                                      <a:pt x="1039" y="1065"/>
                                    </a:lnTo>
                                    <a:lnTo>
                                      <a:pt x="1039" y="1078"/>
                                    </a:lnTo>
                                    <a:lnTo>
                                      <a:pt x="1038" y="1090"/>
                                    </a:lnTo>
                                    <a:lnTo>
                                      <a:pt x="1036" y="1101"/>
                                    </a:lnTo>
                                    <a:lnTo>
                                      <a:pt x="1034" y="1113"/>
                                    </a:lnTo>
                                    <a:lnTo>
                                      <a:pt x="1034" y="1126"/>
                                    </a:lnTo>
                                    <a:lnTo>
                                      <a:pt x="1033" y="1136"/>
                                    </a:lnTo>
                                    <a:lnTo>
                                      <a:pt x="1031" y="1148"/>
                                    </a:lnTo>
                                    <a:lnTo>
                                      <a:pt x="1030" y="1158"/>
                                    </a:lnTo>
                                    <a:lnTo>
                                      <a:pt x="1030" y="1169"/>
                                    </a:lnTo>
                                    <a:lnTo>
                                      <a:pt x="1028" y="1179"/>
                                    </a:lnTo>
                                    <a:lnTo>
                                      <a:pt x="1026" y="1189"/>
                                    </a:lnTo>
                                    <a:lnTo>
                                      <a:pt x="1026" y="1199"/>
                                    </a:lnTo>
                                    <a:lnTo>
                                      <a:pt x="1026" y="1209"/>
                                    </a:lnTo>
                                    <a:lnTo>
                                      <a:pt x="1023" y="1226"/>
                                    </a:lnTo>
                                    <a:lnTo>
                                      <a:pt x="1023" y="1242"/>
                                    </a:lnTo>
                                    <a:lnTo>
                                      <a:pt x="1023" y="1257"/>
                                    </a:lnTo>
                                    <a:lnTo>
                                      <a:pt x="1023" y="1272"/>
                                    </a:lnTo>
                                    <a:lnTo>
                                      <a:pt x="631" y="1236"/>
                                    </a:lnTo>
                                    <a:lnTo>
                                      <a:pt x="627" y="1234"/>
                                    </a:lnTo>
                                    <a:lnTo>
                                      <a:pt x="621" y="1234"/>
                                    </a:lnTo>
                                    <a:lnTo>
                                      <a:pt x="611" y="1232"/>
                                    </a:lnTo>
                                    <a:lnTo>
                                      <a:pt x="598" y="1232"/>
                                    </a:lnTo>
                                    <a:lnTo>
                                      <a:pt x="588" y="1231"/>
                                    </a:lnTo>
                                    <a:lnTo>
                                      <a:pt x="579" y="1229"/>
                                    </a:lnTo>
                                    <a:lnTo>
                                      <a:pt x="569" y="1227"/>
                                    </a:lnTo>
                                    <a:lnTo>
                                      <a:pt x="561" y="1227"/>
                                    </a:lnTo>
                                    <a:lnTo>
                                      <a:pt x="551" y="1226"/>
                                    </a:lnTo>
                                    <a:lnTo>
                                      <a:pt x="541" y="1224"/>
                                    </a:lnTo>
                                    <a:lnTo>
                                      <a:pt x="531" y="1222"/>
                                    </a:lnTo>
                                    <a:lnTo>
                                      <a:pt x="521" y="1222"/>
                                    </a:lnTo>
                                    <a:lnTo>
                                      <a:pt x="510" y="1219"/>
                                    </a:lnTo>
                                    <a:lnTo>
                                      <a:pt x="498" y="1216"/>
                                    </a:lnTo>
                                    <a:lnTo>
                                      <a:pt x="488" y="1212"/>
                                    </a:lnTo>
                                    <a:lnTo>
                                      <a:pt x="478" y="1211"/>
                                    </a:lnTo>
                                    <a:lnTo>
                                      <a:pt x="467" y="1207"/>
                                    </a:lnTo>
                                    <a:lnTo>
                                      <a:pt x="457" y="1204"/>
                                    </a:lnTo>
                                    <a:lnTo>
                                      <a:pt x="447" y="1201"/>
                                    </a:lnTo>
                                    <a:lnTo>
                                      <a:pt x="437" y="1199"/>
                                    </a:lnTo>
                                    <a:lnTo>
                                      <a:pt x="427" y="1194"/>
                                    </a:lnTo>
                                    <a:lnTo>
                                      <a:pt x="417" y="1189"/>
                                    </a:lnTo>
                                    <a:lnTo>
                                      <a:pt x="409" y="1184"/>
                                    </a:lnTo>
                                    <a:lnTo>
                                      <a:pt x="402" y="1181"/>
                                    </a:lnTo>
                                    <a:lnTo>
                                      <a:pt x="387" y="1171"/>
                                    </a:lnTo>
                                    <a:lnTo>
                                      <a:pt x="379" y="1161"/>
                                    </a:lnTo>
                                    <a:lnTo>
                                      <a:pt x="368" y="1146"/>
                                    </a:lnTo>
                                    <a:lnTo>
                                      <a:pt x="358" y="1130"/>
                                    </a:lnTo>
                                    <a:lnTo>
                                      <a:pt x="351" y="1120"/>
                                    </a:lnTo>
                                    <a:lnTo>
                                      <a:pt x="344" y="1110"/>
                                    </a:lnTo>
                                    <a:lnTo>
                                      <a:pt x="338" y="1100"/>
                                    </a:lnTo>
                                    <a:lnTo>
                                      <a:pt x="333" y="1091"/>
                                    </a:lnTo>
                                    <a:lnTo>
                                      <a:pt x="324" y="1078"/>
                                    </a:lnTo>
                                    <a:lnTo>
                                      <a:pt x="318" y="1067"/>
                                    </a:lnTo>
                                    <a:lnTo>
                                      <a:pt x="310" y="1055"/>
                                    </a:lnTo>
                                    <a:lnTo>
                                      <a:pt x="303" y="1043"/>
                                    </a:lnTo>
                                    <a:lnTo>
                                      <a:pt x="295" y="1030"/>
                                    </a:lnTo>
                                    <a:lnTo>
                                      <a:pt x="288" y="1019"/>
                                    </a:lnTo>
                                    <a:lnTo>
                                      <a:pt x="280" y="1007"/>
                                    </a:lnTo>
                                    <a:lnTo>
                                      <a:pt x="273" y="995"/>
                                    </a:lnTo>
                                    <a:lnTo>
                                      <a:pt x="263" y="981"/>
                                    </a:lnTo>
                                    <a:lnTo>
                                      <a:pt x="257" y="969"/>
                                    </a:lnTo>
                                    <a:lnTo>
                                      <a:pt x="248" y="954"/>
                                    </a:lnTo>
                                    <a:lnTo>
                                      <a:pt x="243" y="942"/>
                                    </a:lnTo>
                                    <a:lnTo>
                                      <a:pt x="233" y="929"/>
                                    </a:lnTo>
                                    <a:lnTo>
                                      <a:pt x="228" y="918"/>
                                    </a:lnTo>
                                    <a:lnTo>
                                      <a:pt x="220" y="904"/>
                                    </a:lnTo>
                                    <a:lnTo>
                                      <a:pt x="215" y="894"/>
                                    </a:lnTo>
                                    <a:lnTo>
                                      <a:pt x="207" y="881"/>
                                    </a:lnTo>
                                    <a:lnTo>
                                      <a:pt x="200" y="870"/>
                                    </a:lnTo>
                                    <a:lnTo>
                                      <a:pt x="195" y="860"/>
                                    </a:lnTo>
                                    <a:lnTo>
                                      <a:pt x="190" y="850"/>
                                    </a:lnTo>
                                    <a:lnTo>
                                      <a:pt x="184" y="840"/>
                                    </a:lnTo>
                                    <a:lnTo>
                                      <a:pt x="179" y="830"/>
                                    </a:lnTo>
                                    <a:lnTo>
                                      <a:pt x="174" y="822"/>
                                    </a:lnTo>
                                    <a:lnTo>
                                      <a:pt x="171" y="815"/>
                                    </a:lnTo>
                                    <a:lnTo>
                                      <a:pt x="166" y="805"/>
                                    </a:lnTo>
                                    <a:lnTo>
                                      <a:pt x="161" y="797"/>
                                    </a:lnTo>
                                    <a:lnTo>
                                      <a:pt x="156" y="787"/>
                                    </a:lnTo>
                                    <a:lnTo>
                                      <a:pt x="151" y="779"/>
                                    </a:lnTo>
                                    <a:lnTo>
                                      <a:pt x="144" y="767"/>
                                    </a:lnTo>
                                    <a:lnTo>
                                      <a:pt x="139" y="757"/>
                                    </a:lnTo>
                                    <a:lnTo>
                                      <a:pt x="132" y="745"/>
                                    </a:lnTo>
                                    <a:lnTo>
                                      <a:pt x="128" y="734"/>
                                    </a:lnTo>
                                    <a:lnTo>
                                      <a:pt x="119" y="721"/>
                                    </a:lnTo>
                                    <a:lnTo>
                                      <a:pt x="114" y="707"/>
                                    </a:lnTo>
                                    <a:lnTo>
                                      <a:pt x="106" y="694"/>
                                    </a:lnTo>
                                    <a:lnTo>
                                      <a:pt x="101" y="683"/>
                                    </a:lnTo>
                                    <a:lnTo>
                                      <a:pt x="94" y="669"/>
                                    </a:lnTo>
                                    <a:lnTo>
                                      <a:pt x="88" y="656"/>
                                    </a:lnTo>
                                    <a:lnTo>
                                      <a:pt x="81" y="643"/>
                                    </a:lnTo>
                                    <a:lnTo>
                                      <a:pt x="76" y="631"/>
                                    </a:lnTo>
                                    <a:lnTo>
                                      <a:pt x="68" y="616"/>
                                    </a:lnTo>
                                    <a:lnTo>
                                      <a:pt x="61" y="603"/>
                                    </a:lnTo>
                                    <a:lnTo>
                                      <a:pt x="55" y="590"/>
                                    </a:lnTo>
                                    <a:lnTo>
                                      <a:pt x="50" y="577"/>
                                    </a:lnTo>
                                    <a:lnTo>
                                      <a:pt x="43" y="563"/>
                                    </a:lnTo>
                                    <a:lnTo>
                                      <a:pt x="38" y="552"/>
                                    </a:lnTo>
                                    <a:lnTo>
                                      <a:pt x="33" y="538"/>
                                    </a:lnTo>
                                    <a:lnTo>
                                      <a:pt x="30" y="529"/>
                                    </a:lnTo>
                                    <a:lnTo>
                                      <a:pt x="25" y="517"/>
                                    </a:lnTo>
                                    <a:lnTo>
                                      <a:pt x="20" y="505"/>
                                    </a:lnTo>
                                    <a:lnTo>
                                      <a:pt x="15" y="495"/>
                                    </a:lnTo>
                                    <a:lnTo>
                                      <a:pt x="13" y="487"/>
                                    </a:lnTo>
                                    <a:lnTo>
                                      <a:pt x="8" y="477"/>
                                    </a:lnTo>
                                    <a:lnTo>
                                      <a:pt x="7" y="469"/>
                                    </a:lnTo>
                                    <a:lnTo>
                                      <a:pt x="5" y="461"/>
                                    </a:lnTo>
                                    <a:lnTo>
                                      <a:pt x="5" y="456"/>
                                    </a:lnTo>
                                    <a:lnTo>
                                      <a:pt x="2" y="441"/>
                                    </a:lnTo>
                                    <a:lnTo>
                                      <a:pt x="0" y="426"/>
                                    </a:lnTo>
                                    <a:lnTo>
                                      <a:pt x="0" y="411"/>
                                    </a:lnTo>
                                    <a:lnTo>
                                      <a:pt x="0" y="398"/>
                                    </a:lnTo>
                                    <a:lnTo>
                                      <a:pt x="0" y="383"/>
                                    </a:lnTo>
                                    <a:lnTo>
                                      <a:pt x="0" y="368"/>
                                    </a:lnTo>
                                    <a:lnTo>
                                      <a:pt x="2" y="353"/>
                                    </a:lnTo>
                                    <a:lnTo>
                                      <a:pt x="7" y="338"/>
                                    </a:lnTo>
                                    <a:lnTo>
                                      <a:pt x="8" y="323"/>
                                    </a:lnTo>
                                    <a:lnTo>
                                      <a:pt x="13" y="308"/>
                                    </a:lnTo>
                                    <a:lnTo>
                                      <a:pt x="18" y="293"/>
                                    </a:lnTo>
                                    <a:lnTo>
                                      <a:pt x="25" y="280"/>
                                    </a:lnTo>
                                    <a:lnTo>
                                      <a:pt x="30" y="265"/>
                                    </a:lnTo>
                                    <a:lnTo>
                                      <a:pt x="40" y="254"/>
                                    </a:lnTo>
                                    <a:lnTo>
                                      <a:pt x="48" y="240"/>
                                    </a:lnTo>
                                    <a:lnTo>
                                      <a:pt x="60" y="231"/>
                                    </a:lnTo>
                                    <a:lnTo>
                                      <a:pt x="68" y="217"/>
                                    </a:lnTo>
                                    <a:lnTo>
                                      <a:pt x="78" y="207"/>
                                    </a:lnTo>
                                    <a:lnTo>
                                      <a:pt x="86" y="197"/>
                                    </a:lnTo>
                                    <a:lnTo>
                                      <a:pt x="96" y="189"/>
                                    </a:lnTo>
                                    <a:lnTo>
                                      <a:pt x="111" y="174"/>
                                    </a:lnTo>
                                    <a:lnTo>
                                      <a:pt x="126" y="163"/>
                                    </a:lnTo>
                                    <a:lnTo>
                                      <a:pt x="134" y="151"/>
                                    </a:lnTo>
                                    <a:lnTo>
                                      <a:pt x="142" y="146"/>
                                    </a:lnTo>
                                    <a:lnTo>
                                      <a:pt x="147" y="141"/>
                                    </a:lnTo>
                                    <a:lnTo>
                                      <a:pt x="151" y="141"/>
                                    </a:lnTo>
                                    <a:lnTo>
                                      <a:pt x="5" y="0"/>
                                    </a:lnTo>
                                    <a:lnTo>
                                      <a:pt x="574" y="81"/>
                                    </a:lnTo>
                                    <a:lnTo>
                                      <a:pt x="609" y="153"/>
                                    </a:lnTo>
                                    <a:lnTo>
                                      <a:pt x="540" y="118"/>
                                    </a:lnTo>
                                    <a:lnTo>
                                      <a:pt x="540" y="118"/>
                                    </a:lnTo>
                                    <a:close/>
                                  </a:path>
                                </a:pathLst>
                              </a:custGeom>
                              <a:solidFill>
                                <a:srgbClr val="000000"/>
                              </a:solidFill>
                              <a:ln w="9525">
                                <a:noFill/>
                                <a:round/>
                                <a:headEnd/>
                                <a:tailEnd/>
                              </a:ln>
                            </p:spPr>
                            <p:txBody>
                              <a:bodyPr/>
                              <a:lstStyle/>
                              <a:p>
                                <a:endParaRPr lang="en-US"/>
                              </a:p>
                            </p:txBody>
                          </p:sp>
                          <p:grpSp>
                            <p:nvGrpSpPr>
                              <p:cNvPr id="91" name="Group 33"/>
                              <p:cNvGrpSpPr>
                                <a:grpSpLocks/>
                              </p:cNvGrpSpPr>
                              <p:nvPr/>
                            </p:nvGrpSpPr>
                            <p:grpSpPr bwMode="auto">
                              <a:xfrm>
                                <a:off x="1632" y="1392"/>
                                <a:ext cx="2036" cy="2156"/>
                                <a:chOff x="1584" y="1392"/>
                                <a:chExt cx="2036" cy="2156"/>
                              </a:xfrm>
                            </p:grpSpPr>
                            <p:sp>
                              <p:nvSpPr>
                                <p:cNvPr id="92" name="Freeform 34"/>
                                <p:cNvSpPr>
                                  <a:spLocks/>
                                </p:cNvSpPr>
                                <p:nvPr/>
                              </p:nvSpPr>
                              <p:spPr bwMode="auto">
                                <a:xfrm>
                                  <a:off x="2617" y="2501"/>
                                  <a:ext cx="958" cy="517"/>
                                </a:xfrm>
                                <a:custGeom>
                                  <a:avLst/>
                                  <a:gdLst/>
                                  <a:ahLst/>
                                  <a:cxnLst>
                                    <a:cxn ang="0">
                                      <a:pos x="955" y="110"/>
                                    </a:cxn>
                                    <a:cxn ang="0">
                                      <a:pos x="938" y="136"/>
                                    </a:cxn>
                                    <a:cxn ang="0">
                                      <a:pos x="915" y="179"/>
                                    </a:cxn>
                                    <a:cxn ang="0">
                                      <a:pos x="879" y="219"/>
                                    </a:cxn>
                                    <a:cxn ang="0">
                                      <a:pos x="837" y="252"/>
                                    </a:cxn>
                                    <a:cxn ang="0">
                                      <a:pos x="797" y="265"/>
                                    </a:cxn>
                                    <a:cxn ang="0">
                                      <a:pos x="763" y="267"/>
                                    </a:cxn>
                                    <a:cxn ang="0">
                                      <a:pos x="716" y="265"/>
                                    </a:cxn>
                                    <a:cxn ang="0">
                                      <a:pos x="680" y="264"/>
                                    </a:cxn>
                                    <a:cxn ang="0">
                                      <a:pos x="652" y="260"/>
                                    </a:cxn>
                                    <a:cxn ang="0">
                                      <a:pos x="624" y="260"/>
                                    </a:cxn>
                                    <a:cxn ang="0">
                                      <a:pos x="594" y="257"/>
                                    </a:cxn>
                                    <a:cxn ang="0">
                                      <a:pos x="564" y="255"/>
                                    </a:cxn>
                                    <a:cxn ang="0">
                                      <a:pos x="534" y="254"/>
                                    </a:cxn>
                                    <a:cxn ang="0">
                                      <a:pos x="504" y="250"/>
                                    </a:cxn>
                                    <a:cxn ang="0">
                                      <a:pos x="476" y="247"/>
                                    </a:cxn>
                                    <a:cxn ang="0">
                                      <a:pos x="433" y="244"/>
                                    </a:cxn>
                                    <a:cxn ang="0">
                                      <a:pos x="390" y="239"/>
                                    </a:cxn>
                                    <a:cxn ang="0">
                                      <a:pos x="360" y="235"/>
                                    </a:cxn>
                                    <a:cxn ang="0">
                                      <a:pos x="344" y="0"/>
                                    </a:cxn>
                                    <a:cxn ang="0">
                                      <a:pos x="49" y="514"/>
                                    </a:cxn>
                                    <a:cxn ang="0">
                                      <a:pos x="71" y="477"/>
                                    </a:cxn>
                                    <a:cxn ang="0">
                                      <a:pos x="89" y="446"/>
                                    </a:cxn>
                                    <a:cxn ang="0">
                                      <a:pos x="112" y="409"/>
                                    </a:cxn>
                                    <a:cxn ang="0">
                                      <a:pos x="140" y="366"/>
                                    </a:cxn>
                                    <a:cxn ang="0">
                                      <a:pos x="169" y="322"/>
                                    </a:cxn>
                                    <a:cxn ang="0">
                                      <a:pos x="200" y="272"/>
                                    </a:cxn>
                                    <a:cxn ang="0">
                                      <a:pos x="233" y="224"/>
                                    </a:cxn>
                                    <a:cxn ang="0">
                                      <a:pos x="265" y="176"/>
                                    </a:cxn>
                                    <a:cxn ang="0">
                                      <a:pos x="299" y="133"/>
                                    </a:cxn>
                                    <a:cxn ang="0">
                                      <a:pos x="319" y="274"/>
                                    </a:cxn>
                                    <a:cxn ang="0">
                                      <a:pos x="352" y="277"/>
                                    </a:cxn>
                                    <a:cxn ang="0">
                                      <a:pos x="399" y="282"/>
                                    </a:cxn>
                                    <a:cxn ang="0">
                                      <a:pos x="425" y="285"/>
                                    </a:cxn>
                                    <a:cxn ang="0">
                                      <a:pos x="455" y="287"/>
                                    </a:cxn>
                                    <a:cxn ang="0">
                                      <a:pos x="485" y="290"/>
                                    </a:cxn>
                                    <a:cxn ang="0">
                                      <a:pos x="519" y="295"/>
                                    </a:cxn>
                                    <a:cxn ang="0">
                                      <a:pos x="549" y="295"/>
                                    </a:cxn>
                                    <a:cxn ang="0">
                                      <a:pos x="582" y="298"/>
                                    </a:cxn>
                                    <a:cxn ang="0">
                                      <a:pos x="615" y="300"/>
                                    </a:cxn>
                                    <a:cxn ang="0">
                                      <a:pos x="647" y="302"/>
                                    </a:cxn>
                                    <a:cxn ang="0">
                                      <a:pos x="678" y="303"/>
                                    </a:cxn>
                                    <a:cxn ang="0">
                                      <a:pos x="708" y="303"/>
                                    </a:cxn>
                                    <a:cxn ang="0">
                                      <a:pos x="743" y="303"/>
                                    </a:cxn>
                                    <a:cxn ang="0">
                                      <a:pos x="791" y="300"/>
                                    </a:cxn>
                                    <a:cxn ang="0">
                                      <a:pos x="824" y="292"/>
                                    </a:cxn>
                                    <a:cxn ang="0">
                                      <a:pos x="852" y="282"/>
                                    </a:cxn>
                                    <a:cxn ang="0">
                                      <a:pos x="895" y="255"/>
                                    </a:cxn>
                                    <a:cxn ang="0">
                                      <a:pos x="926" y="227"/>
                                    </a:cxn>
                                    <a:cxn ang="0">
                                      <a:pos x="943" y="199"/>
                                    </a:cxn>
                                    <a:cxn ang="0">
                                      <a:pos x="956" y="181"/>
                                    </a:cxn>
                                  </a:cxnLst>
                                  <a:rect l="0" t="0" r="r" b="b"/>
                                  <a:pathLst>
                                    <a:path w="958" h="517">
                                      <a:moveTo>
                                        <a:pt x="958" y="105"/>
                                      </a:moveTo>
                                      <a:lnTo>
                                        <a:pt x="956" y="105"/>
                                      </a:lnTo>
                                      <a:lnTo>
                                        <a:pt x="955" y="110"/>
                                      </a:lnTo>
                                      <a:lnTo>
                                        <a:pt x="950" y="116"/>
                                      </a:lnTo>
                                      <a:lnTo>
                                        <a:pt x="946" y="126"/>
                                      </a:lnTo>
                                      <a:lnTo>
                                        <a:pt x="938" y="136"/>
                                      </a:lnTo>
                                      <a:lnTo>
                                        <a:pt x="931" y="149"/>
                                      </a:lnTo>
                                      <a:lnTo>
                                        <a:pt x="923" y="164"/>
                                      </a:lnTo>
                                      <a:lnTo>
                                        <a:pt x="915" y="179"/>
                                      </a:lnTo>
                                      <a:lnTo>
                                        <a:pt x="903" y="192"/>
                                      </a:lnTo>
                                      <a:lnTo>
                                        <a:pt x="892" y="206"/>
                                      </a:lnTo>
                                      <a:lnTo>
                                        <a:pt x="879" y="219"/>
                                      </a:lnTo>
                                      <a:lnTo>
                                        <a:pt x="867" y="232"/>
                                      </a:lnTo>
                                      <a:lnTo>
                                        <a:pt x="852" y="242"/>
                                      </a:lnTo>
                                      <a:lnTo>
                                        <a:pt x="837" y="252"/>
                                      </a:lnTo>
                                      <a:lnTo>
                                        <a:pt x="822" y="259"/>
                                      </a:lnTo>
                                      <a:lnTo>
                                        <a:pt x="807" y="265"/>
                                      </a:lnTo>
                                      <a:lnTo>
                                        <a:pt x="797" y="265"/>
                                      </a:lnTo>
                                      <a:lnTo>
                                        <a:pt x="789" y="265"/>
                                      </a:lnTo>
                                      <a:lnTo>
                                        <a:pt x="774" y="265"/>
                                      </a:lnTo>
                                      <a:lnTo>
                                        <a:pt x="763" y="267"/>
                                      </a:lnTo>
                                      <a:lnTo>
                                        <a:pt x="746" y="265"/>
                                      </a:lnTo>
                                      <a:lnTo>
                                        <a:pt x="733" y="265"/>
                                      </a:lnTo>
                                      <a:lnTo>
                                        <a:pt x="716" y="265"/>
                                      </a:lnTo>
                                      <a:lnTo>
                                        <a:pt x="700" y="265"/>
                                      </a:lnTo>
                                      <a:lnTo>
                                        <a:pt x="690" y="264"/>
                                      </a:lnTo>
                                      <a:lnTo>
                                        <a:pt x="680" y="264"/>
                                      </a:lnTo>
                                      <a:lnTo>
                                        <a:pt x="670" y="262"/>
                                      </a:lnTo>
                                      <a:lnTo>
                                        <a:pt x="662" y="262"/>
                                      </a:lnTo>
                                      <a:lnTo>
                                        <a:pt x="652" y="260"/>
                                      </a:lnTo>
                                      <a:lnTo>
                                        <a:pt x="642" y="260"/>
                                      </a:lnTo>
                                      <a:lnTo>
                                        <a:pt x="632" y="260"/>
                                      </a:lnTo>
                                      <a:lnTo>
                                        <a:pt x="624" y="260"/>
                                      </a:lnTo>
                                      <a:lnTo>
                                        <a:pt x="614" y="259"/>
                                      </a:lnTo>
                                      <a:lnTo>
                                        <a:pt x="604" y="259"/>
                                      </a:lnTo>
                                      <a:lnTo>
                                        <a:pt x="594" y="257"/>
                                      </a:lnTo>
                                      <a:lnTo>
                                        <a:pt x="584" y="257"/>
                                      </a:lnTo>
                                      <a:lnTo>
                                        <a:pt x="574" y="255"/>
                                      </a:lnTo>
                                      <a:lnTo>
                                        <a:pt x="564" y="255"/>
                                      </a:lnTo>
                                      <a:lnTo>
                                        <a:pt x="554" y="255"/>
                                      </a:lnTo>
                                      <a:lnTo>
                                        <a:pt x="544" y="255"/>
                                      </a:lnTo>
                                      <a:lnTo>
                                        <a:pt x="534" y="254"/>
                                      </a:lnTo>
                                      <a:lnTo>
                                        <a:pt x="524" y="252"/>
                                      </a:lnTo>
                                      <a:lnTo>
                                        <a:pt x="514" y="250"/>
                                      </a:lnTo>
                                      <a:lnTo>
                                        <a:pt x="504" y="250"/>
                                      </a:lnTo>
                                      <a:lnTo>
                                        <a:pt x="495" y="249"/>
                                      </a:lnTo>
                                      <a:lnTo>
                                        <a:pt x="485" y="249"/>
                                      </a:lnTo>
                                      <a:lnTo>
                                        <a:pt x="476" y="247"/>
                                      </a:lnTo>
                                      <a:lnTo>
                                        <a:pt x="468" y="247"/>
                                      </a:lnTo>
                                      <a:lnTo>
                                        <a:pt x="450" y="244"/>
                                      </a:lnTo>
                                      <a:lnTo>
                                        <a:pt x="433" y="244"/>
                                      </a:lnTo>
                                      <a:lnTo>
                                        <a:pt x="418" y="240"/>
                                      </a:lnTo>
                                      <a:lnTo>
                                        <a:pt x="405" y="240"/>
                                      </a:lnTo>
                                      <a:lnTo>
                                        <a:pt x="390" y="239"/>
                                      </a:lnTo>
                                      <a:lnTo>
                                        <a:pt x="380" y="237"/>
                                      </a:lnTo>
                                      <a:lnTo>
                                        <a:pt x="369" y="235"/>
                                      </a:lnTo>
                                      <a:lnTo>
                                        <a:pt x="360" y="235"/>
                                      </a:lnTo>
                                      <a:lnTo>
                                        <a:pt x="349" y="235"/>
                                      </a:lnTo>
                                      <a:lnTo>
                                        <a:pt x="346" y="235"/>
                                      </a:lnTo>
                                      <a:lnTo>
                                        <a:pt x="344" y="0"/>
                                      </a:lnTo>
                                      <a:lnTo>
                                        <a:pt x="0" y="509"/>
                                      </a:lnTo>
                                      <a:lnTo>
                                        <a:pt x="49" y="517"/>
                                      </a:lnTo>
                                      <a:lnTo>
                                        <a:pt x="49" y="514"/>
                                      </a:lnTo>
                                      <a:lnTo>
                                        <a:pt x="54" y="505"/>
                                      </a:lnTo>
                                      <a:lnTo>
                                        <a:pt x="61" y="492"/>
                                      </a:lnTo>
                                      <a:lnTo>
                                        <a:pt x="71" y="477"/>
                                      </a:lnTo>
                                      <a:lnTo>
                                        <a:pt x="76" y="467"/>
                                      </a:lnTo>
                                      <a:lnTo>
                                        <a:pt x="82" y="457"/>
                                      </a:lnTo>
                                      <a:lnTo>
                                        <a:pt x="89" y="446"/>
                                      </a:lnTo>
                                      <a:lnTo>
                                        <a:pt x="97" y="434"/>
                                      </a:lnTo>
                                      <a:lnTo>
                                        <a:pt x="104" y="421"/>
                                      </a:lnTo>
                                      <a:lnTo>
                                        <a:pt x="112" y="409"/>
                                      </a:lnTo>
                                      <a:lnTo>
                                        <a:pt x="122" y="396"/>
                                      </a:lnTo>
                                      <a:lnTo>
                                        <a:pt x="132" y="383"/>
                                      </a:lnTo>
                                      <a:lnTo>
                                        <a:pt x="140" y="366"/>
                                      </a:lnTo>
                                      <a:lnTo>
                                        <a:pt x="149" y="351"/>
                                      </a:lnTo>
                                      <a:lnTo>
                                        <a:pt x="159" y="336"/>
                                      </a:lnTo>
                                      <a:lnTo>
                                        <a:pt x="169" y="322"/>
                                      </a:lnTo>
                                      <a:lnTo>
                                        <a:pt x="178" y="305"/>
                                      </a:lnTo>
                                      <a:lnTo>
                                        <a:pt x="190" y="288"/>
                                      </a:lnTo>
                                      <a:lnTo>
                                        <a:pt x="200" y="272"/>
                                      </a:lnTo>
                                      <a:lnTo>
                                        <a:pt x="212" y="257"/>
                                      </a:lnTo>
                                      <a:lnTo>
                                        <a:pt x="221" y="240"/>
                                      </a:lnTo>
                                      <a:lnTo>
                                        <a:pt x="233" y="224"/>
                                      </a:lnTo>
                                      <a:lnTo>
                                        <a:pt x="243" y="207"/>
                                      </a:lnTo>
                                      <a:lnTo>
                                        <a:pt x="255" y="192"/>
                                      </a:lnTo>
                                      <a:lnTo>
                                        <a:pt x="265" y="176"/>
                                      </a:lnTo>
                                      <a:lnTo>
                                        <a:pt x="276" y="161"/>
                                      </a:lnTo>
                                      <a:lnTo>
                                        <a:pt x="288" y="146"/>
                                      </a:lnTo>
                                      <a:lnTo>
                                        <a:pt x="299" y="133"/>
                                      </a:lnTo>
                                      <a:lnTo>
                                        <a:pt x="303" y="272"/>
                                      </a:lnTo>
                                      <a:lnTo>
                                        <a:pt x="306" y="272"/>
                                      </a:lnTo>
                                      <a:lnTo>
                                        <a:pt x="319" y="274"/>
                                      </a:lnTo>
                                      <a:lnTo>
                                        <a:pt x="327" y="274"/>
                                      </a:lnTo>
                                      <a:lnTo>
                                        <a:pt x="339" y="275"/>
                                      </a:lnTo>
                                      <a:lnTo>
                                        <a:pt x="352" y="277"/>
                                      </a:lnTo>
                                      <a:lnTo>
                                        <a:pt x="367" y="279"/>
                                      </a:lnTo>
                                      <a:lnTo>
                                        <a:pt x="382" y="279"/>
                                      </a:lnTo>
                                      <a:lnTo>
                                        <a:pt x="399" y="282"/>
                                      </a:lnTo>
                                      <a:lnTo>
                                        <a:pt x="407" y="282"/>
                                      </a:lnTo>
                                      <a:lnTo>
                                        <a:pt x="415" y="283"/>
                                      </a:lnTo>
                                      <a:lnTo>
                                        <a:pt x="425" y="285"/>
                                      </a:lnTo>
                                      <a:lnTo>
                                        <a:pt x="435" y="287"/>
                                      </a:lnTo>
                                      <a:lnTo>
                                        <a:pt x="445" y="287"/>
                                      </a:lnTo>
                                      <a:lnTo>
                                        <a:pt x="455" y="287"/>
                                      </a:lnTo>
                                      <a:lnTo>
                                        <a:pt x="465" y="288"/>
                                      </a:lnTo>
                                      <a:lnTo>
                                        <a:pt x="475" y="290"/>
                                      </a:lnTo>
                                      <a:lnTo>
                                        <a:pt x="485" y="290"/>
                                      </a:lnTo>
                                      <a:lnTo>
                                        <a:pt x="496" y="292"/>
                                      </a:lnTo>
                                      <a:lnTo>
                                        <a:pt x="508" y="293"/>
                                      </a:lnTo>
                                      <a:lnTo>
                                        <a:pt x="519" y="295"/>
                                      </a:lnTo>
                                      <a:lnTo>
                                        <a:pt x="529" y="295"/>
                                      </a:lnTo>
                                      <a:lnTo>
                                        <a:pt x="539" y="295"/>
                                      </a:lnTo>
                                      <a:lnTo>
                                        <a:pt x="549" y="295"/>
                                      </a:lnTo>
                                      <a:lnTo>
                                        <a:pt x="561" y="297"/>
                                      </a:lnTo>
                                      <a:lnTo>
                                        <a:pt x="571" y="297"/>
                                      </a:lnTo>
                                      <a:lnTo>
                                        <a:pt x="582" y="298"/>
                                      </a:lnTo>
                                      <a:lnTo>
                                        <a:pt x="594" y="298"/>
                                      </a:lnTo>
                                      <a:lnTo>
                                        <a:pt x="605" y="300"/>
                                      </a:lnTo>
                                      <a:lnTo>
                                        <a:pt x="615" y="300"/>
                                      </a:lnTo>
                                      <a:lnTo>
                                        <a:pt x="625" y="300"/>
                                      </a:lnTo>
                                      <a:lnTo>
                                        <a:pt x="635" y="300"/>
                                      </a:lnTo>
                                      <a:lnTo>
                                        <a:pt x="647" y="302"/>
                                      </a:lnTo>
                                      <a:lnTo>
                                        <a:pt x="657" y="302"/>
                                      </a:lnTo>
                                      <a:lnTo>
                                        <a:pt x="668" y="303"/>
                                      </a:lnTo>
                                      <a:lnTo>
                                        <a:pt x="678" y="303"/>
                                      </a:lnTo>
                                      <a:lnTo>
                                        <a:pt x="690" y="305"/>
                                      </a:lnTo>
                                      <a:lnTo>
                                        <a:pt x="696" y="303"/>
                                      </a:lnTo>
                                      <a:lnTo>
                                        <a:pt x="708" y="303"/>
                                      </a:lnTo>
                                      <a:lnTo>
                                        <a:pt x="718" y="303"/>
                                      </a:lnTo>
                                      <a:lnTo>
                                        <a:pt x="728" y="303"/>
                                      </a:lnTo>
                                      <a:lnTo>
                                        <a:pt x="743" y="303"/>
                                      </a:lnTo>
                                      <a:lnTo>
                                        <a:pt x="761" y="303"/>
                                      </a:lnTo>
                                      <a:lnTo>
                                        <a:pt x="776" y="302"/>
                                      </a:lnTo>
                                      <a:lnTo>
                                        <a:pt x="791" y="300"/>
                                      </a:lnTo>
                                      <a:lnTo>
                                        <a:pt x="802" y="298"/>
                                      </a:lnTo>
                                      <a:lnTo>
                                        <a:pt x="816" y="297"/>
                                      </a:lnTo>
                                      <a:lnTo>
                                        <a:pt x="824" y="292"/>
                                      </a:lnTo>
                                      <a:lnTo>
                                        <a:pt x="834" y="288"/>
                                      </a:lnTo>
                                      <a:lnTo>
                                        <a:pt x="842" y="285"/>
                                      </a:lnTo>
                                      <a:lnTo>
                                        <a:pt x="852" y="282"/>
                                      </a:lnTo>
                                      <a:lnTo>
                                        <a:pt x="867" y="274"/>
                                      </a:lnTo>
                                      <a:lnTo>
                                        <a:pt x="883" y="265"/>
                                      </a:lnTo>
                                      <a:lnTo>
                                        <a:pt x="895" y="255"/>
                                      </a:lnTo>
                                      <a:lnTo>
                                        <a:pt x="907" y="245"/>
                                      </a:lnTo>
                                      <a:lnTo>
                                        <a:pt x="917" y="235"/>
                                      </a:lnTo>
                                      <a:lnTo>
                                        <a:pt x="926" y="227"/>
                                      </a:lnTo>
                                      <a:lnTo>
                                        <a:pt x="933" y="217"/>
                                      </a:lnTo>
                                      <a:lnTo>
                                        <a:pt x="940" y="207"/>
                                      </a:lnTo>
                                      <a:lnTo>
                                        <a:pt x="943" y="199"/>
                                      </a:lnTo>
                                      <a:lnTo>
                                        <a:pt x="948" y="194"/>
                                      </a:lnTo>
                                      <a:lnTo>
                                        <a:pt x="953" y="184"/>
                                      </a:lnTo>
                                      <a:lnTo>
                                        <a:pt x="956" y="181"/>
                                      </a:lnTo>
                                      <a:lnTo>
                                        <a:pt x="958" y="105"/>
                                      </a:lnTo>
                                      <a:lnTo>
                                        <a:pt x="958" y="105"/>
                                      </a:lnTo>
                                      <a:close/>
                                    </a:path>
                                  </a:pathLst>
                                </a:custGeom>
                                <a:solidFill>
                                  <a:srgbClr val="000000"/>
                                </a:solidFill>
                                <a:ln w="9525">
                                  <a:noFill/>
                                  <a:round/>
                                  <a:headEnd/>
                                  <a:tailEnd/>
                                </a:ln>
                              </p:spPr>
                              <p:txBody>
                                <a:bodyPr/>
                                <a:lstStyle/>
                                <a:p>
                                  <a:endParaRPr lang="en-US"/>
                                </a:p>
                              </p:txBody>
                            </p:sp>
                            <p:grpSp>
                              <p:nvGrpSpPr>
                                <p:cNvPr id="93" name="Group 35"/>
                                <p:cNvGrpSpPr>
                                  <a:grpSpLocks/>
                                </p:cNvGrpSpPr>
                                <p:nvPr/>
                              </p:nvGrpSpPr>
                              <p:grpSpPr bwMode="auto">
                                <a:xfrm>
                                  <a:off x="1584" y="1392"/>
                                  <a:ext cx="2036" cy="2156"/>
                                  <a:chOff x="1584" y="1392"/>
                                  <a:chExt cx="2036" cy="2156"/>
                                </a:xfrm>
                              </p:grpSpPr>
                              <p:sp>
                                <p:nvSpPr>
                                  <p:cNvPr id="94" name="Freeform 36"/>
                                  <p:cNvSpPr>
                                    <a:spLocks/>
                                  </p:cNvSpPr>
                                  <p:nvPr/>
                                </p:nvSpPr>
                                <p:spPr bwMode="auto">
                                  <a:xfrm>
                                    <a:off x="2440" y="1412"/>
                                    <a:ext cx="983" cy="667"/>
                                  </a:xfrm>
                                  <a:custGeom>
                                    <a:avLst/>
                                    <a:gdLst/>
                                    <a:ahLst/>
                                    <a:cxnLst>
                                      <a:cxn ang="0">
                                        <a:pos x="0" y="7"/>
                                      </a:cxn>
                                      <a:cxn ang="0">
                                        <a:pos x="86" y="55"/>
                                      </a:cxn>
                                      <a:cxn ang="0">
                                        <a:pos x="167" y="185"/>
                                      </a:cxn>
                                      <a:cxn ang="0">
                                        <a:pos x="298" y="522"/>
                                      </a:cxn>
                                      <a:cxn ang="0">
                                        <a:pos x="142" y="606"/>
                                      </a:cxn>
                                      <a:cxn ang="0">
                                        <a:pos x="385" y="637"/>
                                      </a:cxn>
                                      <a:cxn ang="0">
                                        <a:pos x="673" y="667"/>
                                      </a:cxn>
                                      <a:cxn ang="0">
                                        <a:pos x="983" y="272"/>
                                      </a:cxn>
                                      <a:cxn ang="0">
                                        <a:pos x="820" y="321"/>
                                      </a:cxn>
                                      <a:cxn ang="0">
                                        <a:pos x="779" y="162"/>
                                      </a:cxn>
                                      <a:cxn ang="0">
                                        <a:pos x="693" y="65"/>
                                      </a:cxn>
                                      <a:cxn ang="0">
                                        <a:pos x="609" y="28"/>
                                      </a:cxn>
                                      <a:cxn ang="0">
                                        <a:pos x="193" y="0"/>
                                      </a:cxn>
                                      <a:cxn ang="0">
                                        <a:pos x="0" y="7"/>
                                      </a:cxn>
                                      <a:cxn ang="0">
                                        <a:pos x="0" y="7"/>
                                      </a:cxn>
                                    </a:cxnLst>
                                    <a:rect l="0" t="0" r="r" b="b"/>
                                    <a:pathLst>
                                      <a:path w="983" h="667">
                                        <a:moveTo>
                                          <a:pt x="0" y="7"/>
                                        </a:moveTo>
                                        <a:lnTo>
                                          <a:pt x="86" y="55"/>
                                        </a:lnTo>
                                        <a:lnTo>
                                          <a:pt x="167" y="185"/>
                                        </a:lnTo>
                                        <a:lnTo>
                                          <a:pt x="298" y="522"/>
                                        </a:lnTo>
                                        <a:lnTo>
                                          <a:pt x="142" y="606"/>
                                        </a:lnTo>
                                        <a:lnTo>
                                          <a:pt x="385" y="637"/>
                                        </a:lnTo>
                                        <a:lnTo>
                                          <a:pt x="673" y="667"/>
                                        </a:lnTo>
                                        <a:lnTo>
                                          <a:pt x="983" y="272"/>
                                        </a:lnTo>
                                        <a:lnTo>
                                          <a:pt x="820" y="321"/>
                                        </a:lnTo>
                                        <a:lnTo>
                                          <a:pt x="779" y="162"/>
                                        </a:lnTo>
                                        <a:lnTo>
                                          <a:pt x="693" y="65"/>
                                        </a:lnTo>
                                        <a:lnTo>
                                          <a:pt x="609" y="28"/>
                                        </a:lnTo>
                                        <a:lnTo>
                                          <a:pt x="193" y="0"/>
                                        </a:lnTo>
                                        <a:lnTo>
                                          <a:pt x="0" y="7"/>
                                        </a:lnTo>
                                        <a:lnTo>
                                          <a:pt x="0" y="7"/>
                                        </a:lnTo>
                                        <a:close/>
                                      </a:path>
                                    </a:pathLst>
                                  </a:custGeom>
                                  <a:solidFill>
                                    <a:schemeClr val="hlink"/>
                                  </a:solidFill>
                                  <a:ln w="9525">
                                    <a:noFill/>
                                    <a:round/>
                                    <a:headEnd/>
                                    <a:tailEnd/>
                                  </a:ln>
                                </p:spPr>
                                <p:txBody>
                                  <a:bodyPr/>
                                  <a:lstStyle/>
                                  <a:p>
                                    <a:endParaRPr lang="en-US"/>
                                  </a:p>
                                </p:txBody>
                              </p:sp>
                              <p:grpSp>
                                <p:nvGrpSpPr>
                                  <p:cNvPr id="95" name="Group 37"/>
                                  <p:cNvGrpSpPr>
                                    <a:grpSpLocks/>
                                  </p:cNvGrpSpPr>
                                  <p:nvPr/>
                                </p:nvGrpSpPr>
                                <p:grpSpPr bwMode="auto">
                                  <a:xfrm>
                                    <a:off x="1584" y="1392"/>
                                    <a:ext cx="2036" cy="2156"/>
                                    <a:chOff x="1592" y="1377"/>
                                    <a:chExt cx="2036" cy="2156"/>
                                  </a:xfrm>
                                </p:grpSpPr>
                                <p:sp>
                                  <p:nvSpPr>
                                    <p:cNvPr id="96" name="Freeform 38"/>
                                    <p:cNvSpPr>
                                      <a:spLocks/>
                                    </p:cNvSpPr>
                                    <p:nvPr/>
                                  </p:nvSpPr>
                                  <p:spPr bwMode="auto">
                                    <a:xfrm>
                                      <a:off x="2680" y="1491"/>
                                      <a:ext cx="537" cy="489"/>
                                    </a:xfrm>
                                    <a:custGeom>
                                      <a:avLst/>
                                      <a:gdLst/>
                                      <a:ahLst/>
                                      <a:cxnLst>
                                        <a:cxn ang="0">
                                          <a:pos x="0" y="25"/>
                                        </a:cxn>
                                        <a:cxn ang="0">
                                          <a:pos x="66" y="179"/>
                                        </a:cxn>
                                        <a:cxn ang="0">
                                          <a:pos x="127" y="346"/>
                                        </a:cxn>
                                        <a:cxn ang="0">
                                          <a:pos x="167" y="452"/>
                                        </a:cxn>
                                        <a:cxn ang="0">
                                          <a:pos x="154" y="471"/>
                                        </a:cxn>
                                        <a:cxn ang="0">
                                          <a:pos x="385" y="489"/>
                                        </a:cxn>
                                        <a:cxn ang="0">
                                          <a:pos x="537" y="325"/>
                                        </a:cxn>
                                        <a:cxn ang="0">
                                          <a:pos x="501" y="330"/>
                                        </a:cxn>
                                        <a:cxn ang="0">
                                          <a:pos x="494" y="257"/>
                                        </a:cxn>
                                        <a:cxn ang="0">
                                          <a:pos x="470" y="153"/>
                                        </a:cxn>
                                        <a:cxn ang="0">
                                          <a:pos x="437" y="91"/>
                                        </a:cxn>
                                        <a:cxn ang="0">
                                          <a:pos x="400" y="45"/>
                                        </a:cxn>
                                        <a:cxn ang="0">
                                          <a:pos x="349" y="20"/>
                                        </a:cxn>
                                        <a:cxn ang="0">
                                          <a:pos x="241" y="0"/>
                                        </a:cxn>
                                        <a:cxn ang="0">
                                          <a:pos x="0" y="25"/>
                                        </a:cxn>
                                        <a:cxn ang="0">
                                          <a:pos x="0" y="25"/>
                                        </a:cxn>
                                      </a:cxnLst>
                                      <a:rect l="0" t="0" r="r" b="b"/>
                                      <a:pathLst>
                                        <a:path w="537" h="489">
                                          <a:moveTo>
                                            <a:pt x="0" y="25"/>
                                          </a:moveTo>
                                          <a:lnTo>
                                            <a:pt x="66" y="179"/>
                                          </a:lnTo>
                                          <a:lnTo>
                                            <a:pt x="127" y="346"/>
                                          </a:lnTo>
                                          <a:lnTo>
                                            <a:pt x="167" y="452"/>
                                          </a:lnTo>
                                          <a:lnTo>
                                            <a:pt x="154" y="471"/>
                                          </a:lnTo>
                                          <a:lnTo>
                                            <a:pt x="385" y="489"/>
                                          </a:lnTo>
                                          <a:lnTo>
                                            <a:pt x="537" y="325"/>
                                          </a:lnTo>
                                          <a:lnTo>
                                            <a:pt x="501" y="330"/>
                                          </a:lnTo>
                                          <a:lnTo>
                                            <a:pt x="494" y="257"/>
                                          </a:lnTo>
                                          <a:lnTo>
                                            <a:pt x="470" y="153"/>
                                          </a:lnTo>
                                          <a:lnTo>
                                            <a:pt x="437" y="91"/>
                                          </a:lnTo>
                                          <a:lnTo>
                                            <a:pt x="400" y="45"/>
                                          </a:lnTo>
                                          <a:lnTo>
                                            <a:pt x="349" y="20"/>
                                          </a:lnTo>
                                          <a:lnTo>
                                            <a:pt x="241" y="0"/>
                                          </a:lnTo>
                                          <a:lnTo>
                                            <a:pt x="0" y="25"/>
                                          </a:lnTo>
                                          <a:lnTo>
                                            <a:pt x="0" y="25"/>
                                          </a:lnTo>
                                          <a:close/>
                                        </a:path>
                                      </a:pathLst>
                                    </a:custGeom>
                                    <a:solidFill>
                                      <a:srgbClr val="FF9900"/>
                                    </a:solidFill>
                                    <a:ln w="9525">
                                      <a:noFill/>
                                      <a:round/>
                                      <a:headEnd/>
                                      <a:tailEnd/>
                                    </a:ln>
                                  </p:spPr>
                                  <p:txBody>
                                    <a:bodyPr/>
                                    <a:lstStyle/>
                                    <a:p>
                                      <a:endParaRPr lang="en-US"/>
                                    </a:p>
                                  </p:txBody>
                                </p:sp>
                                <p:grpSp>
                                  <p:nvGrpSpPr>
                                    <p:cNvPr id="97" name="Group 39"/>
                                    <p:cNvGrpSpPr>
                                      <a:grpSpLocks/>
                                    </p:cNvGrpSpPr>
                                    <p:nvPr/>
                                  </p:nvGrpSpPr>
                                  <p:grpSpPr bwMode="auto">
                                    <a:xfrm>
                                      <a:off x="1592" y="1377"/>
                                      <a:ext cx="2036" cy="2156"/>
                                      <a:chOff x="1592" y="1377"/>
                                      <a:chExt cx="2036" cy="2156"/>
                                    </a:xfrm>
                                  </p:grpSpPr>
                                  <p:sp>
                                    <p:nvSpPr>
                                      <p:cNvPr id="101" name="Freeform 40"/>
                                      <p:cNvSpPr>
                                        <a:spLocks/>
                                      </p:cNvSpPr>
                                      <p:nvPr/>
                                    </p:nvSpPr>
                                    <p:spPr bwMode="auto">
                                      <a:xfrm>
                                        <a:off x="1832" y="2639"/>
                                        <a:ext cx="750" cy="604"/>
                                      </a:xfrm>
                                      <a:custGeom>
                                        <a:avLst/>
                                        <a:gdLst/>
                                        <a:ahLst/>
                                        <a:cxnLst>
                                          <a:cxn ang="0">
                                            <a:pos x="750" y="76"/>
                                          </a:cxn>
                                          <a:cxn ang="0">
                                            <a:pos x="687" y="604"/>
                                          </a:cxn>
                                          <a:cxn ang="0">
                                            <a:pos x="470" y="589"/>
                                          </a:cxn>
                                          <a:cxn ang="0">
                                            <a:pos x="220" y="564"/>
                                          </a:cxn>
                                          <a:cxn ang="0">
                                            <a:pos x="95" y="518"/>
                                          </a:cxn>
                                          <a:cxn ang="0">
                                            <a:pos x="9" y="402"/>
                                          </a:cxn>
                                          <a:cxn ang="0">
                                            <a:pos x="0" y="258"/>
                                          </a:cxn>
                                          <a:cxn ang="0">
                                            <a:pos x="177" y="0"/>
                                          </a:cxn>
                                          <a:cxn ang="0">
                                            <a:pos x="528" y="51"/>
                                          </a:cxn>
                                          <a:cxn ang="0">
                                            <a:pos x="750" y="76"/>
                                          </a:cxn>
                                          <a:cxn ang="0">
                                            <a:pos x="750" y="76"/>
                                          </a:cxn>
                                        </a:cxnLst>
                                        <a:rect l="0" t="0" r="r" b="b"/>
                                        <a:pathLst>
                                          <a:path w="750" h="604">
                                            <a:moveTo>
                                              <a:pt x="750" y="76"/>
                                            </a:moveTo>
                                            <a:lnTo>
                                              <a:pt x="687" y="604"/>
                                            </a:lnTo>
                                            <a:lnTo>
                                              <a:pt x="470" y="589"/>
                                            </a:lnTo>
                                            <a:lnTo>
                                              <a:pt x="220" y="564"/>
                                            </a:lnTo>
                                            <a:lnTo>
                                              <a:pt x="95" y="518"/>
                                            </a:lnTo>
                                            <a:lnTo>
                                              <a:pt x="9" y="402"/>
                                            </a:lnTo>
                                            <a:lnTo>
                                              <a:pt x="0" y="258"/>
                                            </a:lnTo>
                                            <a:lnTo>
                                              <a:pt x="177" y="0"/>
                                            </a:lnTo>
                                            <a:lnTo>
                                              <a:pt x="528" y="51"/>
                                            </a:lnTo>
                                            <a:lnTo>
                                              <a:pt x="750" y="76"/>
                                            </a:lnTo>
                                            <a:lnTo>
                                              <a:pt x="750" y="76"/>
                                            </a:lnTo>
                                            <a:close/>
                                          </a:path>
                                        </a:pathLst>
                                      </a:custGeom>
                                      <a:solidFill>
                                        <a:schemeClr val="tx2"/>
                                      </a:solidFill>
                                      <a:ln w="9525">
                                        <a:solidFill>
                                          <a:schemeClr val="tx1"/>
                                        </a:solidFill>
                                        <a:round/>
                                        <a:headEnd/>
                                        <a:tailEnd/>
                                      </a:ln>
                                    </p:spPr>
                                    <p:txBody>
                                      <a:bodyPr/>
                                      <a:lstStyle/>
                                      <a:p>
                                        <a:endParaRPr lang="en-US"/>
                                      </a:p>
                                    </p:txBody>
                                  </p:sp>
                                  <p:sp>
                                    <p:nvSpPr>
                                      <p:cNvPr id="102" name="Freeform 41"/>
                                      <p:cNvSpPr>
                                        <a:spLocks/>
                                      </p:cNvSpPr>
                                      <p:nvPr/>
                                    </p:nvSpPr>
                                    <p:spPr bwMode="auto">
                                      <a:xfrm>
                                        <a:off x="2637" y="2569"/>
                                        <a:ext cx="900" cy="899"/>
                                      </a:xfrm>
                                      <a:custGeom>
                                        <a:avLst/>
                                        <a:gdLst/>
                                        <a:ahLst/>
                                        <a:cxnLst>
                                          <a:cxn ang="0">
                                            <a:pos x="0" y="447"/>
                                          </a:cxn>
                                          <a:cxn ang="0">
                                            <a:pos x="301" y="0"/>
                                          </a:cxn>
                                          <a:cxn ang="0">
                                            <a:pos x="307" y="189"/>
                                          </a:cxn>
                                          <a:cxn ang="0">
                                            <a:pos x="574" y="224"/>
                                          </a:cxn>
                                          <a:cxn ang="0">
                                            <a:pos x="766" y="215"/>
                                          </a:cxn>
                                          <a:cxn ang="0">
                                            <a:pos x="900" y="144"/>
                                          </a:cxn>
                                          <a:cxn ang="0">
                                            <a:pos x="827" y="320"/>
                                          </a:cxn>
                                          <a:cxn ang="0">
                                            <a:pos x="653" y="634"/>
                                          </a:cxn>
                                          <a:cxn ang="0">
                                            <a:pos x="592" y="709"/>
                                          </a:cxn>
                                          <a:cxn ang="0">
                                            <a:pos x="508" y="759"/>
                                          </a:cxn>
                                          <a:cxn ang="0">
                                            <a:pos x="428" y="775"/>
                                          </a:cxn>
                                          <a:cxn ang="0">
                                            <a:pos x="314" y="769"/>
                                          </a:cxn>
                                          <a:cxn ang="0">
                                            <a:pos x="246" y="745"/>
                                          </a:cxn>
                                          <a:cxn ang="0">
                                            <a:pos x="216" y="899"/>
                                          </a:cxn>
                                          <a:cxn ang="0">
                                            <a:pos x="149" y="759"/>
                                          </a:cxn>
                                          <a:cxn ang="0">
                                            <a:pos x="0" y="447"/>
                                          </a:cxn>
                                          <a:cxn ang="0">
                                            <a:pos x="0" y="447"/>
                                          </a:cxn>
                                        </a:cxnLst>
                                        <a:rect l="0" t="0" r="r" b="b"/>
                                        <a:pathLst>
                                          <a:path w="900" h="899">
                                            <a:moveTo>
                                              <a:pt x="0" y="447"/>
                                            </a:moveTo>
                                            <a:lnTo>
                                              <a:pt x="301" y="0"/>
                                            </a:lnTo>
                                            <a:lnTo>
                                              <a:pt x="307" y="189"/>
                                            </a:lnTo>
                                            <a:lnTo>
                                              <a:pt x="574" y="224"/>
                                            </a:lnTo>
                                            <a:lnTo>
                                              <a:pt x="766" y="215"/>
                                            </a:lnTo>
                                            <a:lnTo>
                                              <a:pt x="900" y="144"/>
                                            </a:lnTo>
                                            <a:lnTo>
                                              <a:pt x="827" y="320"/>
                                            </a:lnTo>
                                            <a:lnTo>
                                              <a:pt x="653" y="634"/>
                                            </a:lnTo>
                                            <a:lnTo>
                                              <a:pt x="592" y="709"/>
                                            </a:lnTo>
                                            <a:lnTo>
                                              <a:pt x="508" y="759"/>
                                            </a:lnTo>
                                            <a:lnTo>
                                              <a:pt x="428" y="775"/>
                                            </a:lnTo>
                                            <a:lnTo>
                                              <a:pt x="314" y="769"/>
                                            </a:lnTo>
                                            <a:lnTo>
                                              <a:pt x="246" y="745"/>
                                            </a:lnTo>
                                            <a:lnTo>
                                              <a:pt x="216" y="899"/>
                                            </a:lnTo>
                                            <a:lnTo>
                                              <a:pt x="149" y="759"/>
                                            </a:lnTo>
                                            <a:lnTo>
                                              <a:pt x="0" y="447"/>
                                            </a:lnTo>
                                            <a:lnTo>
                                              <a:pt x="0" y="447"/>
                                            </a:lnTo>
                                            <a:close/>
                                          </a:path>
                                        </a:pathLst>
                                      </a:custGeom>
                                      <a:solidFill>
                                        <a:schemeClr val="accent2"/>
                                      </a:solidFill>
                                      <a:ln w="9525">
                                        <a:noFill/>
                                        <a:round/>
                                        <a:headEnd/>
                                        <a:tailEnd/>
                                      </a:ln>
                                    </p:spPr>
                                    <p:txBody>
                                      <a:bodyPr/>
                                      <a:lstStyle/>
                                      <a:p>
                                        <a:endParaRPr lang="en-US"/>
                                      </a:p>
                                    </p:txBody>
                                  </p:sp>
                                  <p:sp>
                                    <p:nvSpPr>
                                      <p:cNvPr id="103" name="Freeform 42"/>
                                      <p:cNvSpPr>
                                        <a:spLocks/>
                                      </p:cNvSpPr>
                                      <p:nvPr/>
                                    </p:nvSpPr>
                                    <p:spPr bwMode="auto">
                                      <a:xfrm>
                                        <a:off x="1859" y="1377"/>
                                        <a:ext cx="1607" cy="858"/>
                                      </a:xfrm>
                                      <a:custGeom>
                                        <a:avLst/>
                                        <a:gdLst/>
                                        <a:ahLst/>
                                        <a:cxnLst>
                                          <a:cxn ang="0">
                                            <a:pos x="1385" y="345"/>
                                          </a:cxn>
                                          <a:cxn ang="0">
                                            <a:pos x="1373" y="287"/>
                                          </a:cxn>
                                          <a:cxn ang="0">
                                            <a:pos x="1350" y="210"/>
                                          </a:cxn>
                                          <a:cxn ang="0">
                                            <a:pos x="1306" y="133"/>
                                          </a:cxn>
                                          <a:cxn ang="0">
                                            <a:pos x="1234" y="78"/>
                                          </a:cxn>
                                          <a:cxn ang="0">
                                            <a:pos x="1160" y="60"/>
                                          </a:cxn>
                                          <a:cxn ang="0">
                                            <a:pos x="1094" y="53"/>
                                          </a:cxn>
                                          <a:cxn ang="0">
                                            <a:pos x="1018" y="46"/>
                                          </a:cxn>
                                          <a:cxn ang="0">
                                            <a:pos x="935" y="42"/>
                                          </a:cxn>
                                          <a:cxn ang="0">
                                            <a:pos x="847" y="38"/>
                                          </a:cxn>
                                          <a:cxn ang="0">
                                            <a:pos x="761" y="37"/>
                                          </a:cxn>
                                          <a:cxn ang="0">
                                            <a:pos x="673" y="37"/>
                                          </a:cxn>
                                          <a:cxn ang="0">
                                            <a:pos x="592" y="38"/>
                                          </a:cxn>
                                          <a:cxn ang="0">
                                            <a:pos x="523" y="40"/>
                                          </a:cxn>
                                          <a:cxn ang="0">
                                            <a:pos x="456" y="46"/>
                                          </a:cxn>
                                          <a:cxn ang="0">
                                            <a:pos x="385" y="71"/>
                                          </a:cxn>
                                          <a:cxn ang="0">
                                            <a:pos x="304" y="154"/>
                                          </a:cxn>
                                          <a:cxn ang="0">
                                            <a:pos x="251" y="220"/>
                                          </a:cxn>
                                          <a:cxn ang="0">
                                            <a:pos x="207" y="280"/>
                                          </a:cxn>
                                          <a:cxn ang="0">
                                            <a:pos x="164" y="340"/>
                                          </a:cxn>
                                          <a:cxn ang="0">
                                            <a:pos x="125" y="396"/>
                                          </a:cxn>
                                          <a:cxn ang="0">
                                            <a:pos x="74" y="475"/>
                                          </a:cxn>
                                          <a:cxn ang="0">
                                            <a:pos x="832" y="369"/>
                                          </a:cxn>
                                          <a:cxn ang="0">
                                            <a:pos x="789" y="417"/>
                                          </a:cxn>
                                          <a:cxn ang="0">
                                            <a:pos x="716" y="505"/>
                                          </a:cxn>
                                          <a:cxn ang="0">
                                            <a:pos x="673" y="560"/>
                                          </a:cxn>
                                          <a:cxn ang="0">
                                            <a:pos x="629" y="618"/>
                                          </a:cxn>
                                          <a:cxn ang="0">
                                            <a:pos x="584" y="679"/>
                                          </a:cxn>
                                          <a:cxn ang="0">
                                            <a:pos x="539" y="740"/>
                                          </a:cxn>
                                          <a:cxn ang="0">
                                            <a:pos x="498" y="800"/>
                                          </a:cxn>
                                          <a:cxn ang="0">
                                            <a:pos x="466" y="858"/>
                                          </a:cxn>
                                          <a:cxn ang="0">
                                            <a:pos x="408" y="813"/>
                                          </a:cxn>
                                          <a:cxn ang="0">
                                            <a:pos x="329" y="752"/>
                                          </a:cxn>
                                          <a:cxn ang="0">
                                            <a:pos x="274" y="712"/>
                                          </a:cxn>
                                          <a:cxn ang="0">
                                            <a:pos x="215" y="667"/>
                                          </a:cxn>
                                          <a:cxn ang="0">
                                            <a:pos x="155" y="624"/>
                                          </a:cxn>
                                          <a:cxn ang="0">
                                            <a:pos x="99" y="583"/>
                                          </a:cxn>
                                          <a:cxn ang="0">
                                            <a:pos x="21" y="530"/>
                                          </a:cxn>
                                          <a:cxn ang="0">
                                            <a:pos x="233" y="177"/>
                                          </a:cxn>
                                          <a:cxn ang="0">
                                            <a:pos x="303" y="88"/>
                                          </a:cxn>
                                          <a:cxn ang="0">
                                            <a:pos x="397" y="13"/>
                                          </a:cxn>
                                          <a:cxn ang="0">
                                            <a:pos x="458" y="5"/>
                                          </a:cxn>
                                          <a:cxn ang="0">
                                            <a:pos x="536" y="2"/>
                                          </a:cxn>
                                          <a:cxn ang="0">
                                            <a:pos x="625" y="0"/>
                                          </a:cxn>
                                          <a:cxn ang="0">
                                            <a:pos x="711" y="0"/>
                                          </a:cxn>
                                          <a:cxn ang="0">
                                            <a:pos x="787" y="0"/>
                                          </a:cxn>
                                          <a:cxn ang="0">
                                            <a:pos x="847" y="2"/>
                                          </a:cxn>
                                          <a:cxn ang="0">
                                            <a:pos x="922" y="2"/>
                                          </a:cxn>
                                          <a:cxn ang="0">
                                            <a:pos x="1009" y="7"/>
                                          </a:cxn>
                                          <a:cxn ang="0">
                                            <a:pos x="1095" y="12"/>
                                          </a:cxn>
                                          <a:cxn ang="0">
                                            <a:pos x="1168" y="22"/>
                                          </a:cxn>
                                          <a:cxn ang="0">
                                            <a:pos x="1226" y="37"/>
                                          </a:cxn>
                                          <a:cxn ang="0">
                                            <a:pos x="1302" y="81"/>
                                          </a:cxn>
                                          <a:cxn ang="0">
                                            <a:pos x="1362" y="151"/>
                                          </a:cxn>
                                          <a:cxn ang="0">
                                            <a:pos x="1393" y="234"/>
                                          </a:cxn>
                                          <a:cxn ang="0">
                                            <a:pos x="1410" y="296"/>
                                          </a:cxn>
                                          <a:cxn ang="0">
                                            <a:pos x="1176" y="710"/>
                                          </a:cxn>
                                        </a:cxnLst>
                                        <a:rect l="0" t="0" r="r" b="b"/>
                                        <a:pathLst>
                                          <a:path w="1607" h="858">
                                            <a:moveTo>
                                              <a:pt x="1239" y="669"/>
                                            </a:moveTo>
                                            <a:lnTo>
                                              <a:pt x="1526" y="321"/>
                                            </a:lnTo>
                                            <a:lnTo>
                                              <a:pt x="1388" y="366"/>
                                            </a:lnTo>
                                            <a:lnTo>
                                              <a:pt x="1387" y="361"/>
                                            </a:lnTo>
                                            <a:lnTo>
                                              <a:pt x="1387" y="353"/>
                                            </a:lnTo>
                                            <a:lnTo>
                                              <a:pt x="1385" y="345"/>
                                            </a:lnTo>
                                            <a:lnTo>
                                              <a:pt x="1383" y="338"/>
                                            </a:lnTo>
                                            <a:lnTo>
                                              <a:pt x="1382" y="330"/>
                                            </a:lnTo>
                                            <a:lnTo>
                                              <a:pt x="1382" y="321"/>
                                            </a:lnTo>
                                            <a:lnTo>
                                              <a:pt x="1378" y="310"/>
                                            </a:lnTo>
                                            <a:lnTo>
                                              <a:pt x="1377" y="298"/>
                                            </a:lnTo>
                                            <a:lnTo>
                                              <a:pt x="1373" y="287"/>
                                            </a:lnTo>
                                            <a:lnTo>
                                              <a:pt x="1372" y="275"/>
                                            </a:lnTo>
                                            <a:lnTo>
                                              <a:pt x="1368" y="262"/>
                                            </a:lnTo>
                                            <a:lnTo>
                                              <a:pt x="1365" y="250"/>
                                            </a:lnTo>
                                            <a:lnTo>
                                              <a:pt x="1360" y="237"/>
                                            </a:lnTo>
                                            <a:lnTo>
                                              <a:pt x="1357" y="225"/>
                                            </a:lnTo>
                                            <a:lnTo>
                                              <a:pt x="1350" y="210"/>
                                            </a:lnTo>
                                            <a:lnTo>
                                              <a:pt x="1345" y="197"/>
                                            </a:lnTo>
                                            <a:lnTo>
                                              <a:pt x="1339" y="184"/>
                                            </a:lnTo>
                                            <a:lnTo>
                                              <a:pt x="1332" y="171"/>
                                            </a:lnTo>
                                            <a:lnTo>
                                              <a:pt x="1324" y="157"/>
                                            </a:lnTo>
                                            <a:lnTo>
                                              <a:pt x="1315" y="146"/>
                                            </a:lnTo>
                                            <a:lnTo>
                                              <a:pt x="1306" y="133"/>
                                            </a:lnTo>
                                            <a:lnTo>
                                              <a:pt x="1297" y="123"/>
                                            </a:lnTo>
                                            <a:lnTo>
                                              <a:pt x="1286" y="111"/>
                                            </a:lnTo>
                                            <a:lnTo>
                                              <a:pt x="1274" y="101"/>
                                            </a:lnTo>
                                            <a:lnTo>
                                              <a:pt x="1261" y="93"/>
                                            </a:lnTo>
                                            <a:lnTo>
                                              <a:pt x="1249" y="86"/>
                                            </a:lnTo>
                                            <a:lnTo>
                                              <a:pt x="1234" y="78"/>
                                            </a:lnTo>
                                            <a:lnTo>
                                              <a:pt x="1219" y="73"/>
                                            </a:lnTo>
                                            <a:lnTo>
                                              <a:pt x="1205" y="68"/>
                                            </a:lnTo>
                                            <a:lnTo>
                                              <a:pt x="1190" y="66"/>
                                            </a:lnTo>
                                            <a:lnTo>
                                              <a:pt x="1180" y="63"/>
                                            </a:lnTo>
                                            <a:lnTo>
                                              <a:pt x="1170" y="61"/>
                                            </a:lnTo>
                                            <a:lnTo>
                                              <a:pt x="1160" y="60"/>
                                            </a:lnTo>
                                            <a:lnTo>
                                              <a:pt x="1150" y="60"/>
                                            </a:lnTo>
                                            <a:lnTo>
                                              <a:pt x="1138" y="58"/>
                                            </a:lnTo>
                                            <a:lnTo>
                                              <a:pt x="1128" y="56"/>
                                            </a:lnTo>
                                            <a:lnTo>
                                              <a:pt x="1117" y="55"/>
                                            </a:lnTo>
                                            <a:lnTo>
                                              <a:pt x="1107" y="55"/>
                                            </a:lnTo>
                                            <a:lnTo>
                                              <a:pt x="1094" y="53"/>
                                            </a:lnTo>
                                            <a:lnTo>
                                              <a:pt x="1082" y="51"/>
                                            </a:lnTo>
                                            <a:lnTo>
                                              <a:pt x="1069" y="50"/>
                                            </a:lnTo>
                                            <a:lnTo>
                                              <a:pt x="1057" y="50"/>
                                            </a:lnTo>
                                            <a:lnTo>
                                              <a:pt x="1044" y="48"/>
                                            </a:lnTo>
                                            <a:lnTo>
                                              <a:pt x="1031" y="46"/>
                                            </a:lnTo>
                                            <a:lnTo>
                                              <a:pt x="1018" y="46"/>
                                            </a:lnTo>
                                            <a:lnTo>
                                              <a:pt x="1006" y="46"/>
                                            </a:lnTo>
                                            <a:lnTo>
                                              <a:pt x="991" y="45"/>
                                            </a:lnTo>
                                            <a:lnTo>
                                              <a:pt x="978" y="45"/>
                                            </a:lnTo>
                                            <a:lnTo>
                                              <a:pt x="963" y="43"/>
                                            </a:lnTo>
                                            <a:lnTo>
                                              <a:pt x="950" y="43"/>
                                            </a:lnTo>
                                            <a:lnTo>
                                              <a:pt x="935" y="42"/>
                                            </a:lnTo>
                                            <a:lnTo>
                                              <a:pt x="920" y="42"/>
                                            </a:lnTo>
                                            <a:lnTo>
                                              <a:pt x="905" y="42"/>
                                            </a:lnTo>
                                            <a:lnTo>
                                              <a:pt x="892" y="42"/>
                                            </a:lnTo>
                                            <a:lnTo>
                                              <a:pt x="877" y="40"/>
                                            </a:lnTo>
                                            <a:lnTo>
                                              <a:pt x="862" y="40"/>
                                            </a:lnTo>
                                            <a:lnTo>
                                              <a:pt x="847" y="38"/>
                                            </a:lnTo>
                                            <a:lnTo>
                                              <a:pt x="834" y="38"/>
                                            </a:lnTo>
                                            <a:lnTo>
                                              <a:pt x="819" y="38"/>
                                            </a:lnTo>
                                            <a:lnTo>
                                              <a:pt x="804" y="38"/>
                                            </a:lnTo>
                                            <a:lnTo>
                                              <a:pt x="789" y="38"/>
                                            </a:lnTo>
                                            <a:lnTo>
                                              <a:pt x="776" y="38"/>
                                            </a:lnTo>
                                            <a:lnTo>
                                              <a:pt x="761" y="37"/>
                                            </a:lnTo>
                                            <a:lnTo>
                                              <a:pt x="746" y="37"/>
                                            </a:lnTo>
                                            <a:lnTo>
                                              <a:pt x="731" y="37"/>
                                            </a:lnTo>
                                            <a:lnTo>
                                              <a:pt x="716" y="37"/>
                                            </a:lnTo>
                                            <a:lnTo>
                                              <a:pt x="701" y="37"/>
                                            </a:lnTo>
                                            <a:lnTo>
                                              <a:pt x="687" y="37"/>
                                            </a:lnTo>
                                            <a:lnTo>
                                              <a:pt x="673" y="37"/>
                                            </a:lnTo>
                                            <a:lnTo>
                                              <a:pt x="660" y="37"/>
                                            </a:lnTo>
                                            <a:lnTo>
                                              <a:pt x="645" y="37"/>
                                            </a:lnTo>
                                            <a:lnTo>
                                              <a:pt x="632" y="37"/>
                                            </a:lnTo>
                                            <a:lnTo>
                                              <a:pt x="619" y="37"/>
                                            </a:lnTo>
                                            <a:lnTo>
                                              <a:pt x="605" y="38"/>
                                            </a:lnTo>
                                            <a:lnTo>
                                              <a:pt x="592" y="38"/>
                                            </a:lnTo>
                                            <a:lnTo>
                                              <a:pt x="581" y="38"/>
                                            </a:lnTo>
                                            <a:lnTo>
                                              <a:pt x="567" y="38"/>
                                            </a:lnTo>
                                            <a:lnTo>
                                              <a:pt x="557" y="40"/>
                                            </a:lnTo>
                                            <a:lnTo>
                                              <a:pt x="544" y="40"/>
                                            </a:lnTo>
                                            <a:lnTo>
                                              <a:pt x="533" y="40"/>
                                            </a:lnTo>
                                            <a:lnTo>
                                              <a:pt x="523" y="40"/>
                                            </a:lnTo>
                                            <a:lnTo>
                                              <a:pt x="513" y="42"/>
                                            </a:lnTo>
                                            <a:lnTo>
                                              <a:pt x="501" y="42"/>
                                            </a:lnTo>
                                            <a:lnTo>
                                              <a:pt x="491" y="43"/>
                                            </a:lnTo>
                                            <a:lnTo>
                                              <a:pt x="483" y="43"/>
                                            </a:lnTo>
                                            <a:lnTo>
                                              <a:pt x="475" y="45"/>
                                            </a:lnTo>
                                            <a:lnTo>
                                              <a:pt x="456" y="46"/>
                                            </a:lnTo>
                                            <a:lnTo>
                                              <a:pt x="443" y="50"/>
                                            </a:lnTo>
                                            <a:lnTo>
                                              <a:pt x="430" y="51"/>
                                            </a:lnTo>
                                            <a:lnTo>
                                              <a:pt x="420" y="56"/>
                                            </a:lnTo>
                                            <a:lnTo>
                                              <a:pt x="408" y="58"/>
                                            </a:lnTo>
                                            <a:lnTo>
                                              <a:pt x="397" y="65"/>
                                            </a:lnTo>
                                            <a:lnTo>
                                              <a:pt x="385" y="71"/>
                                            </a:lnTo>
                                            <a:lnTo>
                                              <a:pt x="374" y="83"/>
                                            </a:lnTo>
                                            <a:lnTo>
                                              <a:pt x="361" y="93"/>
                                            </a:lnTo>
                                            <a:lnTo>
                                              <a:pt x="347" y="108"/>
                                            </a:lnTo>
                                            <a:lnTo>
                                              <a:pt x="334" y="121"/>
                                            </a:lnTo>
                                            <a:lnTo>
                                              <a:pt x="321" y="139"/>
                                            </a:lnTo>
                                            <a:lnTo>
                                              <a:pt x="304" y="154"/>
                                            </a:lnTo>
                                            <a:lnTo>
                                              <a:pt x="289" y="172"/>
                                            </a:lnTo>
                                            <a:lnTo>
                                              <a:pt x="281" y="181"/>
                                            </a:lnTo>
                                            <a:lnTo>
                                              <a:pt x="274" y="191"/>
                                            </a:lnTo>
                                            <a:lnTo>
                                              <a:pt x="266" y="200"/>
                                            </a:lnTo>
                                            <a:lnTo>
                                              <a:pt x="260" y="210"/>
                                            </a:lnTo>
                                            <a:lnTo>
                                              <a:pt x="251" y="220"/>
                                            </a:lnTo>
                                            <a:lnTo>
                                              <a:pt x="245" y="230"/>
                                            </a:lnTo>
                                            <a:lnTo>
                                              <a:pt x="236" y="240"/>
                                            </a:lnTo>
                                            <a:lnTo>
                                              <a:pt x="230" y="250"/>
                                            </a:lnTo>
                                            <a:lnTo>
                                              <a:pt x="221" y="260"/>
                                            </a:lnTo>
                                            <a:lnTo>
                                              <a:pt x="215" y="270"/>
                                            </a:lnTo>
                                            <a:lnTo>
                                              <a:pt x="207" y="280"/>
                                            </a:lnTo>
                                            <a:lnTo>
                                              <a:pt x="202" y="292"/>
                                            </a:lnTo>
                                            <a:lnTo>
                                              <a:pt x="193" y="300"/>
                                            </a:lnTo>
                                            <a:lnTo>
                                              <a:pt x="187" y="310"/>
                                            </a:lnTo>
                                            <a:lnTo>
                                              <a:pt x="178" y="320"/>
                                            </a:lnTo>
                                            <a:lnTo>
                                              <a:pt x="172" y="330"/>
                                            </a:lnTo>
                                            <a:lnTo>
                                              <a:pt x="164" y="340"/>
                                            </a:lnTo>
                                            <a:lnTo>
                                              <a:pt x="157" y="349"/>
                                            </a:lnTo>
                                            <a:lnTo>
                                              <a:pt x="150" y="359"/>
                                            </a:lnTo>
                                            <a:lnTo>
                                              <a:pt x="145" y="369"/>
                                            </a:lnTo>
                                            <a:lnTo>
                                              <a:pt x="139" y="378"/>
                                            </a:lnTo>
                                            <a:lnTo>
                                              <a:pt x="132" y="388"/>
                                            </a:lnTo>
                                            <a:lnTo>
                                              <a:pt x="125" y="396"/>
                                            </a:lnTo>
                                            <a:lnTo>
                                              <a:pt x="121" y="406"/>
                                            </a:lnTo>
                                            <a:lnTo>
                                              <a:pt x="111" y="422"/>
                                            </a:lnTo>
                                            <a:lnTo>
                                              <a:pt x="101" y="439"/>
                                            </a:lnTo>
                                            <a:lnTo>
                                              <a:pt x="91" y="452"/>
                                            </a:lnTo>
                                            <a:lnTo>
                                              <a:pt x="82" y="465"/>
                                            </a:lnTo>
                                            <a:lnTo>
                                              <a:pt x="74" y="475"/>
                                            </a:lnTo>
                                            <a:lnTo>
                                              <a:pt x="69" y="487"/>
                                            </a:lnTo>
                                            <a:lnTo>
                                              <a:pt x="61" y="500"/>
                                            </a:lnTo>
                                            <a:lnTo>
                                              <a:pt x="59" y="505"/>
                                            </a:lnTo>
                                            <a:lnTo>
                                              <a:pt x="455" y="797"/>
                                            </a:lnTo>
                                            <a:lnTo>
                                              <a:pt x="807" y="321"/>
                                            </a:lnTo>
                                            <a:lnTo>
                                              <a:pt x="832" y="369"/>
                                            </a:lnTo>
                                            <a:lnTo>
                                              <a:pt x="829" y="371"/>
                                            </a:lnTo>
                                            <a:lnTo>
                                              <a:pt x="821" y="381"/>
                                            </a:lnTo>
                                            <a:lnTo>
                                              <a:pt x="812" y="386"/>
                                            </a:lnTo>
                                            <a:lnTo>
                                              <a:pt x="806" y="396"/>
                                            </a:lnTo>
                                            <a:lnTo>
                                              <a:pt x="797" y="406"/>
                                            </a:lnTo>
                                            <a:lnTo>
                                              <a:pt x="789" y="417"/>
                                            </a:lnTo>
                                            <a:lnTo>
                                              <a:pt x="778" y="427"/>
                                            </a:lnTo>
                                            <a:lnTo>
                                              <a:pt x="768" y="442"/>
                                            </a:lnTo>
                                            <a:lnTo>
                                              <a:pt x="756" y="455"/>
                                            </a:lnTo>
                                            <a:lnTo>
                                              <a:pt x="744" y="472"/>
                                            </a:lnTo>
                                            <a:lnTo>
                                              <a:pt x="730" y="487"/>
                                            </a:lnTo>
                                            <a:lnTo>
                                              <a:pt x="716" y="505"/>
                                            </a:lnTo>
                                            <a:lnTo>
                                              <a:pt x="708" y="513"/>
                                            </a:lnTo>
                                            <a:lnTo>
                                              <a:pt x="703" y="522"/>
                                            </a:lnTo>
                                            <a:lnTo>
                                              <a:pt x="695" y="532"/>
                                            </a:lnTo>
                                            <a:lnTo>
                                              <a:pt x="690" y="542"/>
                                            </a:lnTo>
                                            <a:lnTo>
                                              <a:pt x="682" y="550"/>
                                            </a:lnTo>
                                            <a:lnTo>
                                              <a:pt x="673" y="560"/>
                                            </a:lnTo>
                                            <a:lnTo>
                                              <a:pt x="665" y="568"/>
                                            </a:lnTo>
                                            <a:lnTo>
                                              <a:pt x="658" y="578"/>
                                            </a:lnTo>
                                            <a:lnTo>
                                              <a:pt x="650" y="588"/>
                                            </a:lnTo>
                                            <a:lnTo>
                                              <a:pt x="644" y="598"/>
                                            </a:lnTo>
                                            <a:lnTo>
                                              <a:pt x="635" y="608"/>
                                            </a:lnTo>
                                            <a:lnTo>
                                              <a:pt x="629" y="618"/>
                                            </a:lnTo>
                                            <a:lnTo>
                                              <a:pt x="620" y="628"/>
                                            </a:lnTo>
                                            <a:lnTo>
                                              <a:pt x="614" y="638"/>
                                            </a:lnTo>
                                            <a:lnTo>
                                              <a:pt x="605" y="648"/>
                                            </a:lnTo>
                                            <a:lnTo>
                                              <a:pt x="599" y="659"/>
                                            </a:lnTo>
                                            <a:lnTo>
                                              <a:pt x="591" y="669"/>
                                            </a:lnTo>
                                            <a:lnTo>
                                              <a:pt x="584" y="679"/>
                                            </a:lnTo>
                                            <a:lnTo>
                                              <a:pt x="576" y="689"/>
                                            </a:lnTo>
                                            <a:lnTo>
                                              <a:pt x="569" y="700"/>
                                            </a:lnTo>
                                            <a:lnTo>
                                              <a:pt x="561" y="710"/>
                                            </a:lnTo>
                                            <a:lnTo>
                                              <a:pt x="554" y="720"/>
                                            </a:lnTo>
                                            <a:lnTo>
                                              <a:pt x="546" y="730"/>
                                            </a:lnTo>
                                            <a:lnTo>
                                              <a:pt x="539" y="740"/>
                                            </a:lnTo>
                                            <a:lnTo>
                                              <a:pt x="531" y="750"/>
                                            </a:lnTo>
                                            <a:lnTo>
                                              <a:pt x="524" y="760"/>
                                            </a:lnTo>
                                            <a:lnTo>
                                              <a:pt x="518" y="770"/>
                                            </a:lnTo>
                                            <a:lnTo>
                                              <a:pt x="513" y="782"/>
                                            </a:lnTo>
                                            <a:lnTo>
                                              <a:pt x="504" y="790"/>
                                            </a:lnTo>
                                            <a:lnTo>
                                              <a:pt x="498" y="800"/>
                                            </a:lnTo>
                                            <a:lnTo>
                                              <a:pt x="491" y="810"/>
                                            </a:lnTo>
                                            <a:lnTo>
                                              <a:pt x="486" y="820"/>
                                            </a:lnTo>
                                            <a:lnTo>
                                              <a:pt x="481" y="828"/>
                                            </a:lnTo>
                                            <a:lnTo>
                                              <a:pt x="476" y="838"/>
                                            </a:lnTo>
                                            <a:lnTo>
                                              <a:pt x="471" y="848"/>
                                            </a:lnTo>
                                            <a:lnTo>
                                              <a:pt x="466" y="858"/>
                                            </a:lnTo>
                                            <a:lnTo>
                                              <a:pt x="461" y="853"/>
                                            </a:lnTo>
                                            <a:lnTo>
                                              <a:pt x="450" y="845"/>
                                            </a:lnTo>
                                            <a:lnTo>
                                              <a:pt x="440" y="836"/>
                                            </a:lnTo>
                                            <a:lnTo>
                                              <a:pt x="432" y="830"/>
                                            </a:lnTo>
                                            <a:lnTo>
                                              <a:pt x="420" y="821"/>
                                            </a:lnTo>
                                            <a:lnTo>
                                              <a:pt x="408" y="813"/>
                                            </a:lnTo>
                                            <a:lnTo>
                                              <a:pt x="394" y="801"/>
                                            </a:lnTo>
                                            <a:lnTo>
                                              <a:pt x="379" y="790"/>
                                            </a:lnTo>
                                            <a:lnTo>
                                              <a:pt x="362" y="778"/>
                                            </a:lnTo>
                                            <a:lnTo>
                                              <a:pt x="347" y="767"/>
                                            </a:lnTo>
                                            <a:lnTo>
                                              <a:pt x="337" y="758"/>
                                            </a:lnTo>
                                            <a:lnTo>
                                              <a:pt x="329" y="752"/>
                                            </a:lnTo>
                                            <a:lnTo>
                                              <a:pt x="319" y="745"/>
                                            </a:lnTo>
                                            <a:lnTo>
                                              <a:pt x="311" y="739"/>
                                            </a:lnTo>
                                            <a:lnTo>
                                              <a:pt x="301" y="730"/>
                                            </a:lnTo>
                                            <a:lnTo>
                                              <a:pt x="293" y="725"/>
                                            </a:lnTo>
                                            <a:lnTo>
                                              <a:pt x="283" y="717"/>
                                            </a:lnTo>
                                            <a:lnTo>
                                              <a:pt x="274" y="712"/>
                                            </a:lnTo>
                                            <a:lnTo>
                                              <a:pt x="265" y="704"/>
                                            </a:lnTo>
                                            <a:lnTo>
                                              <a:pt x="255" y="697"/>
                                            </a:lnTo>
                                            <a:lnTo>
                                              <a:pt x="245" y="689"/>
                                            </a:lnTo>
                                            <a:lnTo>
                                              <a:pt x="235" y="682"/>
                                            </a:lnTo>
                                            <a:lnTo>
                                              <a:pt x="225" y="674"/>
                                            </a:lnTo>
                                            <a:lnTo>
                                              <a:pt x="215" y="667"/>
                                            </a:lnTo>
                                            <a:lnTo>
                                              <a:pt x="205" y="659"/>
                                            </a:lnTo>
                                            <a:lnTo>
                                              <a:pt x="195" y="652"/>
                                            </a:lnTo>
                                            <a:lnTo>
                                              <a:pt x="185" y="644"/>
                                            </a:lnTo>
                                            <a:lnTo>
                                              <a:pt x="175" y="638"/>
                                            </a:lnTo>
                                            <a:lnTo>
                                              <a:pt x="165" y="629"/>
                                            </a:lnTo>
                                            <a:lnTo>
                                              <a:pt x="155" y="624"/>
                                            </a:lnTo>
                                            <a:lnTo>
                                              <a:pt x="145" y="616"/>
                                            </a:lnTo>
                                            <a:lnTo>
                                              <a:pt x="135" y="609"/>
                                            </a:lnTo>
                                            <a:lnTo>
                                              <a:pt x="127" y="603"/>
                                            </a:lnTo>
                                            <a:lnTo>
                                              <a:pt x="119" y="598"/>
                                            </a:lnTo>
                                            <a:lnTo>
                                              <a:pt x="109" y="590"/>
                                            </a:lnTo>
                                            <a:lnTo>
                                              <a:pt x="99" y="583"/>
                                            </a:lnTo>
                                            <a:lnTo>
                                              <a:pt x="91" y="576"/>
                                            </a:lnTo>
                                            <a:lnTo>
                                              <a:pt x="82" y="571"/>
                                            </a:lnTo>
                                            <a:lnTo>
                                              <a:pt x="64" y="560"/>
                                            </a:lnTo>
                                            <a:lnTo>
                                              <a:pt x="49" y="550"/>
                                            </a:lnTo>
                                            <a:lnTo>
                                              <a:pt x="34" y="540"/>
                                            </a:lnTo>
                                            <a:lnTo>
                                              <a:pt x="21" y="530"/>
                                            </a:lnTo>
                                            <a:lnTo>
                                              <a:pt x="10" y="522"/>
                                            </a:lnTo>
                                            <a:lnTo>
                                              <a:pt x="0" y="517"/>
                                            </a:lnTo>
                                            <a:lnTo>
                                              <a:pt x="225" y="195"/>
                                            </a:lnTo>
                                            <a:lnTo>
                                              <a:pt x="225" y="192"/>
                                            </a:lnTo>
                                            <a:lnTo>
                                              <a:pt x="228" y="187"/>
                                            </a:lnTo>
                                            <a:lnTo>
                                              <a:pt x="233" y="177"/>
                                            </a:lnTo>
                                            <a:lnTo>
                                              <a:pt x="243" y="167"/>
                                            </a:lnTo>
                                            <a:lnTo>
                                              <a:pt x="251" y="152"/>
                                            </a:lnTo>
                                            <a:lnTo>
                                              <a:pt x="263" y="138"/>
                                            </a:lnTo>
                                            <a:lnTo>
                                              <a:pt x="274" y="121"/>
                                            </a:lnTo>
                                            <a:lnTo>
                                              <a:pt x="289" y="106"/>
                                            </a:lnTo>
                                            <a:lnTo>
                                              <a:pt x="303" y="88"/>
                                            </a:lnTo>
                                            <a:lnTo>
                                              <a:pt x="317" y="71"/>
                                            </a:lnTo>
                                            <a:lnTo>
                                              <a:pt x="334" y="56"/>
                                            </a:lnTo>
                                            <a:lnTo>
                                              <a:pt x="351" y="43"/>
                                            </a:lnTo>
                                            <a:lnTo>
                                              <a:pt x="365" y="30"/>
                                            </a:lnTo>
                                            <a:lnTo>
                                              <a:pt x="382" y="20"/>
                                            </a:lnTo>
                                            <a:lnTo>
                                              <a:pt x="397" y="13"/>
                                            </a:lnTo>
                                            <a:lnTo>
                                              <a:pt x="413" y="12"/>
                                            </a:lnTo>
                                            <a:lnTo>
                                              <a:pt x="418" y="10"/>
                                            </a:lnTo>
                                            <a:lnTo>
                                              <a:pt x="428" y="8"/>
                                            </a:lnTo>
                                            <a:lnTo>
                                              <a:pt x="437" y="7"/>
                                            </a:lnTo>
                                            <a:lnTo>
                                              <a:pt x="448" y="7"/>
                                            </a:lnTo>
                                            <a:lnTo>
                                              <a:pt x="458" y="5"/>
                                            </a:lnTo>
                                            <a:lnTo>
                                              <a:pt x="470" y="5"/>
                                            </a:lnTo>
                                            <a:lnTo>
                                              <a:pt x="481" y="5"/>
                                            </a:lnTo>
                                            <a:lnTo>
                                              <a:pt x="496" y="5"/>
                                            </a:lnTo>
                                            <a:lnTo>
                                              <a:pt x="508" y="3"/>
                                            </a:lnTo>
                                            <a:lnTo>
                                              <a:pt x="521" y="3"/>
                                            </a:lnTo>
                                            <a:lnTo>
                                              <a:pt x="536" y="2"/>
                                            </a:lnTo>
                                            <a:lnTo>
                                              <a:pt x="551" y="2"/>
                                            </a:lnTo>
                                            <a:lnTo>
                                              <a:pt x="566" y="2"/>
                                            </a:lnTo>
                                            <a:lnTo>
                                              <a:pt x="581" y="2"/>
                                            </a:lnTo>
                                            <a:lnTo>
                                              <a:pt x="596" y="2"/>
                                            </a:lnTo>
                                            <a:lnTo>
                                              <a:pt x="610" y="2"/>
                                            </a:lnTo>
                                            <a:lnTo>
                                              <a:pt x="625" y="0"/>
                                            </a:lnTo>
                                            <a:lnTo>
                                              <a:pt x="640" y="0"/>
                                            </a:lnTo>
                                            <a:lnTo>
                                              <a:pt x="655" y="0"/>
                                            </a:lnTo>
                                            <a:lnTo>
                                              <a:pt x="670" y="0"/>
                                            </a:lnTo>
                                            <a:lnTo>
                                              <a:pt x="683" y="0"/>
                                            </a:lnTo>
                                            <a:lnTo>
                                              <a:pt x="698" y="0"/>
                                            </a:lnTo>
                                            <a:lnTo>
                                              <a:pt x="711" y="0"/>
                                            </a:lnTo>
                                            <a:lnTo>
                                              <a:pt x="726" y="0"/>
                                            </a:lnTo>
                                            <a:lnTo>
                                              <a:pt x="738" y="0"/>
                                            </a:lnTo>
                                            <a:lnTo>
                                              <a:pt x="751" y="0"/>
                                            </a:lnTo>
                                            <a:lnTo>
                                              <a:pt x="764" y="0"/>
                                            </a:lnTo>
                                            <a:lnTo>
                                              <a:pt x="778" y="0"/>
                                            </a:lnTo>
                                            <a:lnTo>
                                              <a:pt x="787" y="0"/>
                                            </a:lnTo>
                                            <a:lnTo>
                                              <a:pt x="799" y="0"/>
                                            </a:lnTo>
                                            <a:lnTo>
                                              <a:pt x="809" y="0"/>
                                            </a:lnTo>
                                            <a:lnTo>
                                              <a:pt x="819" y="2"/>
                                            </a:lnTo>
                                            <a:lnTo>
                                              <a:pt x="827" y="2"/>
                                            </a:lnTo>
                                            <a:lnTo>
                                              <a:pt x="837" y="2"/>
                                            </a:lnTo>
                                            <a:lnTo>
                                              <a:pt x="847" y="2"/>
                                            </a:lnTo>
                                            <a:lnTo>
                                              <a:pt x="859" y="2"/>
                                            </a:lnTo>
                                            <a:lnTo>
                                              <a:pt x="869" y="2"/>
                                            </a:lnTo>
                                            <a:lnTo>
                                              <a:pt x="882" y="2"/>
                                            </a:lnTo>
                                            <a:lnTo>
                                              <a:pt x="895" y="2"/>
                                            </a:lnTo>
                                            <a:lnTo>
                                              <a:pt x="910" y="2"/>
                                            </a:lnTo>
                                            <a:lnTo>
                                              <a:pt x="922" y="2"/>
                                            </a:lnTo>
                                            <a:lnTo>
                                              <a:pt x="936" y="2"/>
                                            </a:lnTo>
                                            <a:lnTo>
                                              <a:pt x="950" y="2"/>
                                            </a:lnTo>
                                            <a:lnTo>
                                              <a:pt x="965" y="3"/>
                                            </a:lnTo>
                                            <a:lnTo>
                                              <a:pt x="979" y="3"/>
                                            </a:lnTo>
                                            <a:lnTo>
                                              <a:pt x="994" y="5"/>
                                            </a:lnTo>
                                            <a:lnTo>
                                              <a:pt x="1009" y="7"/>
                                            </a:lnTo>
                                            <a:lnTo>
                                              <a:pt x="1026" y="8"/>
                                            </a:lnTo>
                                            <a:lnTo>
                                              <a:pt x="1039" y="8"/>
                                            </a:lnTo>
                                            <a:lnTo>
                                              <a:pt x="1054" y="8"/>
                                            </a:lnTo>
                                            <a:lnTo>
                                              <a:pt x="1067" y="10"/>
                                            </a:lnTo>
                                            <a:lnTo>
                                              <a:pt x="1082" y="12"/>
                                            </a:lnTo>
                                            <a:lnTo>
                                              <a:pt x="1095" y="12"/>
                                            </a:lnTo>
                                            <a:lnTo>
                                              <a:pt x="1109" y="13"/>
                                            </a:lnTo>
                                            <a:lnTo>
                                              <a:pt x="1122" y="15"/>
                                            </a:lnTo>
                                            <a:lnTo>
                                              <a:pt x="1135" y="18"/>
                                            </a:lnTo>
                                            <a:lnTo>
                                              <a:pt x="1147" y="18"/>
                                            </a:lnTo>
                                            <a:lnTo>
                                              <a:pt x="1158" y="20"/>
                                            </a:lnTo>
                                            <a:lnTo>
                                              <a:pt x="1168" y="22"/>
                                            </a:lnTo>
                                            <a:lnTo>
                                              <a:pt x="1180" y="23"/>
                                            </a:lnTo>
                                            <a:lnTo>
                                              <a:pt x="1188" y="25"/>
                                            </a:lnTo>
                                            <a:lnTo>
                                              <a:pt x="1198" y="28"/>
                                            </a:lnTo>
                                            <a:lnTo>
                                              <a:pt x="1206" y="30"/>
                                            </a:lnTo>
                                            <a:lnTo>
                                              <a:pt x="1214" y="33"/>
                                            </a:lnTo>
                                            <a:lnTo>
                                              <a:pt x="1226" y="37"/>
                                            </a:lnTo>
                                            <a:lnTo>
                                              <a:pt x="1239" y="42"/>
                                            </a:lnTo>
                                            <a:lnTo>
                                              <a:pt x="1253" y="48"/>
                                            </a:lnTo>
                                            <a:lnTo>
                                              <a:pt x="1266" y="56"/>
                                            </a:lnTo>
                                            <a:lnTo>
                                              <a:pt x="1277" y="63"/>
                                            </a:lnTo>
                                            <a:lnTo>
                                              <a:pt x="1291" y="71"/>
                                            </a:lnTo>
                                            <a:lnTo>
                                              <a:pt x="1302" y="81"/>
                                            </a:lnTo>
                                            <a:lnTo>
                                              <a:pt x="1315" y="93"/>
                                            </a:lnTo>
                                            <a:lnTo>
                                              <a:pt x="1325" y="103"/>
                                            </a:lnTo>
                                            <a:lnTo>
                                              <a:pt x="1335" y="114"/>
                                            </a:lnTo>
                                            <a:lnTo>
                                              <a:pt x="1345" y="126"/>
                                            </a:lnTo>
                                            <a:lnTo>
                                              <a:pt x="1355" y="139"/>
                                            </a:lnTo>
                                            <a:lnTo>
                                              <a:pt x="1362" y="151"/>
                                            </a:lnTo>
                                            <a:lnTo>
                                              <a:pt x="1370" y="166"/>
                                            </a:lnTo>
                                            <a:lnTo>
                                              <a:pt x="1377" y="181"/>
                                            </a:lnTo>
                                            <a:lnTo>
                                              <a:pt x="1383" y="195"/>
                                            </a:lnTo>
                                            <a:lnTo>
                                              <a:pt x="1387" y="209"/>
                                            </a:lnTo>
                                            <a:lnTo>
                                              <a:pt x="1390" y="222"/>
                                            </a:lnTo>
                                            <a:lnTo>
                                              <a:pt x="1393" y="234"/>
                                            </a:lnTo>
                                            <a:lnTo>
                                              <a:pt x="1398" y="247"/>
                                            </a:lnTo>
                                            <a:lnTo>
                                              <a:pt x="1400" y="257"/>
                                            </a:lnTo>
                                            <a:lnTo>
                                              <a:pt x="1403" y="267"/>
                                            </a:lnTo>
                                            <a:lnTo>
                                              <a:pt x="1405" y="275"/>
                                            </a:lnTo>
                                            <a:lnTo>
                                              <a:pt x="1408" y="285"/>
                                            </a:lnTo>
                                            <a:lnTo>
                                              <a:pt x="1410" y="296"/>
                                            </a:lnTo>
                                            <a:lnTo>
                                              <a:pt x="1413" y="308"/>
                                            </a:lnTo>
                                            <a:lnTo>
                                              <a:pt x="1413" y="313"/>
                                            </a:lnTo>
                                            <a:lnTo>
                                              <a:pt x="1415" y="316"/>
                                            </a:lnTo>
                                            <a:lnTo>
                                              <a:pt x="1607" y="260"/>
                                            </a:lnTo>
                                            <a:lnTo>
                                              <a:pt x="1256" y="717"/>
                                            </a:lnTo>
                                            <a:lnTo>
                                              <a:pt x="1176" y="710"/>
                                            </a:lnTo>
                                            <a:lnTo>
                                              <a:pt x="1239" y="669"/>
                                            </a:lnTo>
                                            <a:lnTo>
                                              <a:pt x="1239" y="669"/>
                                            </a:lnTo>
                                            <a:close/>
                                          </a:path>
                                        </a:pathLst>
                                      </a:custGeom>
                                      <a:solidFill>
                                        <a:srgbClr val="000000"/>
                                      </a:solidFill>
                                      <a:ln w="9525">
                                        <a:noFill/>
                                        <a:round/>
                                        <a:headEnd/>
                                        <a:tailEnd/>
                                      </a:ln>
                                    </p:spPr>
                                    <p:txBody>
                                      <a:bodyPr/>
                                      <a:lstStyle/>
                                      <a:p>
                                        <a:endParaRPr lang="en-US"/>
                                      </a:p>
                                    </p:txBody>
                                  </p:sp>
                                  <p:sp>
                                    <p:nvSpPr>
                                      <p:cNvPr id="104" name="Freeform 43"/>
                                      <p:cNvSpPr>
                                        <a:spLocks/>
                                      </p:cNvSpPr>
                                      <p:nvPr/>
                                    </p:nvSpPr>
                                    <p:spPr bwMode="auto">
                                      <a:xfrm>
                                        <a:off x="2320" y="1387"/>
                                        <a:ext cx="793" cy="707"/>
                                      </a:xfrm>
                                      <a:custGeom>
                                        <a:avLst/>
                                        <a:gdLst/>
                                        <a:ahLst/>
                                        <a:cxnLst>
                                          <a:cxn ang="0">
                                            <a:pos x="7" y="33"/>
                                          </a:cxn>
                                          <a:cxn ang="0">
                                            <a:pos x="37" y="33"/>
                                          </a:cxn>
                                          <a:cxn ang="0">
                                            <a:pos x="85" y="38"/>
                                          </a:cxn>
                                          <a:cxn ang="0">
                                            <a:pos x="136" y="48"/>
                                          </a:cxn>
                                          <a:cxn ang="0">
                                            <a:pos x="186" y="71"/>
                                          </a:cxn>
                                          <a:cxn ang="0">
                                            <a:pos x="214" y="101"/>
                                          </a:cxn>
                                          <a:cxn ang="0">
                                            <a:pos x="232" y="134"/>
                                          </a:cxn>
                                          <a:cxn ang="0">
                                            <a:pos x="250" y="176"/>
                                          </a:cxn>
                                          <a:cxn ang="0">
                                            <a:pos x="274" y="225"/>
                                          </a:cxn>
                                          <a:cxn ang="0">
                                            <a:pos x="283" y="252"/>
                                          </a:cxn>
                                          <a:cxn ang="0">
                                            <a:pos x="295" y="278"/>
                                          </a:cxn>
                                          <a:cxn ang="0">
                                            <a:pos x="307" y="306"/>
                                          </a:cxn>
                                          <a:cxn ang="0">
                                            <a:pos x="320" y="336"/>
                                          </a:cxn>
                                          <a:cxn ang="0">
                                            <a:pos x="340" y="387"/>
                                          </a:cxn>
                                          <a:cxn ang="0">
                                            <a:pos x="360" y="436"/>
                                          </a:cxn>
                                          <a:cxn ang="0">
                                            <a:pos x="374" y="477"/>
                                          </a:cxn>
                                          <a:cxn ang="0">
                                            <a:pos x="388" y="507"/>
                                          </a:cxn>
                                          <a:cxn ang="0">
                                            <a:pos x="187" y="633"/>
                                          </a:cxn>
                                          <a:cxn ang="0">
                                            <a:pos x="773" y="657"/>
                                          </a:cxn>
                                          <a:cxn ang="0">
                                            <a:pos x="752" y="656"/>
                                          </a:cxn>
                                          <a:cxn ang="0">
                                            <a:pos x="720" y="652"/>
                                          </a:cxn>
                                          <a:cxn ang="0">
                                            <a:pos x="684" y="649"/>
                                          </a:cxn>
                                          <a:cxn ang="0">
                                            <a:pos x="638" y="646"/>
                                          </a:cxn>
                                          <a:cxn ang="0">
                                            <a:pos x="605" y="642"/>
                                          </a:cxn>
                                          <a:cxn ang="0">
                                            <a:pos x="576" y="639"/>
                                          </a:cxn>
                                          <a:cxn ang="0">
                                            <a:pos x="550" y="638"/>
                                          </a:cxn>
                                          <a:cxn ang="0">
                                            <a:pos x="520" y="633"/>
                                          </a:cxn>
                                          <a:cxn ang="0">
                                            <a:pos x="492" y="631"/>
                                          </a:cxn>
                                          <a:cxn ang="0">
                                            <a:pos x="464" y="628"/>
                                          </a:cxn>
                                          <a:cxn ang="0">
                                            <a:pos x="434" y="624"/>
                                          </a:cxn>
                                          <a:cxn ang="0">
                                            <a:pos x="404" y="619"/>
                                          </a:cxn>
                                          <a:cxn ang="0">
                                            <a:pos x="376" y="616"/>
                                          </a:cxn>
                                          <a:cxn ang="0">
                                            <a:pos x="340" y="611"/>
                                          </a:cxn>
                                          <a:cxn ang="0">
                                            <a:pos x="444" y="540"/>
                                          </a:cxn>
                                          <a:cxn ang="0">
                                            <a:pos x="432" y="507"/>
                                          </a:cxn>
                                          <a:cxn ang="0">
                                            <a:pos x="418" y="465"/>
                                          </a:cxn>
                                          <a:cxn ang="0">
                                            <a:pos x="398" y="416"/>
                                          </a:cxn>
                                          <a:cxn ang="0">
                                            <a:pos x="386" y="387"/>
                                          </a:cxn>
                                          <a:cxn ang="0">
                                            <a:pos x="374" y="359"/>
                                          </a:cxn>
                                          <a:cxn ang="0">
                                            <a:pos x="363" y="330"/>
                                          </a:cxn>
                                          <a:cxn ang="0">
                                            <a:pos x="350" y="298"/>
                                          </a:cxn>
                                          <a:cxn ang="0">
                                            <a:pos x="336" y="268"/>
                                          </a:cxn>
                                          <a:cxn ang="0">
                                            <a:pos x="323" y="238"/>
                                          </a:cxn>
                                          <a:cxn ang="0">
                                            <a:pos x="310" y="209"/>
                                          </a:cxn>
                                          <a:cxn ang="0">
                                            <a:pos x="298" y="182"/>
                                          </a:cxn>
                                          <a:cxn ang="0">
                                            <a:pos x="283" y="154"/>
                                          </a:cxn>
                                          <a:cxn ang="0">
                                            <a:pos x="264" y="118"/>
                                          </a:cxn>
                                          <a:cxn ang="0">
                                            <a:pos x="240" y="81"/>
                                          </a:cxn>
                                          <a:cxn ang="0">
                                            <a:pos x="206" y="46"/>
                                          </a:cxn>
                                          <a:cxn ang="0">
                                            <a:pos x="161" y="18"/>
                                          </a:cxn>
                                          <a:cxn ang="0">
                                            <a:pos x="121" y="7"/>
                                          </a:cxn>
                                          <a:cxn ang="0">
                                            <a:pos x="88" y="0"/>
                                          </a:cxn>
                                          <a:cxn ang="0">
                                            <a:pos x="67" y="2"/>
                                          </a:cxn>
                                        </a:cxnLst>
                                        <a:rect l="0" t="0" r="r" b="b"/>
                                        <a:pathLst>
                                          <a:path w="793" h="707">
                                            <a:moveTo>
                                              <a:pt x="0" y="35"/>
                                            </a:moveTo>
                                            <a:lnTo>
                                              <a:pt x="0" y="33"/>
                                            </a:lnTo>
                                            <a:lnTo>
                                              <a:pt x="7" y="33"/>
                                            </a:lnTo>
                                            <a:lnTo>
                                              <a:pt x="14" y="33"/>
                                            </a:lnTo>
                                            <a:lnTo>
                                              <a:pt x="25" y="33"/>
                                            </a:lnTo>
                                            <a:lnTo>
                                              <a:pt x="37" y="33"/>
                                            </a:lnTo>
                                            <a:lnTo>
                                              <a:pt x="52" y="33"/>
                                            </a:lnTo>
                                            <a:lnTo>
                                              <a:pt x="67" y="35"/>
                                            </a:lnTo>
                                            <a:lnTo>
                                              <a:pt x="85" y="38"/>
                                            </a:lnTo>
                                            <a:lnTo>
                                              <a:pt x="101" y="40"/>
                                            </a:lnTo>
                                            <a:lnTo>
                                              <a:pt x="120" y="45"/>
                                            </a:lnTo>
                                            <a:lnTo>
                                              <a:pt x="136" y="48"/>
                                            </a:lnTo>
                                            <a:lnTo>
                                              <a:pt x="154" y="56"/>
                                            </a:lnTo>
                                            <a:lnTo>
                                              <a:pt x="169" y="61"/>
                                            </a:lnTo>
                                            <a:lnTo>
                                              <a:pt x="186" y="71"/>
                                            </a:lnTo>
                                            <a:lnTo>
                                              <a:pt x="199" y="81"/>
                                            </a:lnTo>
                                            <a:lnTo>
                                              <a:pt x="211" y="96"/>
                                            </a:lnTo>
                                            <a:lnTo>
                                              <a:pt x="214" y="101"/>
                                            </a:lnTo>
                                            <a:lnTo>
                                              <a:pt x="219" y="111"/>
                                            </a:lnTo>
                                            <a:lnTo>
                                              <a:pt x="226" y="121"/>
                                            </a:lnTo>
                                            <a:lnTo>
                                              <a:pt x="232" y="134"/>
                                            </a:lnTo>
                                            <a:lnTo>
                                              <a:pt x="237" y="146"/>
                                            </a:lnTo>
                                            <a:lnTo>
                                              <a:pt x="244" y="161"/>
                                            </a:lnTo>
                                            <a:lnTo>
                                              <a:pt x="250" y="176"/>
                                            </a:lnTo>
                                            <a:lnTo>
                                              <a:pt x="259" y="192"/>
                                            </a:lnTo>
                                            <a:lnTo>
                                              <a:pt x="265" y="207"/>
                                            </a:lnTo>
                                            <a:lnTo>
                                              <a:pt x="274" y="225"/>
                                            </a:lnTo>
                                            <a:lnTo>
                                              <a:pt x="277" y="234"/>
                                            </a:lnTo>
                                            <a:lnTo>
                                              <a:pt x="280" y="242"/>
                                            </a:lnTo>
                                            <a:lnTo>
                                              <a:pt x="283" y="252"/>
                                            </a:lnTo>
                                            <a:lnTo>
                                              <a:pt x="288" y="262"/>
                                            </a:lnTo>
                                            <a:lnTo>
                                              <a:pt x="292" y="270"/>
                                            </a:lnTo>
                                            <a:lnTo>
                                              <a:pt x="295" y="278"/>
                                            </a:lnTo>
                                            <a:lnTo>
                                              <a:pt x="298" y="288"/>
                                            </a:lnTo>
                                            <a:lnTo>
                                              <a:pt x="303" y="298"/>
                                            </a:lnTo>
                                            <a:lnTo>
                                              <a:pt x="307" y="306"/>
                                            </a:lnTo>
                                            <a:lnTo>
                                              <a:pt x="312" y="316"/>
                                            </a:lnTo>
                                            <a:lnTo>
                                              <a:pt x="315" y="326"/>
                                            </a:lnTo>
                                            <a:lnTo>
                                              <a:pt x="320" y="336"/>
                                            </a:lnTo>
                                            <a:lnTo>
                                              <a:pt x="326" y="353"/>
                                            </a:lnTo>
                                            <a:lnTo>
                                              <a:pt x="333" y="371"/>
                                            </a:lnTo>
                                            <a:lnTo>
                                              <a:pt x="340" y="387"/>
                                            </a:lnTo>
                                            <a:lnTo>
                                              <a:pt x="348" y="406"/>
                                            </a:lnTo>
                                            <a:lnTo>
                                              <a:pt x="353" y="421"/>
                                            </a:lnTo>
                                            <a:lnTo>
                                              <a:pt x="360" y="436"/>
                                            </a:lnTo>
                                            <a:lnTo>
                                              <a:pt x="365" y="450"/>
                                            </a:lnTo>
                                            <a:lnTo>
                                              <a:pt x="371" y="465"/>
                                            </a:lnTo>
                                            <a:lnTo>
                                              <a:pt x="374" y="477"/>
                                            </a:lnTo>
                                            <a:lnTo>
                                              <a:pt x="379" y="488"/>
                                            </a:lnTo>
                                            <a:lnTo>
                                              <a:pt x="383" y="497"/>
                                            </a:lnTo>
                                            <a:lnTo>
                                              <a:pt x="388" y="507"/>
                                            </a:lnTo>
                                            <a:lnTo>
                                              <a:pt x="391" y="518"/>
                                            </a:lnTo>
                                            <a:lnTo>
                                              <a:pt x="394" y="523"/>
                                            </a:lnTo>
                                            <a:lnTo>
                                              <a:pt x="187" y="633"/>
                                            </a:lnTo>
                                            <a:lnTo>
                                              <a:pt x="793" y="707"/>
                                            </a:lnTo>
                                            <a:lnTo>
                                              <a:pt x="778" y="659"/>
                                            </a:lnTo>
                                            <a:lnTo>
                                              <a:pt x="773" y="657"/>
                                            </a:lnTo>
                                            <a:lnTo>
                                              <a:pt x="765" y="657"/>
                                            </a:lnTo>
                                            <a:lnTo>
                                              <a:pt x="758" y="656"/>
                                            </a:lnTo>
                                            <a:lnTo>
                                              <a:pt x="752" y="656"/>
                                            </a:lnTo>
                                            <a:lnTo>
                                              <a:pt x="742" y="654"/>
                                            </a:lnTo>
                                            <a:lnTo>
                                              <a:pt x="734" y="654"/>
                                            </a:lnTo>
                                            <a:lnTo>
                                              <a:pt x="720" y="652"/>
                                            </a:lnTo>
                                            <a:lnTo>
                                              <a:pt x="709" y="651"/>
                                            </a:lnTo>
                                            <a:lnTo>
                                              <a:pt x="696" y="649"/>
                                            </a:lnTo>
                                            <a:lnTo>
                                              <a:pt x="684" y="649"/>
                                            </a:lnTo>
                                            <a:lnTo>
                                              <a:pt x="669" y="647"/>
                                            </a:lnTo>
                                            <a:lnTo>
                                              <a:pt x="654" y="647"/>
                                            </a:lnTo>
                                            <a:lnTo>
                                              <a:pt x="638" y="646"/>
                                            </a:lnTo>
                                            <a:lnTo>
                                              <a:pt x="623" y="646"/>
                                            </a:lnTo>
                                            <a:lnTo>
                                              <a:pt x="613" y="644"/>
                                            </a:lnTo>
                                            <a:lnTo>
                                              <a:pt x="605" y="642"/>
                                            </a:lnTo>
                                            <a:lnTo>
                                              <a:pt x="595" y="641"/>
                                            </a:lnTo>
                                            <a:lnTo>
                                              <a:pt x="586" y="641"/>
                                            </a:lnTo>
                                            <a:lnTo>
                                              <a:pt x="576" y="639"/>
                                            </a:lnTo>
                                            <a:lnTo>
                                              <a:pt x="568" y="639"/>
                                            </a:lnTo>
                                            <a:lnTo>
                                              <a:pt x="558" y="638"/>
                                            </a:lnTo>
                                            <a:lnTo>
                                              <a:pt x="550" y="638"/>
                                            </a:lnTo>
                                            <a:lnTo>
                                              <a:pt x="540" y="636"/>
                                            </a:lnTo>
                                            <a:lnTo>
                                              <a:pt x="530" y="634"/>
                                            </a:lnTo>
                                            <a:lnTo>
                                              <a:pt x="520" y="633"/>
                                            </a:lnTo>
                                            <a:lnTo>
                                              <a:pt x="512" y="633"/>
                                            </a:lnTo>
                                            <a:lnTo>
                                              <a:pt x="502" y="631"/>
                                            </a:lnTo>
                                            <a:lnTo>
                                              <a:pt x="492" y="631"/>
                                            </a:lnTo>
                                            <a:lnTo>
                                              <a:pt x="482" y="629"/>
                                            </a:lnTo>
                                            <a:lnTo>
                                              <a:pt x="474" y="629"/>
                                            </a:lnTo>
                                            <a:lnTo>
                                              <a:pt x="464" y="628"/>
                                            </a:lnTo>
                                            <a:lnTo>
                                              <a:pt x="454" y="626"/>
                                            </a:lnTo>
                                            <a:lnTo>
                                              <a:pt x="444" y="624"/>
                                            </a:lnTo>
                                            <a:lnTo>
                                              <a:pt x="434" y="624"/>
                                            </a:lnTo>
                                            <a:lnTo>
                                              <a:pt x="424" y="623"/>
                                            </a:lnTo>
                                            <a:lnTo>
                                              <a:pt x="414" y="621"/>
                                            </a:lnTo>
                                            <a:lnTo>
                                              <a:pt x="404" y="619"/>
                                            </a:lnTo>
                                            <a:lnTo>
                                              <a:pt x="396" y="619"/>
                                            </a:lnTo>
                                            <a:lnTo>
                                              <a:pt x="386" y="618"/>
                                            </a:lnTo>
                                            <a:lnTo>
                                              <a:pt x="376" y="616"/>
                                            </a:lnTo>
                                            <a:lnTo>
                                              <a:pt x="366" y="614"/>
                                            </a:lnTo>
                                            <a:lnTo>
                                              <a:pt x="358" y="614"/>
                                            </a:lnTo>
                                            <a:lnTo>
                                              <a:pt x="340" y="611"/>
                                            </a:lnTo>
                                            <a:lnTo>
                                              <a:pt x="323" y="609"/>
                                            </a:lnTo>
                                            <a:lnTo>
                                              <a:pt x="447" y="545"/>
                                            </a:lnTo>
                                            <a:lnTo>
                                              <a:pt x="444" y="540"/>
                                            </a:lnTo>
                                            <a:lnTo>
                                              <a:pt x="441" y="527"/>
                                            </a:lnTo>
                                            <a:lnTo>
                                              <a:pt x="436" y="517"/>
                                            </a:lnTo>
                                            <a:lnTo>
                                              <a:pt x="432" y="507"/>
                                            </a:lnTo>
                                            <a:lnTo>
                                              <a:pt x="427" y="493"/>
                                            </a:lnTo>
                                            <a:lnTo>
                                              <a:pt x="424" y="482"/>
                                            </a:lnTo>
                                            <a:lnTo>
                                              <a:pt x="418" y="465"/>
                                            </a:lnTo>
                                            <a:lnTo>
                                              <a:pt x="411" y="450"/>
                                            </a:lnTo>
                                            <a:lnTo>
                                              <a:pt x="404" y="432"/>
                                            </a:lnTo>
                                            <a:lnTo>
                                              <a:pt x="398" y="416"/>
                                            </a:lnTo>
                                            <a:lnTo>
                                              <a:pt x="393" y="406"/>
                                            </a:lnTo>
                                            <a:lnTo>
                                              <a:pt x="389" y="397"/>
                                            </a:lnTo>
                                            <a:lnTo>
                                              <a:pt x="386" y="387"/>
                                            </a:lnTo>
                                            <a:lnTo>
                                              <a:pt x="383" y="379"/>
                                            </a:lnTo>
                                            <a:lnTo>
                                              <a:pt x="378" y="369"/>
                                            </a:lnTo>
                                            <a:lnTo>
                                              <a:pt x="374" y="359"/>
                                            </a:lnTo>
                                            <a:lnTo>
                                              <a:pt x="371" y="349"/>
                                            </a:lnTo>
                                            <a:lnTo>
                                              <a:pt x="368" y="341"/>
                                            </a:lnTo>
                                            <a:lnTo>
                                              <a:pt x="363" y="330"/>
                                            </a:lnTo>
                                            <a:lnTo>
                                              <a:pt x="358" y="320"/>
                                            </a:lnTo>
                                            <a:lnTo>
                                              <a:pt x="353" y="308"/>
                                            </a:lnTo>
                                            <a:lnTo>
                                              <a:pt x="350" y="298"/>
                                            </a:lnTo>
                                            <a:lnTo>
                                              <a:pt x="345" y="288"/>
                                            </a:lnTo>
                                            <a:lnTo>
                                              <a:pt x="341" y="278"/>
                                            </a:lnTo>
                                            <a:lnTo>
                                              <a:pt x="336" y="268"/>
                                            </a:lnTo>
                                            <a:lnTo>
                                              <a:pt x="333" y="258"/>
                                            </a:lnTo>
                                            <a:lnTo>
                                              <a:pt x="328" y="248"/>
                                            </a:lnTo>
                                            <a:lnTo>
                                              <a:pt x="323" y="238"/>
                                            </a:lnTo>
                                            <a:lnTo>
                                              <a:pt x="318" y="229"/>
                                            </a:lnTo>
                                            <a:lnTo>
                                              <a:pt x="315" y="219"/>
                                            </a:lnTo>
                                            <a:lnTo>
                                              <a:pt x="310" y="209"/>
                                            </a:lnTo>
                                            <a:lnTo>
                                              <a:pt x="307" y="199"/>
                                            </a:lnTo>
                                            <a:lnTo>
                                              <a:pt x="302" y="190"/>
                                            </a:lnTo>
                                            <a:lnTo>
                                              <a:pt x="298" y="182"/>
                                            </a:lnTo>
                                            <a:lnTo>
                                              <a:pt x="293" y="172"/>
                                            </a:lnTo>
                                            <a:lnTo>
                                              <a:pt x="288" y="162"/>
                                            </a:lnTo>
                                            <a:lnTo>
                                              <a:pt x="283" y="154"/>
                                            </a:lnTo>
                                            <a:lnTo>
                                              <a:pt x="280" y="147"/>
                                            </a:lnTo>
                                            <a:lnTo>
                                              <a:pt x="272" y="131"/>
                                            </a:lnTo>
                                            <a:lnTo>
                                              <a:pt x="264" y="118"/>
                                            </a:lnTo>
                                            <a:lnTo>
                                              <a:pt x="255" y="103"/>
                                            </a:lnTo>
                                            <a:lnTo>
                                              <a:pt x="249" y="93"/>
                                            </a:lnTo>
                                            <a:lnTo>
                                              <a:pt x="240" y="81"/>
                                            </a:lnTo>
                                            <a:lnTo>
                                              <a:pt x="235" y="75"/>
                                            </a:lnTo>
                                            <a:lnTo>
                                              <a:pt x="221" y="58"/>
                                            </a:lnTo>
                                            <a:lnTo>
                                              <a:pt x="206" y="46"/>
                                            </a:lnTo>
                                            <a:lnTo>
                                              <a:pt x="191" y="35"/>
                                            </a:lnTo>
                                            <a:lnTo>
                                              <a:pt x="176" y="28"/>
                                            </a:lnTo>
                                            <a:lnTo>
                                              <a:pt x="161" y="18"/>
                                            </a:lnTo>
                                            <a:lnTo>
                                              <a:pt x="146" y="13"/>
                                            </a:lnTo>
                                            <a:lnTo>
                                              <a:pt x="133" y="8"/>
                                            </a:lnTo>
                                            <a:lnTo>
                                              <a:pt x="121" y="7"/>
                                            </a:lnTo>
                                            <a:lnTo>
                                              <a:pt x="108" y="2"/>
                                            </a:lnTo>
                                            <a:lnTo>
                                              <a:pt x="98" y="0"/>
                                            </a:lnTo>
                                            <a:lnTo>
                                              <a:pt x="88" y="0"/>
                                            </a:lnTo>
                                            <a:lnTo>
                                              <a:pt x="82" y="0"/>
                                            </a:lnTo>
                                            <a:lnTo>
                                              <a:pt x="70" y="0"/>
                                            </a:lnTo>
                                            <a:lnTo>
                                              <a:pt x="67" y="2"/>
                                            </a:lnTo>
                                            <a:lnTo>
                                              <a:pt x="0" y="35"/>
                                            </a:lnTo>
                                            <a:lnTo>
                                              <a:pt x="0" y="35"/>
                                            </a:lnTo>
                                            <a:close/>
                                          </a:path>
                                        </a:pathLst>
                                      </a:custGeom>
                                      <a:solidFill>
                                        <a:srgbClr val="000000"/>
                                      </a:solidFill>
                                      <a:ln w="9525">
                                        <a:noFill/>
                                        <a:round/>
                                        <a:headEnd/>
                                        <a:tailEnd/>
                                      </a:ln>
                                    </p:spPr>
                                    <p:txBody>
                                      <a:bodyPr/>
                                      <a:lstStyle/>
                                      <a:p>
                                        <a:endParaRPr lang="en-US"/>
                                      </a:p>
                                    </p:txBody>
                                  </p:sp>
                                  <p:sp>
                                    <p:nvSpPr>
                                      <p:cNvPr id="105" name="Freeform 44"/>
                                      <p:cNvSpPr>
                                        <a:spLocks/>
                                      </p:cNvSpPr>
                                      <p:nvPr/>
                                    </p:nvSpPr>
                                    <p:spPr bwMode="auto">
                                      <a:xfrm>
                                        <a:off x="2617" y="1983"/>
                                        <a:ext cx="1011" cy="1550"/>
                                      </a:xfrm>
                                      <a:custGeom>
                                        <a:avLst/>
                                        <a:gdLst/>
                                        <a:ahLst/>
                                        <a:cxnLst>
                                          <a:cxn ang="0">
                                            <a:pos x="268" y="1308"/>
                                          </a:cxn>
                                          <a:cxn ang="0">
                                            <a:pos x="322" y="1325"/>
                                          </a:cxn>
                                          <a:cxn ang="0">
                                            <a:pos x="404" y="1338"/>
                                          </a:cxn>
                                          <a:cxn ang="0">
                                            <a:pos x="493" y="1333"/>
                                          </a:cxn>
                                          <a:cxn ang="0">
                                            <a:pos x="574" y="1297"/>
                                          </a:cxn>
                                          <a:cxn ang="0">
                                            <a:pos x="634" y="1220"/>
                                          </a:cxn>
                                          <a:cxn ang="0">
                                            <a:pos x="670" y="1161"/>
                                          </a:cxn>
                                          <a:cxn ang="0">
                                            <a:pos x="711" y="1093"/>
                                          </a:cxn>
                                          <a:cxn ang="0">
                                            <a:pos x="753" y="1020"/>
                                          </a:cxn>
                                          <a:cxn ang="0">
                                            <a:pos x="794" y="942"/>
                                          </a:cxn>
                                          <a:cxn ang="0">
                                            <a:pos x="835" y="864"/>
                                          </a:cxn>
                                          <a:cxn ang="0">
                                            <a:pos x="874" y="790"/>
                                          </a:cxn>
                                          <a:cxn ang="0">
                                            <a:pos x="908" y="722"/>
                                          </a:cxn>
                                          <a:cxn ang="0">
                                            <a:pos x="935" y="661"/>
                                          </a:cxn>
                                          <a:cxn ang="0">
                                            <a:pos x="961" y="593"/>
                                          </a:cxn>
                                          <a:cxn ang="0">
                                            <a:pos x="953" y="510"/>
                                          </a:cxn>
                                          <a:cxn ang="0">
                                            <a:pos x="930" y="444"/>
                                          </a:cxn>
                                          <a:cxn ang="0">
                                            <a:pos x="900" y="378"/>
                                          </a:cxn>
                                          <a:cxn ang="0">
                                            <a:pos x="869" y="311"/>
                                          </a:cxn>
                                          <a:cxn ang="0">
                                            <a:pos x="835" y="244"/>
                                          </a:cxn>
                                          <a:cxn ang="0">
                                            <a:pos x="802" y="182"/>
                                          </a:cxn>
                                          <a:cxn ang="0">
                                            <a:pos x="774" y="128"/>
                                          </a:cxn>
                                          <a:cxn ang="0">
                                            <a:pos x="735" y="58"/>
                                          </a:cxn>
                                          <a:cxn ang="0">
                                            <a:pos x="495" y="792"/>
                                          </a:cxn>
                                          <a:cxn ang="0">
                                            <a:pos x="461" y="715"/>
                                          </a:cxn>
                                          <a:cxn ang="0">
                                            <a:pos x="430" y="643"/>
                                          </a:cxn>
                                          <a:cxn ang="0">
                                            <a:pos x="400" y="580"/>
                                          </a:cxn>
                                          <a:cxn ang="0">
                                            <a:pos x="369" y="512"/>
                                          </a:cxn>
                                          <a:cxn ang="0">
                                            <a:pos x="334" y="444"/>
                                          </a:cxn>
                                          <a:cxn ang="0">
                                            <a:pos x="299" y="376"/>
                                          </a:cxn>
                                          <a:cxn ang="0">
                                            <a:pos x="265" y="313"/>
                                          </a:cxn>
                                          <a:cxn ang="0">
                                            <a:pos x="248" y="248"/>
                                          </a:cxn>
                                          <a:cxn ang="0">
                                            <a:pos x="327" y="209"/>
                                          </a:cxn>
                                          <a:cxn ang="0">
                                            <a:pos x="382" y="182"/>
                                          </a:cxn>
                                          <a:cxn ang="0">
                                            <a:pos x="447" y="152"/>
                                          </a:cxn>
                                          <a:cxn ang="0">
                                            <a:pos x="511" y="118"/>
                                          </a:cxn>
                                          <a:cxn ang="0">
                                            <a:pos x="576" y="86"/>
                                          </a:cxn>
                                          <a:cxn ang="0">
                                            <a:pos x="637" y="56"/>
                                          </a:cxn>
                                          <a:cxn ang="0">
                                            <a:pos x="693" y="28"/>
                                          </a:cxn>
                                          <a:cxn ang="0">
                                            <a:pos x="935" y="353"/>
                                          </a:cxn>
                                          <a:cxn ang="0">
                                            <a:pos x="970" y="422"/>
                                          </a:cxn>
                                          <a:cxn ang="0">
                                            <a:pos x="994" y="484"/>
                                          </a:cxn>
                                          <a:cxn ang="0">
                                            <a:pos x="1009" y="543"/>
                                          </a:cxn>
                                          <a:cxn ang="0">
                                            <a:pos x="1008" y="596"/>
                                          </a:cxn>
                                          <a:cxn ang="0">
                                            <a:pos x="983" y="648"/>
                                          </a:cxn>
                                          <a:cxn ang="0">
                                            <a:pos x="950" y="722"/>
                                          </a:cxn>
                                          <a:cxn ang="0">
                                            <a:pos x="913" y="801"/>
                                          </a:cxn>
                                          <a:cxn ang="0">
                                            <a:pos x="875" y="879"/>
                                          </a:cxn>
                                          <a:cxn ang="0">
                                            <a:pos x="842" y="944"/>
                                          </a:cxn>
                                          <a:cxn ang="0">
                                            <a:pos x="814" y="997"/>
                                          </a:cxn>
                                          <a:cxn ang="0">
                                            <a:pos x="774" y="1065"/>
                                          </a:cxn>
                                          <a:cxn ang="0">
                                            <a:pos x="735" y="1143"/>
                                          </a:cxn>
                                          <a:cxn ang="0">
                                            <a:pos x="688" y="1214"/>
                                          </a:cxn>
                                          <a:cxn ang="0">
                                            <a:pos x="648" y="1272"/>
                                          </a:cxn>
                                          <a:cxn ang="0">
                                            <a:pos x="582" y="1335"/>
                                          </a:cxn>
                                          <a:cxn ang="0">
                                            <a:pos x="498" y="1371"/>
                                          </a:cxn>
                                          <a:cxn ang="0">
                                            <a:pos x="407" y="1376"/>
                                          </a:cxn>
                                          <a:cxn ang="0">
                                            <a:pos x="331" y="1361"/>
                                          </a:cxn>
                                          <a:cxn ang="0">
                                            <a:pos x="248" y="1550"/>
                                          </a:cxn>
                                        </a:cxnLst>
                                        <a:rect l="0" t="0" r="r" b="b"/>
                                        <a:pathLst>
                                          <a:path w="1011" h="1550">
                                            <a:moveTo>
                                              <a:pt x="49" y="1035"/>
                                            </a:moveTo>
                                            <a:lnTo>
                                              <a:pt x="230" y="1449"/>
                                            </a:lnTo>
                                            <a:lnTo>
                                              <a:pt x="253" y="1303"/>
                                            </a:lnTo>
                                            <a:lnTo>
                                              <a:pt x="255" y="1303"/>
                                            </a:lnTo>
                                            <a:lnTo>
                                              <a:pt x="263" y="1306"/>
                                            </a:lnTo>
                                            <a:lnTo>
                                              <a:pt x="268" y="1308"/>
                                            </a:lnTo>
                                            <a:lnTo>
                                              <a:pt x="274" y="1311"/>
                                            </a:lnTo>
                                            <a:lnTo>
                                              <a:pt x="283" y="1313"/>
                                            </a:lnTo>
                                            <a:lnTo>
                                              <a:pt x="293" y="1316"/>
                                            </a:lnTo>
                                            <a:lnTo>
                                              <a:pt x="301" y="1318"/>
                                            </a:lnTo>
                                            <a:lnTo>
                                              <a:pt x="311" y="1321"/>
                                            </a:lnTo>
                                            <a:lnTo>
                                              <a:pt x="322" y="1325"/>
                                            </a:lnTo>
                                            <a:lnTo>
                                              <a:pt x="336" y="1328"/>
                                            </a:lnTo>
                                            <a:lnTo>
                                              <a:pt x="347" y="1330"/>
                                            </a:lnTo>
                                            <a:lnTo>
                                              <a:pt x="360" y="1333"/>
                                            </a:lnTo>
                                            <a:lnTo>
                                              <a:pt x="375" y="1335"/>
                                            </a:lnTo>
                                            <a:lnTo>
                                              <a:pt x="390" y="1338"/>
                                            </a:lnTo>
                                            <a:lnTo>
                                              <a:pt x="404" y="1338"/>
                                            </a:lnTo>
                                            <a:lnTo>
                                              <a:pt x="418" y="1340"/>
                                            </a:lnTo>
                                            <a:lnTo>
                                              <a:pt x="433" y="1340"/>
                                            </a:lnTo>
                                            <a:lnTo>
                                              <a:pt x="448" y="1340"/>
                                            </a:lnTo>
                                            <a:lnTo>
                                              <a:pt x="463" y="1338"/>
                                            </a:lnTo>
                                            <a:lnTo>
                                              <a:pt x="478" y="1336"/>
                                            </a:lnTo>
                                            <a:lnTo>
                                              <a:pt x="493" y="1333"/>
                                            </a:lnTo>
                                            <a:lnTo>
                                              <a:pt x="508" y="1331"/>
                                            </a:lnTo>
                                            <a:lnTo>
                                              <a:pt x="521" y="1326"/>
                                            </a:lnTo>
                                            <a:lnTo>
                                              <a:pt x="534" y="1321"/>
                                            </a:lnTo>
                                            <a:lnTo>
                                              <a:pt x="548" y="1313"/>
                                            </a:lnTo>
                                            <a:lnTo>
                                              <a:pt x="562" y="1306"/>
                                            </a:lnTo>
                                            <a:lnTo>
                                              <a:pt x="574" y="1297"/>
                                            </a:lnTo>
                                            <a:lnTo>
                                              <a:pt x="586" y="1287"/>
                                            </a:lnTo>
                                            <a:lnTo>
                                              <a:pt x="597" y="1275"/>
                                            </a:lnTo>
                                            <a:lnTo>
                                              <a:pt x="609" y="1263"/>
                                            </a:lnTo>
                                            <a:lnTo>
                                              <a:pt x="619" y="1247"/>
                                            </a:lnTo>
                                            <a:lnTo>
                                              <a:pt x="629" y="1230"/>
                                            </a:lnTo>
                                            <a:lnTo>
                                              <a:pt x="634" y="1220"/>
                                            </a:lnTo>
                                            <a:lnTo>
                                              <a:pt x="640" y="1212"/>
                                            </a:lnTo>
                                            <a:lnTo>
                                              <a:pt x="645" y="1202"/>
                                            </a:lnTo>
                                            <a:lnTo>
                                              <a:pt x="652" y="1194"/>
                                            </a:lnTo>
                                            <a:lnTo>
                                              <a:pt x="657" y="1182"/>
                                            </a:lnTo>
                                            <a:lnTo>
                                              <a:pt x="663" y="1172"/>
                                            </a:lnTo>
                                            <a:lnTo>
                                              <a:pt x="670" y="1161"/>
                                            </a:lnTo>
                                            <a:lnTo>
                                              <a:pt x="677" y="1151"/>
                                            </a:lnTo>
                                            <a:lnTo>
                                              <a:pt x="682" y="1139"/>
                                            </a:lnTo>
                                            <a:lnTo>
                                              <a:pt x="690" y="1128"/>
                                            </a:lnTo>
                                            <a:lnTo>
                                              <a:pt x="696" y="1116"/>
                                            </a:lnTo>
                                            <a:lnTo>
                                              <a:pt x="705" y="1106"/>
                                            </a:lnTo>
                                            <a:lnTo>
                                              <a:pt x="711" y="1093"/>
                                            </a:lnTo>
                                            <a:lnTo>
                                              <a:pt x="720" y="1081"/>
                                            </a:lnTo>
                                            <a:lnTo>
                                              <a:pt x="725" y="1068"/>
                                            </a:lnTo>
                                            <a:lnTo>
                                              <a:pt x="733" y="1056"/>
                                            </a:lnTo>
                                            <a:lnTo>
                                              <a:pt x="738" y="1043"/>
                                            </a:lnTo>
                                            <a:lnTo>
                                              <a:pt x="746" y="1032"/>
                                            </a:lnTo>
                                            <a:lnTo>
                                              <a:pt x="753" y="1020"/>
                                            </a:lnTo>
                                            <a:lnTo>
                                              <a:pt x="761" y="1008"/>
                                            </a:lnTo>
                                            <a:lnTo>
                                              <a:pt x="766" y="994"/>
                                            </a:lnTo>
                                            <a:lnTo>
                                              <a:pt x="774" y="982"/>
                                            </a:lnTo>
                                            <a:lnTo>
                                              <a:pt x="781" y="967"/>
                                            </a:lnTo>
                                            <a:lnTo>
                                              <a:pt x="789" y="955"/>
                                            </a:lnTo>
                                            <a:lnTo>
                                              <a:pt x="794" y="942"/>
                                            </a:lnTo>
                                            <a:lnTo>
                                              <a:pt x="802" y="931"/>
                                            </a:lnTo>
                                            <a:lnTo>
                                              <a:pt x="809" y="917"/>
                                            </a:lnTo>
                                            <a:lnTo>
                                              <a:pt x="817" y="906"/>
                                            </a:lnTo>
                                            <a:lnTo>
                                              <a:pt x="822" y="891"/>
                                            </a:lnTo>
                                            <a:lnTo>
                                              <a:pt x="829" y="879"/>
                                            </a:lnTo>
                                            <a:lnTo>
                                              <a:pt x="835" y="864"/>
                                            </a:lnTo>
                                            <a:lnTo>
                                              <a:pt x="842" y="853"/>
                                            </a:lnTo>
                                            <a:lnTo>
                                              <a:pt x="849" y="840"/>
                                            </a:lnTo>
                                            <a:lnTo>
                                              <a:pt x="855" y="828"/>
                                            </a:lnTo>
                                            <a:lnTo>
                                              <a:pt x="862" y="815"/>
                                            </a:lnTo>
                                            <a:lnTo>
                                              <a:pt x="869" y="803"/>
                                            </a:lnTo>
                                            <a:lnTo>
                                              <a:pt x="874" y="790"/>
                                            </a:lnTo>
                                            <a:lnTo>
                                              <a:pt x="880" y="778"/>
                                            </a:lnTo>
                                            <a:lnTo>
                                              <a:pt x="885" y="765"/>
                                            </a:lnTo>
                                            <a:lnTo>
                                              <a:pt x="892" y="755"/>
                                            </a:lnTo>
                                            <a:lnTo>
                                              <a:pt x="897" y="744"/>
                                            </a:lnTo>
                                            <a:lnTo>
                                              <a:pt x="903" y="732"/>
                                            </a:lnTo>
                                            <a:lnTo>
                                              <a:pt x="908" y="722"/>
                                            </a:lnTo>
                                            <a:lnTo>
                                              <a:pt x="915" y="712"/>
                                            </a:lnTo>
                                            <a:lnTo>
                                              <a:pt x="918" y="700"/>
                                            </a:lnTo>
                                            <a:lnTo>
                                              <a:pt x="923" y="691"/>
                                            </a:lnTo>
                                            <a:lnTo>
                                              <a:pt x="926" y="681"/>
                                            </a:lnTo>
                                            <a:lnTo>
                                              <a:pt x="931" y="671"/>
                                            </a:lnTo>
                                            <a:lnTo>
                                              <a:pt x="935" y="661"/>
                                            </a:lnTo>
                                            <a:lnTo>
                                              <a:pt x="938" y="651"/>
                                            </a:lnTo>
                                            <a:lnTo>
                                              <a:pt x="941" y="643"/>
                                            </a:lnTo>
                                            <a:lnTo>
                                              <a:pt x="946" y="636"/>
                                            </a:lnTo>
                                            <a:lnTo>
                                              <a:pt x="951" y="619"/>
                                            </a:lnTo>
                                            <a:lnTo>
                                              <a:pt x="958" y="606"/>
                                            </a:lnTo>
                                            <a:lnTo>
                                              <a:pt x="961" y="593"/>
                                            </a:lnTo>
                                            <a:lnTo>
                                              <a:pt x="965" y="583"/>
                                            </a:lnTo>
                                            <a:lnTo>
                                              <a:pt x="963" y="571"/>
                                            </a:lnTo>
                                            <a:lnTo>
                                              <a:pt x="963" y="558"/>
                                            </a:lnTo>
                                            <a:lnTo>
                                              <a:pt x="960" y="543"/>
                                            </a:lnTo>
                                            <a:lnTo>
                                              <a:pt x="958" y="528"/>
                                            </a:lnTo>
                                            <a:lnTo>
                                              <a:pt x="953" y="510"/>
                                            </a:lnTo>
                                            <a:lnTo>
                                              <a:pt x="948" y="494"/>
                                            </a:lnTo>
                                            <a:lnTo>
                                              <a:pt x="943" y="484"/>
                                            </a:lnTo>
                                            <a:lnTo>
                                              <a:pt x="941" y="474"/>
                                            </a:lnTo>
                                            <a:lnTo>
                                              <a:pt x="936" y="464"/>
                                            </a:lnTo>
                                            <a:lnTo>
                                              <a:pt x="935" y="455"/>
                                            </a:lnTo>
                                            <a:lnTo>
                                              <a:pt x="930" y="444"/>
                                            </a:lnTo>
                                            <a:lnTo>
                                              <a:pt x="925" y="432"/>
                                            </a:lnTo>
                                            <a:lnTo>
                                              <a:pt x="920" y="421"/>
                                            </a:lnTo>
                                            <a:lnTo>
                                              <a:pt x="915" y="411"/>
                                            </a:lnTo>
                                            <a:lnTo>
                                              <a:pt x="910" y="399"/>
                                            </a:lnTo>
                                            <a:lnTo>
                                              <a:pt x="905" y="389"/>
                                            </a:lnTo>
                                            <a:lnTo>
                                              <a:pt x="900" y="378"/>
                                            </a:lnTo>
                                            <a:lnTo>
                                              <a:pt x="897" y="368"/>
                                            </a:lnTo>
                                            <a:lnTo>
                                              <a:pt x="890" y="356"/>
                                            </a:lnTo>
                                            <a:lnTo>
                                              <a:pt x="885" y="345"/>
                                            </a:lnTo>
                                            <a:lnTo>
                                              <a:pt x="880" y="333"/>
                                            </a:lnTo>
                                            <a:lnTo>
                                              <a:pt x="875" y="323"/>
                                            </a:lnTo>
                                            <a:lnTo>
                                              <a:pt x="869" y="311"/>
                                            </a:lnTo>
                                            <a:lnTo>
                                              <a:pt x="864" y="300"/>
                                            </a:lnTo>
                                            <a:lnTo>
                                              <a:pt x="859" y="288"/>
                                            </a:lnTo>
                                            <a:lnTo>
                                              <a:pt x="854" y="278"/>
                                            </a:lnTo>
                                            <a:lnTo>
                                              <a:pt x="847" y="267"/>
                                            </a:lnTo>
                                            <a:lnTo>
                                              <a:pt x="840" y="255"/>
                                            </a:lnTo>
                                            <a:lnTo>
                                              <a:pt x="835" y="244"/>
                                            </a:lnTo>
                                            <a:lnTo>
                                              <a:pt x="831" y="234"/>
                                            </a:lnTo>
                                            <a:lnTo>
                                              <a:pt x="824" y="222"/>
                                            </a:lnTo>
                                            <a:lnTo>
                                              <a:pt x="819" y="212"/>
                                            </a:lnTo>
                                            <a:lnTo>
                                              <a:pt x="814" y="202"/>
                                            </a:lnTo>
                                            <a:lnTo>
                                              <a:pt x="809" y="192"/>
                                            </a:lnTo>
                                            <a:lnTo>
                                              <a:pt x="802" y="182"/>
                                            </a:lnTo>
                                            <a:lnTo>
                                              <a:pt x="797" y="172"/>
                                            </a:lnTo>
                                            <a:lnTo>
                                              <a:pt x="792" y="162"/>
                                            </a:lnTo>
                                            <a:lnTo>
                                              <a:pt x="789" y="154"/>
                                            </a:lnTo>
                                            <a:lnTo>
                                              <a:pt x="783" y="144"/>
                                            </a:lnTo>
                                            <a:lnTo>
                                              <a:pt x="778" y="136"/>
                                            </a:lnTo>
                                            <a:lnTo>
                                              <a:pt x="774" y="128"/>
                                            </a:lnTo>
                                            <a:lnTo>
                                              <a:pt x="769" y="121"/>
                                            </a:lnTo>
                                            <a:lnTo>
                                              <a:pt x="759" y="104"/>
                                            </a:lnTo>
                                            <a:lnTo>
                                              <a:pt x="753" y="91"/>
                                            </a:lnTo>
                                            <a:lnTo>
                                              <a:pt x="746" y="80"/>
                                            </a:lnTo>
                                            <a:lnTo>
                                              <a:pt x="743" y="71"/>
                                            </a:lnTo>
                                            <a:lnTo>
                                              <a:pt x="735" y="58"/>
                                            </a:lnTo>
                                            <a:lnTo>
                                              <a:pt x="733" y="55"/>
                                            </a:lnTo>
                                            <a:lnTo>
                                              <a:pt x="293" y="277"/>
                                            </a:lnTo>
                                            <a:lnTo>
                                              <a:pt x="557" y="805"/>
                                            </a:lnTo>
                                            <a:lnTo>
                                              <a:pt x="503" y="808"/>
                                            </a:lnTo>
                                            <a:lnTo>
                                              <a:pt x="500" y="803"/>
                                            </a:lnTo>
                                            <a:lnTo>
                                              <a:pt x="495" y="792"/>
                                            </a:lnTo>
                                            <a:lnTo>
                                              <a:pt x="490" y="782"/>
                                            </a:lnTo>
                                            <a:lnTo>
                                              <a:pt x="486" y="772"/>
                                            </a:lnTo>
                                            <a:lnTo>
                                              <a:pt x="481" y="758"/>
                                            </a:lnTo>
                                            <a:lnTo>
                                              <a:pt x="476" y="747"/>
                                            </a:lnTo>
                                            <a:lnTo>
                                              <a:pt x="468" y="730"/>
                                            </a:lnTo>
                                            <a:lnTo>
                                              <a:pt x="461" y="715"/>
                                            </a:lnTo>
                                            <a:lnTo>
                                              <a:pt x="453" y="699"/>
                                            </a:lnTo>
                                            <a:lnTo>
                                              <a:pt x="447" y="682"/>
                                            </a:lnTo>
                                            <a:lnTo>
                                              <a:pt x="442" y="672"/>
                                            </a:lnTo>
                                            <a:lnTo>
                                              <a:pt x="438" y="662"/>
                                            </a:lnTo>
                                            <a:lnTo>
                                              <a:pt x="433" y="652"/>
                                            </a:lnTo>
                                            <a:lnTo>
                                              <a:pt x="430" y="643"/>
                                            </a:lnTo>
                                            <a:lnTo>
                                              <a:pt x="425" y="633"/>
                                            </a:lnTo>
                                            <a:lnTo>
                                              <a:pt x="420" y="623"/>
                                            </a:lnTo>
                                            <a:lnTo>
                                              <a:pt x="415" y="613"/>
                                            </a:lnTo>
                                            <a:lnTo>
                                              <a:pt x="412" y="603"/>
                                            </a:lnTo>
                                            <a:lnTo>
                                              <a:pt x="405" y="591"/>
                                            </a:lnTo>
                                            <a:lnTo>
                                              <a:pt x="400" y="580"/>
                                            </a:lnTo>
                                            <a:lnTo>
                                              <a:pt x="395" y="568"/>
                                            </a:lnTo>
                                            <a:lnTo>
                                              <a:pt x="390" y="556"/>
                                            </a:lnTo>
                                            <a:lnTo>
                                              <a:pt x="384" y="545"/>
                                            </a:lnTo>
                                            <a:lnTo>
                                              <a:pt x="379" y="533"/>
                                            </a:lnTo>
                                            <a:lnTo>
                                              <a:pt x="374" y="522"/>
                                            </a:lnTo>
                                            <a:lnTo>
                                              <a:pt x="369" y="512"/>
                                            </a:lnTo>
                                            <a:lnTo>
                                              <a:pt x="362" y="500"/>
                                            </a:lnTo>
                                            <a:lnTo>
                                              <a:pt x="357" y="489"/>
                                            </a:lnTo>
                                            <a:lnTo>
                                              <a:pt x="351" y="477"/>
                                            </a:lnTo>
                                            <a:lnTo>
                                              <a:pt x="346" y="467"/>
                                            </a:lnTo>
                                            <a:lnTo>
                                              <a:pt x="339" y="455"/>
                                            </a:lnTo>
                                            <a:lnTo>
                                              <a:pt x="334" y="444"/>
                                            </a:lnTo>
                                            <a:lnTo>
                                              <a:pt x="329" y="432"/>
                                            </a:lnTo>
                                            <a:lnTo>
                                              <a:pt x="324" y="422"/>
                                            </a:lnTo>
                                            <a:lnTo>
                                              <a:pt x="317" y="409"/>
                                            </a:lnTo>
                                            <a:lnTo>
                                              <a:pt x="311" y="397"/>
                                            </a:lnTo>
                                            <a:lnTo>
                                              <a:pt x="304" y="386"/>
                                            </a:lnTo>
                                            <a:lnTo>
                                              <a:pt x="299" y="376"/>
                                            </a:lnTo>
                                            <a:lnTo>
                                              <a:pt x="293" y="364"/>
                                            </a:lnTo>
                                            <a:lnTo>
                                              <a:pt x="288" y="354"/>
                                            </a:lnTo>
                                            <a:lnTo>
                                              <a:pt x="281" y="345"/>
                                            </a:lnTo>
                                            <a:lnTo>
                                              <a:pt x="276" y="335"/>
                                            </a:lnTo>
                                            <a:lnTo>
                                              <a:pt x="269" y="323"/>
                                            </a:lnTo>
                                            <a:lnTo>
                                              <a:pt x="265" y="313"/>
                                            </a:lnTo>
                                            <a:lnTo>
                                              <a:pt x="258" y="303"/>
                                            </a:lnTo>
                                            <a:lnTo>
                                              <a:pt x="253" y="293"/>
                                            </a:lnTo>
                                            <a:lnTo>
                                              <a:pt x="241" y="275"/>
                                            </a:lnTo>
                                            <a:lnTo>
                                              <a:pt x="231" y="258"/>
                                            </a:lnTo>
                                            <a:lnTo>
                                              <a:pt x="235" y="255"/>
                                            </a:lnTo>
                                            <a:lnTo>
                                              <a:pt x="248" y="248"/>
                                            </a:lnTo>
                                            <a:lnTo>
                                              <a:pt x="256" y="244"/>
                                            </a:lnTo>
                                            <a:lnTo>
                                              <a:pt x="268" y="239"/>
                                            </a:lnTo>
                                            <a:lnTo>
                                              <a:pt x="281" y="232"/>
                                            </a:lnTo>
                                            <a:lnTo>
                                              <a:pt x="296" y="225"/>
                                            </a:lnTo>
                                            <a:lnTo>
                                              <a:pt x="311" y="217"/>
                                            </a:lnTo>
                                            <a:lnTo>
                                              <a:pt x="327" y="209"/>
                                            </a:lnTo>
                                            <a:lnTo>
                                              <a:pt x="336" y="204"/>
                                            </a:lnTo>
                                            <a:lnTo>
                                              <a:pt x="344" y="200"/>
                                            </a:lnTo>
                                            <a:lnTo>
                                              <a:pt x="354" y="195"/>
                                            </a:lnTo>
                                            <a:lnTo>
                                              <a:pt x="364" y="192"/>
                                            </a:lnTo>
                                            <a:lnTo>
                                              <a:pt x="372" y="187"/>
                                            </a:lnTo>
                                            <a:lnTo>
                                              <a:pt x="382" y="182"/>
                                            </a:lnTo>
                                            <a:lnTo>
                                              <a:pt x="392" y="177"/>
                                            </a:lnTo>
                                            <a:lnTo>
                                              <a:pt x="402" y="172"/>
                                            </a:lnTo>
                                            <a:lnTo>
                                              <a:pt x="412" y="167"/>
                                            </a:lnTo>
                                            <a:lnTo>
                                              <a:pt x="423" y="162"/>
                                            </a:lnTo>
                                            <a:lnTo>
                                              <a:pt x="435" y="157"/>
                                            </a:lnTo>
                                            <a:lnTo>
                                              <a:pt x="447" y="152"/>
                                            </a:lnTo>
                                            <a:lnTo>
                                              <a:pt x="456" y="146"/>
                                            </a:lnTo>
                                            <a:lnTo>
                                              <a:pt x="466" y="141"/>
                                            </a:lnTo>
                                            <a:lnTo>
                                              <a:pt x="478" y="134"/>
                                            </a:lnTo>
                                            <a:lnTo>
                                              <a:pt x="490" y="129"/>
                                            </a:lnTo>
                                            <a:lnTo>
                                              <a:pt x="500" y="123"/>
                                            </a:lnTo>
                                            <a:lnTo>
                                              <a:pt x="511" y="118"/>
                                            </a:lnTo>
                                            <a:lnTo>
                                              <a:pt x="523" y="113"/>
                                            </a:lnTo>
                                            <a:lnTo>
                                              <a:pt x="534" y="108"/>
                                            </a:lnTo>
                                            <a:lnTo>
                                              <a:pt x="544" y="101"/>
                                            </a:lnTo>
                                            <a:lnTo>
                                              <a:pt x="554" y="96"/>
                                            </a:lnTo>
                                            <a:lnTo>
                                              <a:pt x="564" y="91"/>
                                            </a:lnTo>
                                            <a:lnTo>
                                              <a:pt x="576" y="86"/>
                                            </a:lnTo>
                                            <a:lnTo>
                                              <a:pt x="586" y="81"/>
                                            </a:lnTo>
                                            <a:lnTo>
                                              <a:pt x="597" y="76"/>
                                            </a:lnTo>
                                            <a:lnTo>
                                              <a:pt x="607" y="71"/>
                                            </a:lnTo>
                                            <a:lnTo>
                                              <a:pt x="619" y="66"/>
                                            </a:lnTo>
                                            <a:lnTo>
                                              <a:pt x="627" y="61"/>
                                            </a:lnTo>
                                            <a:lnTo>
                                              <a:pt x="637" y="56"/>
                                            </a:lnTo>
                                            <a:lnTo>
                                              <a:pt x="647" y="51"/>
                                            </a:lnTo>
                                            <a:lnTo>
                                              <a:pt x="657" y="46"/>
                                            </a:lnTo>
                                            <a:lnTo>
                                              <a:pt x="665" y="42"/>
                                            </a:lnTo>
                                            <a:lnTo>
                                              <a:pt x="673" y="37"/>
                                            </a:lnTo>
                                            <a:lnTo>
                                              <a:pt x="682" y="32"/>
                                            </a:lnTo>
                                            <a:lnTo>
                                              <a:pt x="693" y="28"/>
                                            </a:lnTo>
                                            <a:lnTo>
                                              <a:pt x="708" y="18"/>
                                            </a:lnTo>
                                            <a:lnTo>
                                              <a:pt x="721" y="12"/>
                                            </a:lnTo>
                                            <a:lnTo>
                                              <a:pt x="735" y="5"/>
                                            </a:lnTo>
                                            <a:lnTo>
                                              <a:pt x="746" y="0"/>
                                            </a:lnTo>
                                            <a:lnTo>
                                              <a:pt x="931" y="346"/>
                                            </a:lnTo>
                                            <a:lnTo>
                                              <a:pt x="935" y="353"/>
                                            </a:lnTo>
                                            <a:lnTo>
                                              <a:pt x="938" y="361"/>
                                            </a:lnTo>
                                            <a:lnTo>
                                              <a:pt x="946" y="374"/>
                                            </a:lnTo>
                                            <a:lnTo>
                                              <a:pt x="951" y="388"/>
                                            </a:lnTo>
                                            <a:lnTo>
                                              <a:pt x="961" y="404"/>
                                            </a:lnTo>
                                            <a:lnTo>
                                              <a:pt x="965" y="412"/>
                                            </a:lnTo>
                                            <a:lnTo>
                                              <a:pt x="970" y="422"/>
                                            </a:lnTo>
                                            <a:lnTo>
                                              <a:pt x="974" y="432"/>
                                            </a:lnTo>
                                            <a:lnTo>
                                              <a:pt x="979" y="444"/>
                                            </a:lnTo>
                                            <a:lnTo>
                                              <a:pt x="983" y="454"/>
                                            </a:lnTo>
                                            <a:lnTo>
                                              <a:pt x="986" y="464"/>
                                            </a:lnTo>
                                            <a:lnTo>
                                              <a:pt x="989" y="474"/>
                                            </a:lnTo>
                                            <a:lnTo>
                                              <a:pt x="994" y="484"/>
                                            </a:lnTo>
                                            <a:lnTo>
                                              <a:pt x="996" y="494"/>
                                            </a:lnTo>
                                            <a:lnTo>
                                              <a:pt x="999" y="503"/>
                                            </a:lnTo>
                                            <a:lnTo>
                                              <a:pt x="1003" y="513"/>
                                            </a:lnTo>
                                            <a:lnTo>
                                              <a:pt x="1006" y="525"/>
                                            </a:lnTo>
                                            <a:lnTo>
                                              <a:pt x="1008" y="533"/>
                                            </a:lnTo>
                                            <a:lnTo>
                                              <a:pt x="1009" y="543"/>
                                            </a:lnTo>
                                            <a:lnTo>
                                              <a:pt x="1009" y="553"/>
                                            </a:lnTo>
                                            <a:lnTo>
                                              <a:pt x="1011" y="563"/>
                                            </a:lnTo>
                                            <a:lnTo>
                                              <a:pt x="1009" y="571"/>
                                            </a:lnTo>
                                            <a:lnTo>
                                              <a:pt x="1009" y="580"/>
                                            </a:lnTo>
                                            <a:lnTo>
                                              <a:pt x="1008" y="588"/>
                                            </a:lnTo>
                                            <a:lnTo>
                                              <a:pt x="1008" y="596"/>
                                            </a:lnTo>
                                            <a:lnTo>
                                              <a:pt x="1004" y="601"/>
                                            </a:lnTo>
                                            <a:lnTo>
                                              <a:pt x="1001" y="609"/>
                                            </a:lnTo>
                                            <a:lnTo>
                                              <a:pt x="996" y="619"/>
                                            </a:lnTo>
                                            <a:lnTo>
                                              <a:pt x="993" y="629"/>
                                            </a:lnTo>
                                            <a:lnTo>
                                              <a:pt x="988" y="638"/>
                                            </a:lnTo>
                                            <a:lnTo>
                                              <a:pt x="983" y="648"/>
                                            </a:lnTo>
                                            <a:lnTo>
                                              <a:pt x="978" y="659"/>
                                            </a:lnTo>
                                            <a:lnTo>
                                              <a:pt x="974" y="672"/>
                                            </a:lnTo>
                                            <a:lnTo>
                                              <a:pt x="968" y="682"/>
                                            </a:lnTo>
                                            <a:lnTo>
                                              <a:pt x="961" y="696"/>
                                            </a:lnTo>
                                            <a:lnTo>
                                              <a:pt x="955" y="707"/>
                                            </a:lnTo>
                                            <a:lnTo>
                                              <a:pt x="950" y="722"/>
                                            </a:lnTo>
                                            <a:lnTo>
                                              <a:pt x="943" y="735"/>
                                            </a:lnTo>
                                            <a:lnTo>
                                              <a:pt x="938" y="749"/>
                                            </a:lnTo>
                                            <a:lnTo>
                                              <a:pt x="931" y="762"/>
                                            </a:lnTo>
                                            <a:lnTo>
                                              <a:pt x="926" y="777"/>
                                            </a:lnTo>
                                            <a:lnTo>
                                              <a:pt x="918" y="788"/>
                                            </a:lnTo>
                                            <a:lnTo>
                                              <a:pt x="913" y="801"/>
                                            </a:lnTo>
                                            <a:lnTo>
                                              <a:pt x="905" y="815"/>
                                            </a:lnTo>
                                            <a:lnTo>
                                              <a:pt x="900" y="828"/>
                                            </a:lnTo>
                                            <a:lnTo>
                                              <a:pt x="893" y="840"/>
                                            </a:lnTo>
                                            <a:lnTo>
                                              <a:pt x="887" y="853"/>
                                            </a:lnTo>
                                            <a:lnTo>
                                              <a:pt x="880" y="866"/>
                                            </a:lnTo>
                                            <a:lnTo>
                                              <a:pt x="875" y="879"/>
                                            </a:lnTo>
                                            <a:lnTo>
                                              <a:pt x="869" y="891"/>
                                            </a:lnTo>
                                            <a:lnTo>
                                              <a:pt x="864" y="902"/>
                                            </a:lnTo>
                                            <a:lnTo>
                                              <a:pt x="857" y="912"/>
                                            </a:lnTo>
                                            <a:lnTo>
                                              <a:pt x="852" y="924"/>
                                            </a:lnTo>
                                            <a:lnTo>
                                              <a:pt x="847" y="934"/>
                                            </a:lnTo>
                                            <a:lnTo>
                                              <a:pt x="842" y="944"/>
                                            </a:lnTo>
                                            <a:lnTo>
                                              <a:pt x="839" y="952"/>
                                            </a:lnTo>
                                            <a:lnTo>
                                              <a:pt x="835" y="962"/>
                                            </a:lnTo>
                                            <a:lnTo>
                                              <a:pt x="829" y="969"/>
                                            </a:lnTo>
                                            <a:lnTo>
                                              <a:pt x="824" y="977"/>
                                            </a:lnTo>
                                            <a:lnTo>
                                              <a:pt x="819" y="987"/>
                                            </a:lnTo>
                                            <a:lnTo>
                                              <a:pt x="814" y="997"/>
                                            </a:lnTo>
                                            <a:lnTo>
                                              <a:pt x="807" y="1007"/>
                                            </a:lnTo>
                                            <a:lnTo>
                                              <a:pt x="801" y="1017"/>
                                            </a:lnTo>
                                            <a:lnTo>
                                              <a:pt x="794" y="1028"/>
                                            </a:lnTo>
                                            <a:lnTo>
                                              <a:pt x="789" y="1042"/>
                                            </a:lnTo>
                                            <a:lnTo>
                                              <a:pt x="781" y="1052"/>
                                            </a:lnTo>
                                            <a:lnTo>
                                              <a:pt x="774" y="1065"/>
                                            </a:lnTo>
                                            <a:lnTo>
                                              <a:pt x="768" y="1076"/>
                                            </a:lnTo>
                                            <a:lnTo>
                                              <a:pt x="761" y="1090"/>
                                            </a:lnTo>
                                            <a:lnTo>
                                              <a:pt x="753" y="1101"/>
                                            </a:lnTo>
                                            <a:lnTo>
                                              <a:pt x="746" y="1116"/>
                                            </a:lnTo>
                                            <a:lnTo>
                                              <a:pt x="741" y="1128"/>
                                            </a:lnTo>
                                            <a:lnTo>
                                              <a:pt x="735" y="1143"/>
                                            </a:lnTo>
                                            <a:lnTo>
                                              <a:pt x="725" y="1154"/>
                                            </a:lnTo>
                                            <a:lnTo>
                                              <a:pt x="718" y="1166"/>
                                            </a:lnTo>
                                            <a:lnTo>
                                              <a:pt x="710" y="1177"/>
                                            </a:lnTo>
                                            <a:lnTo>
                                              <a:pt x="703" y="1191"/>
                                            </a:lnTo>
                                            <a:lnTo>
                                              <a:pt x="695" y="1202"/>
                                            </a:lnTo>
                                            <a:lnTo>
                                              <a:pt x="688" y="1214"/>
                                            </a:lnTo>
                                            <a:lnTo>
                                              <a:pt x="680" y="1224"/>
                                            </a:lnTo>
                                            <a:lnTo>
                                              <a:pt x="673" y="1235"/>
                                            </a:lnTo>
                                            <a:lnTo>
                                              <a:pt x="667" y="1244"/>
                                            </a:lnTo>
                                            <a:lnTo>
                                              <a:pt x="660" y="1254"/>
                                            </a:lnTo>
                                            <a:lnTo>
                                              <a:pt x="653" y="1262"/>
                                            </a:lnTo>
                                            <a:lnTo>
                                              <a:pt x="648" y="1272"/>
                                            </a:lnTo>
                                            <a:lnTo>
                                              <a:pt x="637" y="1287"/>
                                            </a:lnTo>
                                            <a:lnTo>
                                              <a:pt x="627" y="1300"/>
                                            </a:lnTo>
                                            <a:lnTo>
                                              <a:pt x="615" y="1308"/>
                                            </a:lnTo>
                                            <a:lnTo>
                                              <a:pt x="605" y="1316"/>
                                            </a:lnTo>
                                            <a:lnTo>
                                              <a:pt x="594" y="1325"/>
                                            </a:lnTo>
                                            <a:lnTo>
                                              <a:pt x="582" y="1335"/>
                                            </a:lnTo>
                                            <a:lnTo>
                                              <a:pt x="569" y="1341"/>
                                            </a:lnTo>
                                            <a:lnTo>
                                              <a:pt x="556" y="1348"/>
                                            </a:lnTo>
                                            <a:lnTo>
                                              <a:pt x="543" y="1355"/>
                                            </a:lnTo>
                                            <a:lnTo>
                                              <a:pt x="529" y="1363"/>
                                            </a:lnTo>
                                            <a:lnTo>
                                              <a:pt x="513" y="1366"/>
                                            </a:lnTo>
                                            <a:lnTo>
                                              <a:pt x="498" y="1371"/>
                                            </a:lnTo>
                                            <a:lnTo>
                                              <a:pt x="483" y="1373"/>
                                            </a:lnTo>
                                            <a:lnTo>
                                              <a:pt x="468" y="1376"/>
                                            </a:lnTo>
                                            <a:lnTo>
                                              <a:pt x="452" y="1376"/>
                                            </a:lnTo>
                                            <a:lnTo>
                                              <a:pt x="437" y="1378"/>
                                            </a:lnTo>
                                            <a:lnTo>
                                              <a:pt x="422" y="1376"/>
                                            </a:lnTo>
                                            <a:lnTo>
                                              <a:pt x="407" y="1376"/>
                                            </a:lnTo>
                                            <a:lnTo>
                                              <a:pt x="390" y="1373"/>
                                            </a:lnTo>
                                            <a:lnTo>
                                              <a:pt x="377" y="1371"/>
                                            </a:lnTo>
                                            <a:lnTo>
                                              <a:pt x="362" y="1368"/>
                                            </a:lnTo>
                                            <a:lnTo>
                                              <a:pt x="352" y="1366"/>
                                            </a:lnTo>
                                            <a:lnTo>
                                              <a:pt x="341" y="1363"/>
                                            </a:lnTo>
                                            <a:lnTo>
                                              <a:pt x="331" y="1361"/>
                                            </a:lnTo>
                                            <a:lnTo>
                                              <a:pt x="321" y="1358"/>
                                            </a:lnTo>
                                            <a:lnTo>
                                              <a:pt x="314" y="1358"/>
                                            </a:lnTo>
                                            <a:lnTo>
                                              <a:pt x="299" y="1353"/>
                                            </a:lnTo>
                                            <a:lnTo>
                                              <a:pt x="291" y="1351"/>
                                            </a:lnTo>
                                            <a:lnTo>
                                              <a:pt x="284" y="1351"/>
                                            </a:lnTo>
                                            <a:lnTo>
                                              <a:pt x="248" y="1550"/>
                                            </a:lnTo>
                                            <a:lnTo>
                                              <a:pt x="0" y="1028"/>
                                            </a:lnTo>
                                            <a:lnTo>
                                              <a:pt x="43" y="960"/>
                                            </a:lnTo>
                                            <a:lnTo>
                                              <a:pt x="49" y="1035"/>
                                            </a:lnTo>
                                            <a:lnTo>
                                              <a:pt x="49" y="1035"/>
                                            </a:lnTo>
                                            <a:close/>
                                          </a:path>
                                        </a:pathLst>
                                      </a:custGeom>
                                      <a:solidFill>
                                        <a:srgbClr val="000000"/>
                                      </a:solidFill>
                                      <a:ln w="9525">
                                        <a:noFill/>
                                        <a:round/>
                                        <a:headEnd/>
                                        <a:tailEnd/>
                                      </a:ln>
                                    </p:spPr>
                                    <p:txBody>
                                      <a:bodyPr/>
                                      <a:lstStyle/>
                                      <a:p>
                                        <a:endParaRPr lang="en-US"/>
                                      </a:p>
                                    </p:txBody>
                                  </p:sp>
                                  <p:sp>
                                    <p:nvSpPr>
                                      <p:cNvPr id="106" name="Freeform 45"/>
                                      <p:cNvSpPr>
                                        <a:spLocks/>
                                      </p:cNvSpPr>
                                      <p:nvPr/>
                                    </p:nvSpPr>
                                    <p:spPr bwMode="auto">
                                      <a:xfrm>
                                        <a:off x="1592" y="2084"/>
                                        <a:ext cx="560" cy="768"/>
                                      </a:xfrm>
                                      <a:custGeom>
                                        <a:avLst/>
                                        <a:gdLst/>
                                        <a:ahLst/>
                                        <a:cxnLst>
                                          <a:cxn ang="0">
                                            <a:pos x="440" y="66"/>
                                          </a:cxn>
                                          <a:cxn ang="0">
                                            <a:pos x="560" y="336"/>
                                          </a:cxn>
                                          <a:cxn ang="0">
                                            <a:pos x="523" y="326"/>
                                          </a:cxn>
                                          <a:cxn ang="0">
                                            <a:pos x="378" y="500"/>
                                          </a:cxn>
                                          <a:cxn ang="0">
                                            <a:pos x="290" y="619"/>
                                          </a:cxn>
                                          <a:cxn ang="0">
                                            <a:pos x="242" y="686"/>
                                          </a:cxn>
                                          <a:cxn ang="0">
                                            <a:pos x="214" y="732"/>
                                          </a:cxn>
                                          <a:cxn ang="0">
                                            <a:pos x="205" y="768"/>
                                          </a:cxn>
                                          <a:cxn ang="0">
                                            <a:pos x="96" y="545"/>
                                          </a:cxn>
                                          <a:cxn ang="0">
                                            <a:pos x="23" y="397"/>
                                          </a:cxn>
                                          <a:cxn ang="0">
                                            <a:pos x="0" y="328"/>
                                          </a:cxn>
                                          <a:cxn ang="0">
                                            <a:pos x="0" y="273"/>
                                          </a:cxn>
                                          <a:cxn ang="0">
                                            <a:pos x="20" y="219"/>
                                          </a:cxn>
                                          <a:cxn ang="0">
                                            <a:pos x="68" y="161"/>
                                          </a:cxn>
                                          <a:cxn ang="0">
                                            <a:pos x="136" y="99"/>
                                          </a:cxn>
                                          <a:cxn ang="0">
                                            <a:pos x="192" y="66"/>
                                          </a:cxn>
                                          <a:cxn ang="0">
                                            <a:pos x="129" y="0"/>
                                          </a:cxn>
                                          <a:cxn ang="0">
                                            <a:pos x="440" y="66"/>
                                          </a:cxn>
                                          <a:cxn ang="0">
                                            <a:pos x="440" y="66"/>
                                          </a:cxn>
                                        </a:cxnLst>
                                        <a:rect l="0" t="0" r="r" b="b"/>
                                        <a:pathLst>
                                          <a:path w="560" h="768">
                                            <a:moveTo>
                                              <a:pt x="440" y="66"/>
                                            </a:moveTo>
                                            <a:lnTo>
                                              <a:pt x="560" y="336"/>
                                            </a:lnTo>
                                            <a:lnTo>
                                              <a:pt x="523" y="326"/>
                                            </a:lnTo>
                                            <a:lnTo>
                                              <a:pt x="378" y="500"/>
                                            </a:lnTo>
                                            <a:lnTo>
                                              <a:pt x="290" y="619"/>
                                            </a:lnTo>
                                            <a:lnTo>
                                              <a:pt x="242" y="686"/>
                                            </a:lnTo>
                                            <a:lnTo>
                                              <a:pt x="214" y="732"/>
                                            </a:lnTo>
                                            <a:lnTo>
                                              <a:pt x="205" y="768"/>
                                            </a:lnTo>
                                            <a:lnTo>
                                              <a:pt x="96" y="545"/>
                                            </a:lnTo>
                                            <a:lnTo>
                                              <a:pt x="23" y="397"/>
                                            </a:lnTo>
                                            <a:lnTo>
                                              <a:pt x="0" y="328"/>
                                            </a:lnTo>
                                            <a:lnTo>
                                              <a:pt x="0" y="273"/>
                                            </a:lnTo>
                                            <a:lnTo>
                                              <a:pt x="20" y="219"/>
                                            </a:lnTo>
                                            <a:lnTo>
                                              <a:pt x="68" y="161"/>
                                            </a:lnTo>
                                            <a:lnTo>
                                              <a:pt x="136" y="99"/>
                                            </a:lnTo>
                                            <a:lnTo>
                                              <a:pt x="192" y="66"/>
                                            </a:lnTo>
                                            <a:lnTo>
                                              <a:pt x="129" y="0"/>
                                            </a:lnTo>
                                            <a:lnTo>
                                              <a:pt x="440" y="66"/>
                                            </a:lnTo>
                                            <a:lnTo>
                                              <a:pt x="440" y="66"/>
                                            </a:lnTo>
                                            <a:close/>
                                          </a:path>
                                        </a:pathLst>
                                      </a:custGeom>
                                      <a:solidFill>
                                        <a:schemeClr val="accent2"/>
                                      </a:solidFill>
                                      <a:ln w="9525">
                                        <a:noFill/>
                                        <a:round/>
                                        <a:headEnd/>
                                        <a:tailEnd/>
                                      </a:ln>
                                    </p:spPr>
                                    <p:txBody>
                                      <a:bodyPr/>
                                      <a:lstStyle/>
                                      <a:p>
                                        <a:endParaRPr lang="en-US"/>
                                      </a:p>
                                    </p:txBody>
                                  </p:sp>
                                  <p:sp>
                                    <p:nvSpPr>
                                      <p:cNvPr id="107" name="Freeform 46"/>
                                      <p:cNvSpPr>
                                        <a:spLocks/>
                                      </p:cNvSpPr>
                                      <p:nvPr/>
                                    </p:nvSpPr>
                                    <p:spPr bwMode="auto">
                                      <a:xfrm>
                                        <a:off x="1956" y="1452"/>
                                        <a:ext cx="638" cy="669"/>
                                      </a:xfrm>
                                      <a:custGeom>
                                        <a:avLst/>
                                        <a:gdLst/>
                                        <a:ahLst/>
                                        <a:cxnLst>
                                          <a:cxn ang="0">
                                            <a:pos x="0" y="430"/>
                                          </a:cxn>
                                          <a:cxn ang="0">
                                            <a:pos x="78" y="316"/>
                                          </a:cxn>
                                          <a:cxn ang="0">
                                            <a:pos x="146" y="221"/>
                                          </a:cxn>
                                          <a:cxn ang="0">
                                            <a:pos x="230" y="116"/>
                                          </a:cxn>
                                          <a:cxn ang="0">
                                            <a:pos x="310" y="39"/>
                                          </a:cxn>
                                          <a:cxn ang="0">
                                            <a:pos x="378" y="5"/>
                                          </a:cxn>
                                          <a:cxn ang="0">
                                            <a:pos x="467" y="0"/>
                                          </a:cxn>
                                          <a:cxn ang="0">
                                            <a:pos x="538" y="31"/>
                                          </a:cxn>
                                          <a:cxn ang="0">
                                            <a:pos x="575" y="104"/>
                                          </a:cxn>
                                          <a:cxn ang="0">
                                            <a:pos x="638" y="268"/>
                                          </a:cxn>
                                          <a:cxn ang="0">
                                            <a:pos x="358" y="669"/>
                                          </a:cxn>
                                          <a:cxn ang="0">
                                            <a:pos x="0" y="430"/>
                                          </a:cxn>
                                          <a:cxn ang="0">
                                            <a:pos x="0" y="430"/>
                                          </a:cxn>
                                        </a:cxnLst>
                                        <a:rect l="0" t="0" r="r" b="b"/>
                                        <a:pathLst>
                                          <a:path w="638" h="669">
                                            <a:moveTo>
                                              <a:pt x="0" y="430"/>
                                            </a:moveTo>
                                            <a:lnTo>
                                              <a:pt x="78" y="316"/>
                                            </a:lnTo>
                                            <a:lnTo>
                                              <a:pt x="146" y="221"/>
                                            </a:lnTo>
                                            <a:lnTo>
                                              <a:pt x="230" y="116"/>
                                            </a:lnTo>
                                            <a:lnTo>
                                              <a:pt x="310" y="39"/>
                                            </a:lnTo>
                                            <a:lnTo>
                                              <a:pt x="378" y="5"/>
                                            </a:lnTo>
                                            <a:lnTo>
                                              <a:pt x="467" y="0"/>
                                            </a:lnTo>
                                            <a:lnTo>
                                              <a:pt x="538" y="31"/>
                                            </a:lnTo>
                                            <a:lnTo>
                                              <a:pt x="575" y="104"/>
                                            </a:lnTo>
                                            <a:lnTo>
                                              <a:pt x="638" y="268"/>
                                            </a:lnTo>
                                            <a:lnTo>
                                              <a:pt x="358" y="669"/>
                                            </a:lnTo>
                                            <a:lnTo>
                                              <a:pt x="0" y="430"/>
                                            </a:lnTo>
                                            <a:lnTo>
                                              <a:pt x="0" y="430"/>
                                            </a:lnTo>
                                            <a:close/>
                                          </a:path>
                                        </a:pathLst>
                                      </a:custGeom>
                                      <a:solidFill>
                                        <a:schemeClr val="tx2"/>
                                      </a:solidFill>
                                      <a:ln w="9525">
                                        <a:noFill/>
                                        <a:round/>
                                        <a:headEnd/>
                                        <a:tailEnd/>
                                      </a:ln>
                                    </p:spPr>
                                    <p:txBody>
                                      <a:bodyPr/>
                                      <a:lstStyle/>
                                      <a:p>
                                        <a:endParaRPr lang="en-US"/>
                                      </a:p>
                                    </p:txBody>
                                  </p:sp>
                                  <p:sp>
                                    <p:nvSpPr>
                                      <p:cNvPr id="108" name="Freeform 47"/>
                                      <p:cNvSpPr>
                                        <a:spLocks/>
                                      </p:cNvSpPr>
                                      <p:nvPr/>
                                    </p:nvSpPr>
                                    <p:spPr bwMode="auto">
                                      <a:xfrm>
                                        <a:off x="2951" y="2084"/>
                                        <a:ext cx="591" cy="649"/>
                                      </a:xfrm>
                                      <a:custGeom>
                                        <a:avLst/>
                                        <a:gdLst/>
                                        <a:ahLst/>
                                        <a:cxnLst>
                                          <a:cxn ang="0">
                                            <a:pos x="0" y="192"/>
                                          </a:cxn>
                                          <a:cxn ang="0">
                                            <a:pos x="382" y="0"/>
                                          </a:cxn>
                                          <a:cxn ang="0">
                                            <a:pos x="447" y="124"/>
                                          </a:cxn>
                                          <a:cxn ang="0">
                                            <a:pos x="521" y="265"/>
                                          </a:cxn>
                                          <a:cxn ang="0">
                                            <a:pos x="569" y="379"/>
                                          </a:cxn>
                                          <a:cxn ang="0">
                                            <a:pos x="591" y="441"/>
                                          </a:cxn>
                                          <a:cxn ang="0">
                                            <a:pos x="581" y="508"/>
                                          </a:cxn>
                                          <a:cxn ang="0">
                                            <a:pos x="563" y="561"/>
                                          </a:cxn>
                                          <a:cxn ang="0">
                                            <a:pos x="521" y="616"/>
                                          </a:cxn>
                                          <a:cxn ang="0">
                                            <a:pos x="472" y="649"/>
                                          </a:cxn>
                                          <a:cxn ang="0">
                                            <a:pos x="371" y="649"/>
                                          </a:cxn>
                                          <a:cxn ang="0">
                                            <a:pos x="232" y="643"/>
                                          </a:cxn>
                                          <a:cxn ang="0">
                                            <a:pos x="0" y="192"/>
                                          </a:cxn>
                                          <a:cxn ang="0">
                                            <a:pos x="0" y="192"/>
                                          </a:cxn>
                                        </a:cxnLst>
                                        <a:rect l="0" t="0" r="r" b="b"/>
                                        <a:pathLst>
                                          <a:path w="591" h="649">
                                            <a:moveTo>
                                              <a:pt x="0" y="192"/>
                                            </a:moveTo>
                                            <a:lnTo>
                                              <a:pt x="382" y="0"/>
                                            </a:lnTo>
                                            <a:lnTo>
                                              <a:pt x="447" y="124"/>
                                            </a:lnTo>
                                            <a:lnTo>
                                              <a:pt x="521" y="265"/>
                                            </a:lnTo>
                                            <a:lnTo>
                                              <a:pt x="569" y="379"/>
                                            </a:lnTo>
                                            <a:lnTo>
                                              <a:pt x="591" y="441"/>
                                            </a:lnTo>
                                            <a:lnTo>
                                              <a:pt x="581" y="508"/>
                                            </a:lnTo>
                                            <a:lnTo>
                                              <a:pt x="563" y="561"/>
                                            </a:lnTo>
                                            <a:lnTo>
                                              <a:pt x="521" y="616"/>
                                            </a:lnTo>
                                            <a:lnTo>
                                              <a:pt x="472" y="649"/>
                                            </a:lnTo>
                                            <a:lnTo>
                                              <a:pt x="371" y="649"/>
                                            </a:lnTo>
                                            <a:lnTo>
                                              <a:pt x="232" y="643"/>
                                            </a:lnTo>
                                            <a:lnTo>
                                              <a:pt x="0" y="192"/>
                                            </a:lnTo>
                                            <a:lnTo>
                                              <a:pt x="0" y="192"/>
                                            </a:lnTo>
                                            <a:close/>
                                          </a:path>
                                        </a:pathLst>
                                      </a:custGeom>
                                      <a:solidFill>
                                        <a:schemeClr val="tx2"/>
                                      </a:solidFill>
                                      <a:ln w="9525">
                                        <a:noFill/>
                                        <a:round/>
                                        <a:headEnd/>
                                        <a:tailEnd/>
                                      </a:ln>
                                    </p:spPr>
                                    <p:txBody>
                                      <a:bodyPr/>
                                      <a:lstStyle/>
                                      <a:p>
                                        <a:endParaRPr lang="en-US"/>
                                      </a:p>
                                    </p:txBody>
                                  </p:sp>
                                  <p:sp>
                                    <p:nvSpPr>
                                      <p:cNvPr id="109" name="Freeform 48"/>
                                      <p:cNvSpPr>
                                        <a:spLocks/>
                                      </p:cNvSpPr>
                                      <p:nvPr/>
                                    </p:nvSpPr>
                                    <p:spPr bwMode="auto">
                                      <a:xfrm>
                                        <a:off x="3024" y="2197"/>
                                        <a:ext cx="473" cy="503"/>
                                      </a:xfrm>
                                      <a:custGeom>
                                        <a:avLst/>
                                        <a:gdLst/>
                                        <a:ahLst/>
                                        <a:cxnLst>
                                          <a:cxn ang="0">
                                            <a:pos x="0" y="139"/>
                                          </a:cxn>
                                          <a:cxn ang="0">
                                            <a:pos x="328" y="0"/>
                                          </a:cxn>
                                          <a:cxn ang="0">
                                            <a:pos x="399" y="150"/>
                                          </a:cxn>
                                          <a:cxn ang="0">
                                            <a:pos x="458" y="284"/>
                                          </a:cxn>
                                          <a:cxn ang="0">
                                            <a:pos x="473" y="342"/>
                                          </a:cxn>
                                          <a:cxn ang="0">
                                            <a:pos x="467" y="407"/>
                                          </a:cxn>
                                          <a:cxn ang="0">
                                            <a:pos x="437" y="460"/>
                                          </a:cxn>
                                          <a:cxn ang="0">
                                            <a:pos x="392" y="503"/>
                                          </a:cxn>
                                          <a:cxn ang="0">
                                            <a:pos x="339" y="503"/>
                                          </a:cxn>
                                          <a:cxn ang="0">
                                            <a:pos x="182" y="498"/>
                                          </a:cxn>
                                          <a:cxn ang="0">
                                            <a:pos x="0" y="139"/>
                                          </a:cxn>
                                          <a:cxn ang="0">
                                            <a:pos x="0" y="139"/>
                                          </a:cxn>
                                        </a:cxnLst>
                                        <a:rect l="0" t="0" r="r" b="b"/>
                                        <a:pathLst>
                                          <a:path w="473" h="503">
                                            <a:moveTo>
                                              <a:pt x="0" y="139"/>
                                            </a:moveTo>
                                            <a:lnTo>
                                              <a:pt x="328" y="0"/>
                                            </a:lnTo>
                                            <a:lnTo>
                                              <a:pt x="399" y="150"/>
                                            </a:lnTo>
                                            <a:lnTo>
                                              <a:pt x="458" y="284"/>
                                            </a:lnTo>
                                            <a:lnTo>
                                              <a:pt x="473" y="342"/>
                                            </a:lnTo>
                                            <a:lnTo>
                                              <a:pt x="467" y="407"/>
                                            </a:lnTo>
                                            <a:lnTo>
                                              <a:pt x="437" y="460"/>
                                            </a:lnTo>
                                            <a:lnTo>
                                              <a:pt x="392" y="503"/>
                                            </a:lnTo>
                                            <a:lnTo>
                                              <a:pt x="339" y="503"/>
                                            </a:lnTo>
                                            <a:lnTo>
                                              <a:pt x="182" y="498"/>
                                            </a:lnTo>
                                            <a:lnTo>
                                              <a:pt x="0" y="139"/>
                                            </a:lnTo>
                                            <a:lnTo>
                                              <a:pt x="0" y="139"/>
                                            </a:lnTo>
                                            <a:close/>
                                          </a:path>
                                        </a:pathLst>
                                      </a:custGeom>
                                      <a:solidFill>
                                        <a:srgbClr val="7DC623"/>
                                      </a:solidFill>
                                      <a:ln w="9525">
                                        <a:noFill/>
                                        <a:round/>
                                        <a:headEnd/>
                                        <a:tailEnd/>
                                      </a:ln>
                                    </p:spPr>
                                    <p:txBody>
                                      <a:bodyPr/>
                                      <a:lstStyle/>
                                      <a:p>
                                        <a:endParaRPr lang="en-US"/>
                                      </a:p>
                                    </p:txBody>
                                  </p:sp>
                                  <p:sp>
                                    <p:nvSpPr>
                                      <p:cNvPr id="110" name="Freeform 49"/>
                                      <p:cNvSpPr>
                                        <a:spLocks/>
                                      </p:cNvSpPr>
                                      <p:nvPr/>
                                    </p:nvSpPr>
                                    <p:spPr bwMode="auto">
                                      <a:xfrm>
                                        <a:off x="2119" y="1524"/>
                                        <a:ext cx="395" cy="395"/>
                                      </a:xfrm>
                                      <a:custGeom>
                                        <a:avLst/>
                                        <a:gdLst/>
                                        <a:ahLst/>
                                        <a:cxnLst>
                                          <a:cxn ang="0">
                                            <a:pos x="0" y="265"/>
                                          </a:cxn>
                                          <a:cxn ang="0">
                                            <a:pos x="96" y="131"/>
                                          </a:cxn>
                                          <a:cxn ang="0">
                                            <a:pos x="147" y="55"/>
                                          </a:cxn>
                                          <a:cxn ang="0">
                                            <a:pos x="190" y="19"/>
                                          </a:cxn>
                                          <a:cxn ang="0">
                                            <a:pos x="238" y="0"/>
                                          </a:cxn>
                                          <a:cxn ang="0">
                                            <a:pos x="304" y="4"/>
                                          </a:cxn>
                                          <a:cxn ang="0">
                                            <a:pos x="334" y="30"/>
                                          </a:cxn>
                                          <a:cxn ang="0">
                                            <a:pos x="395" y="183"/>
                                          </a:cxn>
                                          <a:cxn ang="0">
                                            <a:pos x="251" y="395"/>
                                          </a:cxn>
                                          <a:cxn ang="0">
                                            <a:pos x="345" y="193"/>
                                          </a:cxn>
                                          <a:cxn ang="0">
                                            <a:pos x="196" y="375"/>
                                          </a:cxn>
                                          <a:cxn ang="0">
                                            <a:pos x="297" y="159"/>
                                          </a:cxn>
                                          <a:cxn ang="0">
                                            <a:pos x="142" y="340"/>
                                          </a:cxn>
                                          <a:cxn ang="0">
                                            <a:pos x="249" y="140"/>
                                          </a:cxn>
                                          <a:cxn ang="0">
                                            <a:pos x="96" y="308"/>
                                          </a:cxn>
                                          <a:cxn ang="0">
                                            <a:pos x="172" y="116"/>
                                          </a:cxn>
                                          <a:cxn ang="0">
                                            <a:pos x="0" y="265"/>
                                          </a:cxn>
                                          <a:cxn ang="0">
                                            <a:pos x="0" y="265"/>
                                          </a:cxn>
                                        </a:cxnLst>
                                        <a:rect l="0" t="0" r="r" b="b"/>
                                        <a:pathLst>
                                          <a:path w="395" h="395">
                                            <a:moveTo>
                                              <a:pt x="0" y="265"/>
                                            </a:moveTo>
                                            <a:lnTo>
                                              <a:pt x="96" y="131"/>
                                            </a:lnTo>
                                            <a:lnTo>
                                              <a:pt x="147" y="55"/>
                                            </a:lnTo>
                                            <a:lnTo>
                                              <a:pt x="190" y="19"/>
                                            </a:lnTo>
                                            <a:lnTo>
                                              <a:pt x="238" y="0"/>
                                            </a:lnTo>
                                            <a:lnTo>
                                              <a:pt x="304" y="4"/>
                                            </a:lnTo>
                                            <a:lnTo>
                                              <a:pt x="334" y="30"/>
                                            </a:lnTo>
                                            <a:lnTo>
                                              <a:pt x="395" y="183"/>
                                            </a:lnTo>
                                            <a:lnTo>
                                              <a:pt x="251" y="395"/>
                                            </a:lnTo>
                                            <a:lnTo>
                                              <a:pt x="345" y="193"/>
                                            </a:lnTo>
                                            <a:lnTo>
                                              <a:pt x="196" y="375"/>
                                            </a:lnTo>
                                            <a:lnTo>
                                              <a:pt x="297" y="159"/>
                                            </a:lnTo>
                                            <a:lnTo>
                                              <a:pt x="142" y="340"/>
                                            </a:lnTo>
                                            <a:lnTo>
                                              <a:pt x="249" y="140"/>
                                            </a:lnTo>
                                            <a:lnTo>
                                              <a:pt x="96" y="308"/>
                                            </a:lnTo>
                                            <a:lnTo>
                                              <a:pt x="172" y="116"/>
                                            </a:lnTo>
                                            <a:lnTo>
                                              <a:pt x="0" y="265"/>
                                            </a:lnTo>
                                            <a:lnTo>
                                              <a:pt x="0" y="265"/>
                                            </a:lnTo>
                                            <a:close/>
                                          </a:path>
                                        </a:pathLst>
                                      </a:custGeom>
                                      <a:solidFill>
                                        <a:srgbClr val="7DC623"/>
                                      </a:solidFill>
                                      <a:ln w="9525">
                                        <a:noFill/>
                                        <a:round/>
                                        <a:headEnd/>
                                        <a:tailEnd/>
                                      </a:ln>
                                    </p:spPr>
                                    <p:txBody>
                                      <a:bodyPr/>
                                      <a:lstStyle/>
                                      <a:p>
                                        <a:endParaRPr lang="en-US"/>
                                      </a:p>
                                    </p:txBody>
                                  </p:sp>
                                </p:grpSp>
                                <p:sp>
                                  <p:nvSpPr>
                                    <p:cNvPr id="98" name="Freeform 50"/>
                                    <p:cNvSpPr>
                                      <a:spLocks/>
                                    </p:cNvSpPr>
                                    <p:nvPr/>
                                  </p:nvSpPr>
                                  <p:spPr bwMode="auto">
                                    <a:xfrm>
                                      <a:off x="1943" y="2775"/>
                                      <a:ext cx="396" cy="322"/>
                                    </a:xfrm>
                                    <a:custGeom>
                                      <a:avLst/>
                                      <a:gdLst/>
                                      <a:ahLst/>
                                      <a:cxnLst>
                                        <a:cxn ang="0">
                                          <a:pos x="109" y="0"/>
                                        </a:cxn>
                                        <a:cxn ang="0">
                                          <a:pos x="0" y="155"/>
                                        </a:cxn>
                                        <a:cxn ang="0">
                                          <a:pos x="7" y="192"/>
                                        </a:cxn>
                                        <a:cxn ang="0">
                                          <a:pos x="23" y="231"/>
                                        </a:cxn>
                                        <a:cxn ang="0">
                                          <a:pos x="50" y="268"/>
                                        </a:cxn>
                                        <a:cxn ang="0">
                                          <a:pos x="96" y="289"/>
                                        </a:cxn>
                                        <a:cxn ang="0">
                                          <a:pos x="280" y="321"/>
                                        </a:cxn>
                                        <a:cxn ang="0">
                                          <a:pos x="348" y="322"/>
                                        </a:cxn>
                                        <a:cxn ang="0">
                                          <a:pos x="139" y="255"/>
                                        </a:cxn>
                                        <a:cxn ang="0">
                                          <a:pos x="359" y="268"/>
                                        </a:cxn>
                                        <a:cxn ang="0">
                                          <a:pos x="157" y="200"/>
                                        </a:cxn>
                                        <a:cxn ang="0">
                                          <a:pos x="366" y="200"/>
                                        </a:cxn>
                                        <a:cxn ang="0">
                                          <a:pos x="172" y="147"/>
                                        </a:cxn>
                                        <a:cxn ang="0">
                                          <a:pos x="377" y="139"/>
                                        </a:cxn>
                                        <a:cxn ang="0">
                                          <a:pos x="166" y="92"/>
                                        </a:cxn>
                                        <a:cxn ang="0">
                                          <a:pos x="396" y="82"/>
                                        </a:cxn>
                                        <a:cxn ang="0">
                                          <a:pos x="187" y="53"/>
                                        </a:cxn>
                                        <a:cxn ang="0">
                                          <a:pos x="387" y="36"/>
                                        </a:cxn>
                                        <a:cxn ang="0">
                                          <a:pos x="144" y="1"/>
                                        </a:cxn>
                                        <a:cxn ang="0">
                                          <a:pos x="109" y="0"/>
                                        </a:cxn>
                                        <a:cxn ang="0">
                                          <a:pos x="109" y="0"/>
                                        </a:cxn>
                                      </a:cxnLst>
                                      <a:rect l="0" t="0" r="r" b="b"/>
                                      <a:pathLst>
                                        <a:path w="396" h="322">
                                          <a:moveTo>
                                            <a:pt x="109" y="0"/>
                                          </a:moveTo>
                                          <a:lnTo>
                                            <a:pt x="0" y="155"/>
                                          </a:lnTo>
                                          <a:lnTo>
                                            <a:pt x="7" y="192"/>
                                          </a:lnTo>
                                          <a:lnTo>
                                            <a:pt x="23" y="231"/>
                                          </a:lnTo>
                                          <a:lnTo>
                                            <a:pt x="50" y="268"/>
                                          </a:lnTo>
                                          <a:lnTo>
                                            <a:pt x="96" y="289"/>
                                          </a:lnTo>
                                          <a:lnTo>
                                            <a:pt x="280" y="321"/>
                                          </a:lnTo>
                                          <a:lnTo>
                                            <a:pt x="348" y="322"/>
                                          </a:lnTo>
                                          <a:lnTo>
                                            <a:pt x="139" y="255"/>
                                          </a:lnTo>
                                          <a:lnTo>
                                            <a:pt x="359" y="268"/>
                                          </a:lnTo>
                                          <a:lnTo>
                                            <a:pt x="157" y="200"/>
                                          </a:lnTo>
                                          <a:lnTo>
                                            <a:pt x="366" y="200"/>
                                          </a:lnTo>
                                          <a:lnTo>
                                            <a:pt x="172" y="147"/>
                                          </a:lnTo>
                                          <a:lnTo>
                                            <a:pt x="377" y="139"/>
                                          </a:lnTo>
                                          <a:lnTo>
                                            <a:pt x="166" y="92"/>
                                          </a:lnTo>
                                          <a:lnTo>
                                            <a:pt x="396" y="82"/>
                                          </a:lnTo>
                                          <a:lnTo>
                                            <a:pt x="187" y="53"/>
                                          </a:lnTo>
                                          <a:lnTo>
                                            <a:pt x="387" y="36"/>
                                          </a:lnTo>
                                          <a:lnTo>
                                            <a:pt x="144" y="1"/>
                                          </a:lnTo>
                                          <a:lnTo>
                                            <a:pt x="109" y="0"/>
                                          </a:lnTo>
                                          <a:lnTo>
                                            <a:pt x="109" y="0"/>
                                          </a:lnTo>
                                          <a:close/>
                                        </a:path>
                                      </a:pathLst>
                                    </a:custGeom>
                                    <a:solidFill>
                                      <a:srgbClr val="7DC623"/>
                                    </a:solidFill>
                                    <a:ln w="9525">
                                      <a:noFill/>
                                      <a:round/>
                                      <a:headEnd/>
                                      <a:tailEnd/>
                                    </a:ln>
                                  </p:spPr>
                                  <p:txBody>
                                    <a:bodyPr/>
                                    <a:lstStyle/>
                                    <a:p>
                                      <a:endParaRPr lang="en-US"/>
                                    </a:p>
                                  </p:txBody>
                                </p:sp>
                                <p:sp>
                                  <p:nvSpPr>
                                    <p:cNvPr id="99" name="Freeform 51"/>
                                    <p:cNvSpPr>
                                      <a:spLocks/>
                                    </p:cNvSpPr>
                                    <p:nvPr/>
                                  </p:nvSpPr>
                                  <p:spPr bwMode="auto">
                                    <a:xfrm>
                                      <a:off x="1662" y="2167"/>
                                      <a:ext cx="390" cy="439"/>
                                    </a:xfrm>
                                    <a:custGeom>
                                      <a:avLst/>
                                      <a:gdLst/>
                                      <a:ahLst/>
                                      <a:cxnLst>
                                        <a:cxn ang="0">
                                          <a:pos x="0" y="184"/>
                                        </a:cxn>
                                        <a:cxn ang="0">
                                          <a:pos x="30" y="144"/>
                                        </a:cxn>
                                        <a:cxn ang="0">
                                          <a:pos x="96" y="89"/>
                                        </a:cxn>
                                        <a:cxn ang="0">
                                          <a:pos x="183" y="20"/>
                                        </a:cxn>
                                        <a:cxn ang="0">
                                          <a:pos x="177" y="0"/>
                                        </a:cxn>
                                        <a:cxn ang="0">
                                          <a:pos x="324" y="36"/>
                                        </a:cxn>
                                        <a:cxn ang="0">
                                          <a:pos x="390" y="200"/>
                                        </a:cxn>
                                        <a:cxn ang="0">
                                          <a:pos x="188" y="439"/>
                                        </a:cxn>
                                        <a:cxn ang="0">
                                          <a:pos x="279" y="255"/>
                                        </a:cxn>
                                        <a:cxn ang="0">
                                          <a:pos x="147" y="387"/>
                                        </a:cxn>
                                        <a:cxn ang="0">
                                          <a:pos x="250" y="223"/>
                                        </a:cxn>
                                        <a:cxn ang="0">
                                          <a:pos x="99" y="336"/>
                                        </a:cxn>
                                        <a:cxn ang="0">
                                          <a:pos x="210" y="189"/>
                                        </a:cxn>
                                        <a:cxn ang="0">
                                          <a:pos x="59" y="291"/>
                                        </a:cxn>
                                        <a:cxn ang="0">
                                          <a:pos x="183" y="147"/>
                                        </a:cxn>
                                        <a:cxn ang="0">
                                          <a:pos x="35" y="263"/>
                                        </a:cxn>
                                        <a:cxn ang="0">
                                          <a:pos x="144" y="114"/>
                                        </a:cxn>
                                        <a:cxn ang="0">
                                          <a:pos x="0" y="184"/>
                                        </a:cxn>
                                        <a:cxn ang="0">
                                          <a:pos x="0" y="184"/>
                                        </a:cxn>
                                      </a:cxnLst>
                                      <a:rect l="0" t="0" r="r" b="b"/>
                                      <a:pathLst>
                                        <a:path w="390" h="439">
                                          <a:moveTo>
                                            <a:pt x="0" y="184"/>
                                          </a:moveTo>
                                          <a:lnTo>
                                            <a:pt x="30" y="144"/>
                                          </a:lnTo>
                                          <a:lnTo>
                                            <a:pt x="96" y="89"/>
                                          </a:lnTo>
                                          <a:lnTo>
                                            <a:pt x="183" y="20"/>
                                          </a:lnTo>
                                          <a:lnTo>
                                            <a:pt x="177" y="0"/>
                                          </a:lnTo>
                                          <a:lnTo>
                                            <a:pt x="324" y="36"/>
                                          </a:lnTo>
                                          <a:lnTo>
                                            <a:pt x="390" y="200"/>
                                          </a:lnTo>
                                          <a:lnTo>
                                            <a:pt x="188" y="439"/>
                                          </a:lnTo>
                                          <a:lnTo>
                                            <a:pt x="279" y="255"/>
                                          </a:lnTo>
                                          <a:lnTo>
                                            <a:pt x="147" y="387"/>
                                          </a:lnTo>
                                          <a:lnTo>
                                            <a:pt x="250" y="223"/>
                                          </a:lnTo>
                                          <a:lnTo>
                                            <a:pt x="99" y="336"/>
                                          </a:lnTo>
                                          <a:lnTo>
                                            <a:pt x="210" y="189"/>
                                          </a:lnTo>
                                          <a:lnTo>
                                            <a:pt x="59" y="291"/>
                                          </a:lnTo>
                                          <a:lnTo>
                                            <a:pt x="183" y="147"/>
                                          </a:lnTo>
                                          <a:lnTo>
                                            <a:pt x="35" y="263"/>
                                          </a:lnTo>
                                          <a:lnTo>
                                            <a:pt x="144" y="114"/>
                                          </a:lnTo>
                                          <a:lnTo>
                                            <a:pt x="0" y="184"/>
                                          </a:lnTo>
                                          <a:lnTo>
                                            <a:pt x="0" y="184"/>
                                          </a:lnTo>
                                          <a:close/>
                                        </a:path>
                                      </a:pathLst>
                                    </a:custGeom>
                                    <a:solidFill>
                                      <a:srgbClr val="FFB300"/>
                                    </a:solidFill>
                                    <a:ln w="9525">
                                      <a:noFill/>
                                      <a:round/>
                                      <a:headEnd/>
                                      <a:tailEnd/>
                                    </a:ln>
                                  </p:spPr>
                                  <p:txBody>
                                    <a:bodyPr/>
                                    <a:lstStyle/>
                                    <a:p>
                                      <a:endParaRPr lang="en-US"/>
                                    </a:p>
                                  </p:txBody>
                                </p:sp>
                                <p:sp>
                                  <p:nvSpPr>
                                    <p:cNvPr id="100" name="Freeform 52"/>
                                    <p:cNvSpPr>
                                      <a:spLocks/>
                                    </p:cNvSpPr>
                                    <p:nvPr/>
                                  </p:nvSpPr>
                                  <p:spPr bwMode="auto">
                                    <a:xfrm>
                                      <a:off x="2774" y="2894"/>
                                      <a:ext cx="397" cy="336"/>
                                    </a:xfrm>
                                    <a:custGeom>
                                      <a:avLst/>
                                      <a:gdLst/>
                                      <a:ahLst/>
                                      <a:cxnLst>
                                        <a:cxn ang="0">
                                          <a:pos x="79" y="0"/>
                                        </a:cxn>
                                        <a:cxn ang="0">
                                          <a:pos x="0" y="134"/>
                                        </a:cxn>
                                        <a:cxn ang="0">
                                          <a:pos x="41" y="258"/>
                                        </a:cxn>
                                        <a:cxn ang="0">
                                          <a:pos x="114" y="293"/>
                                        </a:cxn>
                                        <a:cxn ang="0">
                                          <a:pos x="187" y="316"/>
                                        </a:cxn>
                                        <a:cxn ang="0">
                                          <a:pos x="263" y="336"/>
                                        </a:cxn>
                                        <a:cxn ang="0">
                                          <a:pos x="151" y="263"/>
                                        </a:cxn>
                                        <a:cxn ang="0">
                                          <a:pos x="318" y="298"/>
                                        </a:cxn>
                                        <a:cxn ang="0">
                                          <a:pos x="142" y="207"/>
                                        </a:cxn>
                                        <a:cxn ang="0">
                                          <a:pos x="361" y="228"/>
                                        </a:cxn>
                                        <a:cxn ang="0">
                                          <a:pos x="154" y="160"/>
                                        </a:cxn>
                                        <a:cxn ang="0">
                                          <a:pos x="395" y="159"/>
                                        </a:cxn>
                                        <a:cxn ang="0">
                                          <a:pos x="159" y="101"/>
                                        </a:cxn>
                                        <a:cxn ang="0">
                                          <a:pos x="397" y="92"/>
                                        </a:cxn>
                                        <a:cxn ang="0">
                                          <a:pos x="164" y="49"/>
                                        </a:cxn>
                                        <a:cxn ang="0">
                                          <a:pos x="384" y="21"/>
                                        </a:cxn>
                                        <a:cxn ang="0">
                                          <a:pos x="79" y="0"/>
                                        </a:cxn>
                                        <a:cxn ang="0">
                                          <a:pos x="79" y="0"/>
                                        </a:cxn>
                                      </a:cxnLst>
                                      <a:rect l="0" t="0" r="r" b="b"/>
                                      <a:pathLst>
                                        <a:path w="397" h="336">
                                          <a:moveTo>
                                            <a:pt x="79" y="0"/>
                                          </a:moveTo>
                                          <a:lnTo>
                                            <a:pt x="0" y="134"/>
                                          </a:lnTo>
                                          <a:lnTo>
                                            <a:pt x="41" y="258"/>
                                          </a:lnTo>
                                          <a:lnTo>
                                            <a:pt x="114" y="293"/>
                                          </a:lnTo>
                                          <a:lnTo>
                                            <a:pt x="187" y="316"/>
                                          </a:lnTo>
                                          <a:lnTo>
                                            <a:pt x="263" y="336"/>
                                          </a:lnTo>
                                          <a:lnTo>
                                            <a:pt x="151" y="263"/>
                                          </a:lnTo>
                                          <a:lnTo>
                                            <a:pt x="318" y="298"/>
                                          </a:lnTo>
                                          <a:lnTo>
                                            <a:pt x="142" y="207"/>
                                          </a:lnTo>
                                          <a:lnTo>
                                            <a:pt x="361" y="228"/>
                                          </a:lnTo>
                                          <a:lnTo>
                                            <a:pt x="154" y="160"/>
                                          </a:lnTo>
                                          <a:lnTo>
                                            <a:pt x="395" y="159"/>
                                          </a:lnTo>
                                          <a:lnTo>
                                            <a:pt x="159" y="101"/>
                                          </a:lnTo>
                                          <a:lnTo>
                                            <a:pt x="397" y="92"/>
                                          </a:lnTo>
                                          <a:lnTo>
                                            <a:pt x="164" y="49"/>
                                          </a:lnTo>
                                          <a:lnTo>
                                            <a:pt x="384" y="21"/>
                                          </a:lnTo>
                                          <a:lnTo>
                                            <a:pt x="79" y="0"/>
                                          </a:lnTo>
                                          <a:lnTo>
                                            <a:pt x="79" y="0"/>
                                          </a:lnTo>
                                          <a:close/>
                                        </a:path>
                                      </a:pathLst>
                                    </a:custGeom>
                                    <a:solidFill>
                                      <a:schemeClr val="hlink"/>
                                    </a:solidFill>
                                    <a:ln w="9525">
                                      <a:noFill/>
                                      <a:round/>
                                      <a:headEnd/>
                                      <a:tailEnd/>
                                    </a:ln>
                                  </p:spPr>
                                  <p:txBody>
                                    <a:bodyPr/>
                                    <a:lstStyle/>
                                    <a:p>
                                      <a:endParaRPr lang="en-US"/>
                                    </a:p>
                                  </p:txBody>
                                </p:sp>
                              </p:grpSp>
                            </p:grpSp>
                          </p:grpSp>
                        </p:grpSp>
                      </p:grpSp>
                    </p:grpSp>
                  </p:grpSp>
                </p:grpSp>
              </p:grpSp>
            </p:grpSp>
          </p:grpSp>
          <p:grpSp>
            <p:nvGrpSpPr>
              <p:cNvPr id="73" name="Group 53"/>
              <p:cNvGrpSpPr>
                <a:grpSpLocks/>
              </p:cNvGrpSpPr>
              <p:nvPr/>
            </p:nvGrpSpPr>
            <p:grpSpPr bwMode="auto">
              <a:xfrm>
                <a:off x="2882" y="1730"/>
                <a:ext cx="728" cy="572"/>
                <a:chOff x="2594" y="1452"/>
                <a:chExt cx="696" cy="559"/>
              </a:xfrm>
            </p:grpSpPr>
            <p:sp>
              <p:nvSpPr>
                <p:cNvPr id="74" name="Freeform 54"/>
                <p:cNvSpPr>
                  <a:spLocks/>
                </p:cNvSpPr>
                <p:nvPr/>
              </p:nvSpPr>
              <p:spPr bwMode="auto">
                <a:xfrm>
                  <a:off x="2594" y="1452"/>
                  <a:ext cx="696" cy="559"/>
                </a:xfrm>
                <a:custGeom>
                  <a:avLst/>
                  <a:gdLst/>
                  <a:ahLst/>
                  <a:cxnLst>
                    <a:cxn ang="0">
                      <a:pos x="0" y="0"/>
                    </a:cxn>
                    <a:cxn ang="0">
                      <a:pos x="52" y="84"/>
                    </a:cxn>
                    <a:cxn ang="0">
                      <a:pos x="137" y="279"/>
                    </a:cxn>
                    <a:cxn ang="0">
                      <a:pos x="216" y="496"/>
                    </a:cxn>
                    <a:cxn ang="0">
                      <a:pos x="152" y="528"/>
                    </a:cxn>
                    <a:cxn ang="0">
                      <a:pos x="489" y="559"/>
                    </a:cxn>
                    <a:cxn ang="0">
                      <a:pos x="696" y="313"/>
                    </a:cxn>
                    <a:cxn ang="0">
                      <a:pos x="623" y="339"/>
                    </a:cxn>
                    <a:cxn ang="0">
                      <a:pos x="614" y="265"/>
                    </a:cxn>
                    <a:cxn ang="0">
                      <a:pos x="585" y="159"/>
                    </a:cxn>
                    <a:cxn ang="0">
                      <a:pos x="546" y="89"/>
                    </a:cxn>
                    <a:cxn ang="0">
                      <a:pos x="504" y="46"/>
                    </a:cxn>
                    <a:cxn ang="0">
                      <a:pos x="441" y="21"/>
                    </a:cxn>
                    <a:cxn ang="0">
                      <a:pos x="316" y="6"/>
                    </a:cxn>
                    <a:cxn ang="0">
                      <a:pos x="84" y="0"/>
                    </a:cxn>
                    <a:cxn ang="0">
                      <a:pos x="0" y="0"/>
                    </a:cxn>
                    <a:cxn ang="0">
                      <a:pos x="0" y="0"/>
                    </a:cxn>
                  </a:cxnLst>
                  <a:rect l="0" t="0" r="r" b="b"/>
                  <a:pathLst>
                    <a:path w="696" h="559">
                      <a:moveTo>
                        <a:pt x="0" y="0"/>
                      </a:moveTo>
                      <a:lnTo>
                        <a:pt x="52" y="84"/>
                      </a:lnTo>
                      <a:lnTo>
                        <a:pt x="137" y="279"/>
                      </a:lnTo>
                      <a:lnTo>
                        <a:pt x="216" y="496"/>
                      </a:lnTo>
                      <a:lnTo>
                        <a:pt x="152" y="528"/>
                      </a:lnTo>
                      <a:lnTo>
                        <a:pt x="489" y="559"/>
                      </a:lnTo>
                      <a:lnTo>
                        <a:pt x="696" y="313"/>
                      </a:lnTo>
                      <a:lnTo>
                        <a:pt x="623" y="339"/>
                      </a:lnTo>
                      <a:lnTo>
                        <a:pt x="614" y="265"/>
                      </a:lnTo>
                      <a:lnTo>
                        <a:pt x="585" y="159"/>
                      </a:lnTo>
                      <a:lnTo>
                        <a:pt x="546" y="89"/>
                      </a:lnTo>
                      <a:lnTo>
                        <a:pt x="504" y="46"/>
                      </a:lnTo>
                      <a:lnTo>
                        <a:pt x="441" y="21"/>
                      </a:lnTo>
                      <a:lnTo>
                        <a:pt x="316" y="6"/>
                      </a:lnTo>
                      <a:lnTo>
                        <a:pt x="84" y="0"/>
                      </a:lnTo>
                      <a:lnTo>
                        <a:pt x="0" y="0"/>
                      </a:lnTo>
                      <a:lnTo>
                        <a:pt x="0" y="0"/>
                      </a:lnTo>
                      <a:close/>
                    </a:path>
                  </a:pathLst>
                </a:custGeom>
                <a:solidFill>
                  <a:schemeClr val="accent2"/>
                </a:solidFill>
                <a:ln w="9525">
                  <a:noFill/>
                  <a:round/>
                  <a:headEnd/>
                  <a:tailEnd/>
                </a:ln>
              </p:spPr>
              <p:txBody>
                <a:bodyPr/>
                <a:lstStyle/>
                <a:p>
                  <a:endParaRPr lang="en-US"/>
                </a:p>
              </p:txBody>
            </p:sp>
            <p:sp>
              <p:nvSpPr>
                <p:cNvPr id="75" name="Freeform 55"/>
                <p:cNvSpPr>
                  <a:spLocks/>
                </p:cNvSpPr>
                <p:nvPr/>
              </p:nvSpPr>
              <p:spPr bwMode="auto">
                <a:xfrm>
                  <a:off x="2776" y="1568"/>
                  <a:ext cx="385" cy="387"/>
                </a:xfrm>
                <a:custGeom>
                  <a:avLst/>
                  <a:gdLst/>
                  <a:ahLst/>
                  <a:cxnLst>
                    <a:cxn ang="0">
                      <a:pos x="0" y="82"/>
                    </a:cxn>
                    <a:cxn ang="0">
                      <a:pos x="97" y="360"/>
                    </a:cxn>
                    <a:cxn ang="0">
                      <a:pos x="101" y="374"/>
                    </a:cxn>
                    <a:cxn ang="0">
                      <a:pos x="271" y="387"/>
                    </a:cxn>
                    <a:cxn ang="0">
                      <a:pos x="385" y="276"/>
                    </a:cxn>
                    <a:cxn ang="0">
                      <a:pos x="352" y="119"/>
                    </a:cxn>
                    <a:cxn ang="0">
                      <a:pos x="322" y="48"/>
                    </a:cxn>
                    <a:cxn ang="0">
                      <a:pos x="283" y="0"/>
                    </a:cxn>
                    <a:cxn ang="0">
                      <a:pos x="319" y="178"/>
                    </a:cxn>
                    <a:cxn ang="0">
                      <a:pos x="236" y="6"/>
                    </a:cxn>
                    <a:cxn ang="0">
                      <a:pos x="264" y="211"/>
                    </a:cxn>
                    <a:cxn ang="0">
                      <a:pos x="173" y="29"/>
                    </a:cxn>
                    <a:cxn ang="0">
                      <a:pos x="213" y="246"/>
                    </a:cxn>
                    <a:cxn ang="0">
                      <a:pos x="115" y="46"/>
                    </a:cxn>
                    <a:cxn ang="0">
                      <a:pos x="158" y="264"/>
                    </a:cxn>
                    <a:cxn ang="0">
                      <a:pos x="61" y="71"/>
                    </a:cxn>
                    <a:cxn ang="0">
                      <a:pos x="114" y="289"/>
                    </a:cxn>
                    <a:cxn ang="0">
                      <a:pos x="0" y="82"/>
                    </a:cxn>
                    <a:cxn ang="0">
                      <a:pos x="0" y="82"/>
                    </a:cxn>
                  </a:cxnLst>
                  <a:rect l="0" t="0" r="r" b="b"/>
                  <a:pathLst>
                    <a:path w="385" h="387">
                      <a:moveTo>
                        <a:pt x="0" y="82"/>
                      </a:moveTo>
                      <a:lnTo>
                        <a:pt x="97" y="360"/>
                      </a:lnTo>
                      <a:lnTo>
                        <a:pt x="101" y="374"/>
                      </a:lnTo>
                      <a:lnTo>
                        <a:pt x="271" y="387"/>
                      </a:lnTo>
                      <a:lnTo>
                        <a:pt x="385" y="276"/>
                      </a:lnTo>
                      <a:lnTo>
                        <a:pt x="352" y="119"/>
                      </a:lnTo>
                      <a:lnTo>
                        <a:pt x="322" y="48"/>
                      </a:lnTo>
                      <a:lnTo>
                        <a:pt x="283" y="0"/>
                      </a:lnTo>
                      <a:lnTo>
                        <a:pt x="319" y="178"/>
                      </a:lnTo>
                      <a:lnTo>
                        <a:pt x="236" y="6"/>
                      </a:lnTo>
                      <a:lnTo>
                        <a:pt x="264" y="211"/>
                      </a:lnTo>
                      <a:lnTo>
                        <a:pt x="173" y="29"/>
                      </a:lnTo>
                      <a:lnTo>
                        <a:pt x="213" y="246"/>
                      </a:lnTo>
                      <a:lnTo>
                        <a:pt x="115" y="46"/>
                      </a:lnTo>
                      <a:lnTo>
                        <a:pt x="158" y="264"/>
                      </a:lnTo>
                      <a:lnTo>
                        <a:pt x="61" y="71"/>
                      </a:lnTo>
                      <a:lnTo>
                        <a:pt x="114" y="289"/>
                      </a:lnTo>
                      <a:lnTo>
                        <a:pt x="0" y="82"/>
                      </a:lnTo>
                      <a:lnTo>
                        <a:pt x="0" y="82"/>
                      </a:lnTo>
                      <a:close/>
                    </a:path>
                  </a:pathLst>
                </a:custGeom>
                <a:solidFill>
                  <a:srgbClr val="FFB300"/>
                </a:solidFill>
                <a:ln w="9525">
                  <a:noFill/>
                  <a:round/>
                  <a:headEnd/>
                  <a:tailEnd/>
                </a:ln>
              </p:spPr>
              <p:txBody>
                <a:bodyPr/>
                <a:lstStyle/>
                <a:p>
                  <a:endParaRPr lang="en-US"/>
                </a:p>
              </p:txBody>
            </p:sp>
          </p:grpSp>
        </p:grpSp>
        <p:grpSp>
          <p:nvGrpSpPr>
            <p:cNvPr id="69" name="Group 56"/>
            <p:cNvGrpSpPr>
              <a:grpSpLocks/>
            </p:cNvGrpSpPr>
            <p:nvPr/>
          </p:nvGrpSpPr>
          <p:grpSpPr bwMode="auto">
            <a:xfrm>
              <a:off x="1778" y="2270"/>
              <a:ext cx="743" cy="1047"/>
              <a:chOff x="1622" y="2077"/>
              <a:chExt cx="710" cy="1024"/>
            </a:xfrm>
          </p:grpSpPr>
          <p:sp>
            <p:nvSpPr>
              <p:cNvPr id="70" name="Freeform 57"/>
              <p:cNvSpPr>
                <a:spLocks/>
              </p:cNvSpPr>
              <p:nvPr/>
            </p:nvSpPr>
            <p:spPr bwMode="auto">
              <a:xfrm>
                <a:off x="1811" y="2077"/>
                <a:ext cx="521" cy="1024"/>
              </a:xfrm>
              <a:custGeom>
                <a:avLst/>
                <a:gdLst/>
                <a:ahLst/>
                <a:cxnLst>
                  <a:cxn ang="0">
                    <a:pos x="91" y="1017"/>
                  </a:cxn>
                  <a:cxn ang="0">
                    <a:pos x="74" y="989"/>
                  </a:cxn>
                  <a:cxn ang="0">
                    <a:pos x="56" y="948"/>
                  </a:cxn>
                  <a:cxn ang="0">
                    <a:pos x="39" y="895"/>
                  </a:cxn>
                  <a:cxn ang="0">
                    <a:pos x="36" y="843"/>
                  </a:cxn>
                  <a:cxn ang="0">
                    <a:pos x="48" y="802"/>
                  </a:cxn>
                  <a:cxn ang="0">
                    <a:pos x="66" y="772"/>
                  </a:cxn>
                  <a:cxn ang="0">
                    <a:pos x="91" y="732"/>
                  </a:cxn>
                  <a:cxn ang="0">
                    <a:pos x="122" y="688"/>
                  </a:cxn>
                  <a:cxn ang="0">
                    <a:pos x="157" y="641"/>
                  </a:cxn>
                  <a:cxn ang="0">
                    <a:pos x="197" y="597"/>
                  </a:cxn>
                  <a:cxn ang="0">
                    <a:pos x="230" y="550"/>
                  </a:cxn>
                  <a:cxn ang="0">
                    <a:pos x="263" y="509"/>
                  </a:cxn>
                  <a:cxn ang="0">
                    <a:pos x="289" y="476"/>
                  </a:cxn>
                  <a:cxn ang="0">
                    <a:pos x="311" y="453"/>
                  </a:cxn>
                  <a:cxn ang="0">
                    <a:pos x="521" y="568"/>
                  </a:cxn>
                  <a:cxn ang="0">
                    <a:pos x="250" y="39"/>
                  </a:cxn>
                  <a:cxn ang="0">
                    <a:pos x="258" y="58"/>
                  </a:cxn>
                  <a:cxn ang="0">
                    <a:pos x="271" y="85"/>
                  </a:cxn>
                  <a:cxn ang="0">
                    <a:pos x="288" y="121"/>
                  </a:cxn>
                  <a:cxn ang="0">
                    <a:pos x="308" y="163"/>
                  </a:cxn>
                  <a:cxn ang="0">
                    <a:pos x="329" y="209"/>
                  </a:cxn>
                  <a:cxn ang="0">
                    <a:pos x="351" y="260"/>
                  </a:cxn>
                  <a:cxn ang="0">
                    <a:pos x="367" y="295"/>
                  </a:cxn>
                  <a:cxn ang="0">
                    <a:pos x="382" y="332"/>
                  </a:cxn>
                  <a:cxn ang="0">
                    <a:pos x="397" y="368"/>
                  </a:cxn>
                  <a:cxn ang="0">
                    <a:pos x="409" y="395"/>
                  </a:cxn>
                  <a:cxn ang="0">
                    <a:pos x="420" y="423"/>
                  </a:cxn>
                  <a:cxn ang="0">
                    <a:pos x="430" y="449"/>
                  </a:cxn>
                  <a:cxn ang="0">
                    <a:pos x="314" y="385"/>
                  </a:cxn>
                  <a:cxn ang="0">
                    <a:pos x="293" y="409"/>
                  </a:cxn>
                  <a:cxn ang="0">
                    <a:pos x="265" y="441"/>
                  </a:cxn>
                  <a:cxn ang="0">
                    <a:pos x="230" y="484"/>
                  </a:cxn>
                  <a:cxn ang="0">
                    <a:pos x="190" y="532"/>
                  </a:cxn>
                  <a:cxn ang="0">
                    <a:pos x="150" y="583"/>
                  </a:cxn>
                  <a:cxn ang="0">
                    <a:pos x="109" y="635"/>
                  </a:cxn>
                  <a:cxn ang="0">
                    <a:pos x="74" y="688"/>
                  </a:cxn>
                  <a:cxn ang="0">
                    <a:pos x="43" y="734"/>
                  </a:cxn>
                  <a:cxn ang="0">
                    <a:pos x="21" y="775"/>
                  </a:cxn>
                  <a:cxn ang="0">
                    <a:pos x="8" y="808"/>
                  </a:cxn>
                  <a:cxn ang="0">
                    <a:pos x="3" y="838"/>
                  </a:cxn>
                  <a:cxn ang="0">
                    <a:pos x="0" y="888"/>
                  </a:cxn>
                  <a:cxn ang="0">
                    <a:pos x="10" y="931"/>
                  </a:cxn>
                  <a:cxn ang="0">
                    <a:pos x="20" y="959"/>
                  </a:cxn>
                  <a:cxn ang="0">
                    <a:pos x="34" y="982"/>
                  </a:cxn>
                </a:cxnLst>
                <a:rect l="0" t="0" r="r" b="b"/>
                <a:pathLst>
                  <a:path w="521" h="1024">
                    <a:moveTo>
                      <a:pt x="96" y="1024"/>
                    </a:moveTo>
                    <a:lnTo>
                      <a:pt x="94" y="1020"/>
                    </a:lnTo>
                    <a:lnTo>
                      <a:pt x="91" y="1017"/>
                    </a:lnTo>
                    <a:lnTo>
                      <a:pt x="86" y="1009"/>
                    </a:lnTo>
                    <a:lnTo>
                      <a:pt x="82" y="1001"/>
                    </a:lnTo>
                    <a:lnTo>
                      <a:pt x="74" y="989"/>
                    </a:lnTo>
                    <a:lnTo>
                      <a:pt x="69" y="976"/>
                    </a:lnTo>
                    <a:lnTo>
                      <a:pt x="61" y="961"/>
                    </a:lnTo>
                    <a:lnTo>
                      <a:pt x="56" y="948"/>
                    </a:lnTo>
                    <a:lnTo>
                      <a:pt x="49" y="929"/>
                    </a:lnTo>
                    <a:lnTo>
                      <a:pt x="44" y="913"/>
                    </a:lnTo>
                    <a:lnTo>
                      <a:pt x="39" y="895"/>
                    </a:lnTo>
                    <a:lnTo>
                      <a:pt x="38" y="878"/>
                    </a:lnTo>
                    <a:lnTo>
                      <a:pt x="34" y="860"/>
                    </a:lnTo>
                    <a:lnTo>
                      <a:pt x="36" y="843"/>
                    </a:lnTo>
                    <a:lnTo>
                      <a:pt x="39" y="827"/>
                    </a:lnTo>
                    <a:lnTo>
                      <a:pt x="46" y="812"/>
                    </a:lnTo>
                    <a:lnTo>
                      <a:pt x="48" y="802"/>
                    </a:lnTo>
                    <a:lnTo>
                      <a:pt x="53" y="794"/>
                    </a:lnTo>
                    <a:lnTo>
                      <a:pt x="58" y="782"/>
                    </a:lnTo>
                    <a:lnTo>
                      <a:pt x="66" y="772"/>
                    </a:lnTo>
                    <a:lnTo>
                      <a:pt x="73" y="759"/>
                    </a:lnTo>
                    <a:lnTo>
                      <a:pt x="81" y="747"/>
                    </a:lnTo>
                    <a:lnTo>
                      <a:pt x="91" y="732"/>
                    </a:lnTo>
                    <a:lnTo>
                      <a:pt x="102" y="719"/>
                    </a:lnTo>
                    <a:lnTo>
                      <a:pt x="112" y="703"/>
                    </a:lnTo>
                    <a:lnTo>
                      <a:pt x="122" y="688"/>
                    </a:lnTo>
                    <a:lnTo>
                      <a:pt x="134" y="673"/>
                    </a:lnTo>
                    <a:lnTo>
                      <a:pt x="147" y="658"/>
                    </a:lnTo>
                    <a:lnTo>
                      <a:pt x="157" y="641"/>
                    </a:lnTo>
                    <a:lnTo>
                      <a:pt x="170" y="626"/>
                    </a:lnTo>
                    <a:lnTo>
                      <a:pt x="183" y="611"/>
                    </a:lnTo>
                    <a:lnTo>
                      <a:pt x="197" y="597"/>
                    </a:lnTo>
                    <a:lnTo>
                      <a:pt x="207" y="580"/>
                    </a:lnTo>
                    <a:lnTo>
                      <a:pt x="218" y="565"/>
                    </a:lnTo>
                    <a:lnTo>
                      <a:pt x="230" y="550"/>
                    </a:lnTo>
                    <a:lnTo>
                      <a:pt x="241" y="537"/>
                    </a:lnTo>
                    <a:lnTo>
                      <a:pt x="251" y="522"/>
                    </a:lnTo>
                    <a:lnTo>
                      <a:pt x="263" y="509"/>
                    </a:lnTo>
                    <a:lnTo>
                      <a:pt x="273" y="497"/>
                    </a:lnTo>
                    <a:lnTo>
                      <a:pt x="283" y="487"/>
                    </a:lnTo>
                    <a:lnTo>
                      <a:pt x="289" y="476"/>
                    </a:lnTo>
                    <a:lnTo>
                      <a:pt x="298" y="467"/>
                    </a:lnTo>
                    <a:lnTo>
                      <a:pt x="304" y="457"/>
                    </a:lnTo>
                    <a:lnTo>
                      <a:pt x="311" y="453"/>
                    </a:lnTo>
                    <a:lnTo>
                      <a:pt x="319" y="443"/>
                    </a:lnTo>
                    <a:lnTo>
                      <a:pt x="322" y="441"/>
                    </a:lnTo>
                    <a:lnTo>
                      <a:pt x="521" y="568"/>
                    </a:lnTo>
                    <a:lnTo>
                      <a:pt x="286" y="0"/>
                    </a:lnTo>
                    <a:lnTo>
                      <a:pt x="250" y="37"/>
                    </a:lnTo>
                    <a:lnTo>
                      <a:pt x="250" y="39"/>
                    </a:lnTo>
                    <a:lnTo>
                      <a:pt x="253" y="47"/>
                    </a:lnTo>
                    <a:lnTo>
                      <a:pt x="255" y="52"/>
                    </a:lnTo>
                    <a:lnTo>
                      <a:pt x="258" y="58"/>
                    </a:lnTo>
                    <a:lnTo>
                      <a:pt x="263" y="67"/>
                    </a:lnTo>
                    <a:lnTo>
                      <a:pt x="268" y="77"/>
                    </a:lnTo>
                    <a:lnTo>
                      <a:pt x="271" y="85"/>
                    </a:lnTo>
                    <a:lnTo>
                      <a:pt x="276" y="97"/>
                    </a:lnTo>
                    <a:lnTo>
                      <a:pt x="281" y="106"/>
                    </a:lnTo>
                    <a:lnTo>
                      <a:pt x="288" y="121"/>
                    </a:lnTo>
                    <a:lnTo>
                      <a:pt x="293" y="133"/>
                    </a:lnTo>
                    <a:lnTo>
                      <a:pt x="301" y="148"/>
                    </a:lnTo>
                    <a:lnTo>
                      <a:pt x="308" y="163"/>
                    </a:lnTo>
                    <a:lnTo>
                      <a:pt x="316" y="179"/>
                    </a:lnTo>
                    <a:lnTo>
                      <a:pt x="321" y="194"/>
                    </a:lnTo>
                    <a:lnTo>
                      <a:pt x="329" y="209"/>
                    </a:lnTo>
                    <a:lnTo>
                      <a:pt x="336" y="226"/>
                    </a:lnTo>
                    <a:lnTo>
                      <a:pt x="344" y="244"/>
                    </a:lnTo>
                    <a:lnTo>
                      <a:pt x="351" y="260"/>
                    </a:lnTo>
                    <a:lnTo>
                      <a:pt x="359" y="279"/>
                    </a:lnTo>
                    <a:lnTo>
                      <a:pt x="362" y="287"/>
                    </a:lnTo>
                    <a:lnTo>
                      <a:pt x="367" y="295"/>
                    </a:lnTo>
                    <a:lnTo>
                      <a:pt x="370" y="305"/>
                    </a:lnTo>
                    <a:lnTo>
                      <a:pt x="375" y="315"/>
                    </a:lnTo>
                    <a:lnTo>
                      <a:pt x="382" y="332"/>
                    </a:lnTo>
                    <a:lnTo>
                      <a:pt x="390" y="350"/>
                    </a:lnTo>
                    <a:lnTo>
                      <a:pt x="394" y="358"/>
                    </a:lnTo>
                    <a:lnTo>
                      <a:pt x="397" y="368"/>
                    </a:lnTo>
                    <a:lnTo>
                      <a:pt x="400" y="376"/>
                    </a:lnTo>
                    <a:lnTo>
                      <a:pt x="405" y="386"/>
                    </a:lnTo>
                    <a:lnTo>
                      <a:pt x="409" y="395"/>
                    </a:lnTo>
                    <a:lnTo>
                      <a:pt x="412" y="404"/>
                    </a:lnTo>
                    <a:lnTo>
                      <a:pt x="415" y="413"/>
                    </a:lnTo>
                    <a:lnTo>
                      <a:pt x="420" y="423"/>
                    </a:lnTo>
                    <a:lnTo>
                      <a:pt x="423" y="431"/>
                    </a:lnTo>
                    <a:lnTo>
                      <a:pt x="427" y="441"/>
                    </a:lnTo>
                    <a:lnTo>
                      <a:pt x="430" y="449"/>
                    </a:lnTo>
                    <a:lnTo>
                      <a:pt x="435" y="459"/>
                    </a:lnTo>
                    <a:lnTo>
                      <a:pt x="319" y="383"/>
                    </a:lnTo>
                    <a:lnTo>
                      <a:pt x="314" y="385"/>
                    </a:lnTo>
                    <a:lnTo>
                      <a:pt x="306" y="395"/>
                    </a:lnTo>
                    <a:lnTo>
                      <a:pt x="299" y="400"/>
                    </a:lnTo>
                    <a:lnTo>
                      <a:pt x="293" y="409"/>
                    </a:lnTo>
                    <a:lnTo>
                      <a:pt x="284" y="419"/>
                    </a:lnTo>
                    <a:lnTo>
                      <a:pt x="276" y="431"/>
                    </a:lnTo>
                    <a:lnTo>
                      <a:pt x="265" y="441"/>
                    </a:lnTo>
                    <a:lnTo>
                      <a:pt x="253" y="454"/>
                    </a:lnTo>
                    <a:lnTo>
                      <a:pt x="241" y="469"/>
                    </a:lnTo>
                    <a:lnTo>
                      <a:pt x="230" y="484"/>
                    </a:lnTo>
                    <a:lnTo>
                      <a:pt x="217" y="499"/>
                    </a:lnTo>
                    <a:lnTo>
                      <a:pt x="203" y="515"/>
                    </a:lnTo>
                    <a:lnTo>
                      <a:pt x="190" y="532"/>
                    </a:lnTo>
                    <a:lnTo>
                      <a:pt x="178" y="550"/>
                    </a:lnTo>
                    <a:lnTo>
                      <a:pt x="164" y="565"/>
                    </a:lnTo>
                    <a:lnTo>
                      <a:pt x="150" y="583"/>
                    </a:lnTo>
                    <a:lnTo>
                      <a:pt x="135" y="600"/>
                    </a:lnTo>
                    <a:lnTo>
                      <a:pt x="124" y="618"/>
                    </a:lnTo>
                    <a:lnTo>
                      <a:pt x="109" y="635"/>
                    </a:lnTo>
                    <a:lnTo>
                      <a:pt x="97" y="653"/>
                    </a:lnTo>
                    <a:lnTo>
                      <a:pt x="84" y="669"/>
                    </a:lnTo>
                    <a:lnTo>
                      <a:pt x="74" y="688"/>
                    </a:lnTo>
                    <a:lnTo>
                      <a:pt x="63" y="703"/>
                    </a:lnTo>
                    <a:lnTo>
                      <a:pt x="53" y="719"/>
                    </a:lnTo>
                    <a:lnTo>
                      <a:pt x="43" y="734"/>
                    </a:lnTo>
                    <a:lnTo>
                      <a:pt x="34" y="749"/>
                    </a:lnTo>
                    <a:lnTo>
                      <a:pt x="26" y="762"/>
                    </a:lnTo>
                    <a:lnTo>
                      <a:pt x="21" y="775"/>
                    </a:lnTo>
                    <a:lnTo>
                      <a:pt x="15" y="787"/>
                    </a:lnTo>
                    <a:lnTo>
                      <a:pt x="13" y="800"/>
                    </a:lnTo>
                    <a:lnTo>
                      <a:pt x="8" y="808"/>
                    </a:lnTo>
                    <a:lnTo>
                      <a:pt x="6" y="818"/>
                    </a:lnTo>
                    <a:lnTo>
                      <a:pt x="3" y="828"/>
                    </a:lnTo>
                    <a:lnTo>
                      <a:pt x="3" y="838"/>
                    </a:lnTo>
                    <a:lnTo>
                      <a:pt x="0" y="855"/>
                    </a:lnTo>
                    <a:lnTo>
                      <a:pt x="0" y="873"/>
                    </a:lnTo>
                    <a:lnTo>
                      <a:pt x="0" y="888"/>
                    </a:lnTo>
                    <a:lnTo>
                      <a:pt x="3" y="903"/>
                    </a:lnTo>
                    <a:lnTo>
                      <a:pt x="5" y="916"/>
                    </a:lnTo>
                    <a:lnTo>
                      <a:pt x="10" y="931"/>
                    </a:lnTo>
                    <a:lnTo>
                      <a:pt x="13" y="941"/>
                    </a:lnTo>
                    <a:lnTo>
                      <a:pt x="16" y="951"/>
                    </a:lnTo>
                    <a:lnTo>
                      <a:pt x="20" y="959"/>
                    </a:lnTo>
                    <a:lnTo>
                      <a:pt x="25" y="967"/>
                    </a:lnTo>
                    <a:lnTo>
                      <a:pt x="31" y="977"/>
                    </a:lnTo>
                    <a:lnTo>
                      <a:pt x="34" y="982"/>
                    </a:lnTo>
                    <a:lnTo>
                      <a:pt x="96" y="1024"/>
                    </a:lnTo>
                    <a:lnTo>
                      <a:pt x="96" y="1024"/>
                    </a:lnTo>
                    <a:close/>
                  </a:path>
                </a:pathLst>
              </a:custGeom>
              <a:solidFill>
                <a:srgbClr val="000000"/>
              </a:solidFill>
              <a:ln w="9525">
                <a:noFill/>
                <a:round/>
                <a:headEnd/>
                <a:tailEnd/>
              </a:ln>
            </p:spPr>
            <p:txBody>
              <a:bodyPr/>
              <a:lstStyle/>
              <a:p>
                <a:endParaRPr lang="en-US"/>
              </a:p>
            </p:txBody>
          </p:sp>
          <p:sp>
            <p:nvSpPr>
              <p:cNvPr id="71" name="Freeform 58"/>
              <p:cNvSpPr>
                <a:spLocks/>
              </p:cNvSpPr>
              <p:nvPr/>
            </p:nvSpPr>
            <p:spPr bwMode="auto">
              <a:xfrm>
                <a:off x="1622" y="2129"/>
                <a:ext cx="478" cy="596"/>
              </a:xfrm>
              <a:custGeom>
                <a:avLst/>
                <a:gdLst/>
                <a:ahLst/>
                <a:cxnLst>
                  <a:cxn ang="0">
                    <a:pos x="180" y="0"/>
                  </a:cxn>
                  <a:cxn ang="0">
                    <a:pos x="195" y="38"/>
                  </a:cxn>
                  <a:cxn ang="0">
                    <a:pos x="142" y="76"/>
                  </a:cxn>
                  <a:cxn ang="0">
                    <a:pos x="83" y="119"/>
                  </a:cxn>
                  <a:cxn ang="0">
                    <a:pos x="36" y="165"/>
                  </a:cxn>
                  <a:cxn ang="0">
                    <a:pos x="3" y="213"/>
                  </a:cxn>
                  <a:cxn ang="0">
                    <a:pos x="0" y="255"/>
                  </a:cxn>
                  <a:cxn ang="0">
                    <a:pos x="68" y="414"/>
                  </a:cxn>
                  <a:cxn ang="0">
                    <a:pos x="184" y="596"/>
                  </a:cxn>
                  <a:cxn ang="0">
                    <a:pos x="293" y="457"/>
                  </a:cxn>
                  <a:cxn ang="0">
                    <a:pos x="460" y="255"/>
                  </a:cxn>
                  <a:cxn ang="0">
                    <a:pos x="478" y="255"/>
                  </a:cxn>
                  <a:cxn ang="0">
                    <a:pos x="384" y="51"/>
                  </a:cxn>
                  <a:cxn ang="0">
                    <a:pos x="180" y="0"/>
                  </a:cxn>
                  <a:cxn ang="0">
                    <a:pos x="180" y="0"/>
                  </a:cxn>
                </a:cxnLst>
                <a:rect l="0" t="0" r="r" b="b"/>
                <a:pathLst>
                  <a:path w="478" h="596">
                    <a:moveTo>
                      <a:pt x="180" y="0"/>
                    </a:moveTo>
                    <a:lnTo>
                      <a:pt x="195" y="38"/>
                    </a:lnTo>
                    <a:lnTo>
                      <a:pt x="142" y="76"/>
                    </a:lnTo>
                    <a:lnTo>
                      <a:pt x="83" y="119"/>
                    </a:lnTo>
                    <a:lnTo>
                      <a:pt x="36" y="165"/>
                    </a:lnTo>
                    <a:lnTo>
                      <a:pt x="3" y="213"/>
                    </a:lnTo>
                    <a:lnTo>
                      <a:pt x="0" y="255"/>
                    </a:lnTo>
                    <a:lnTo>
                      <a:pt x="68" y="414"/>
                    </a:lnTo>
                    <a:lnTo>
                      <a:pt x="184" y="596"/>
                    </a:lnTo>
                    <a:lnTo>
                      <a:pt x="293" y="457"/>
                    </a:lnTo>
                    <a:lnTo>
                      <a:pt x="460" y="255"/>
                    </a:lnTo>
                    <a:lnTo>
                      <a:pt x="478" y="255"/>
                    </a:lnTo>
                    <a:lnTo>
                      <a:pt x="384" y="51"/>
                    </a:lnTo>
                    <a:lnTo>
                      <a:pt x="180" y="0"/>
                    </a:lnTo>
                    <a:lnTo>
                      <a:pt x="180" y="0"/>
                    </a:lnTo>
                    <a:close/>
                  </a:path>
                </a:pathLst>
              </a:custGeom>
              <a:solidFill>
                <a:schemeClr val="hlink"/>
              </a:solidFill>
              <a:ln w="9525">
                <a:noFill/>
                <a:round/>
                <a:headEnd/>
                <a:tailEnd/>
              </a:ln>
            </p:spPr>
            <p:txBody>
              <a:bodyPr/>
              <a:lstStyle/>
              <a:p>
                <a:endParaRPr lang="en-US"/>
              </a:p>
            </p:txBody>
          </p:sp>
        </p:gr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48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048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6" grpId="0" animBg="1"/>
      <p:bldP spid="20487" grpId="0" animBg="1"/>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0" name="Rectangle 6"/>
          <p:cNvSpPr>
            <a:spLocks noGrp="1" noChangeArrowheads="1"/>
          </p:cNvSpPr>
          <p:nvPr>
            <p:ph type="title"/>
          </p:nvPr>
        </p:nvSpPr>
        <p:spPr>
          <a:xfrm>
            <a:off x="457200" y="304800"/>
            <a:ext cx="8077200" cy="1371600"/>
          </a:xfrm>
        </p:spPr>
        <p:txBody>
          <a:bodyPr/>
          <a:lstStyle/>
          <a:p>
            <a:pPr eaLnBrk="1" hangingPunct="1"/>
            <a:r>
              <a:rPr lang="en-US" sz="4000" dirty="0"/>
              <a:t> Why is NEO so important?</a:t>
            </a:r>
          </a:p>
        </p:txBody>
      </p:sp>
      <p:sp>
        <p:nvSpPr>
          <p:cNvPr id="9221" name="Rectangle 7"/>
          <p:cNvSpPr>
            <a:spLocks noGrp="1" noChangeArrowheads="1"/>
          </p:cNvSpPr>
          <p:nvPr>
            <p:ph idx="1"/>
          </p:nvPr>
        </p:nvSpPr>
        <p:spPr>
          <a:xfrm>
            <a:off x="469500" y="2186463"/>
            <a:ext cx="8293500" cy="4113213"/>
          </a:xfrm>
        </p:spPr>
        <p:txBody>
          <a:bodyPr/>
          <a:lstStyle/>
          <a:p>
            <a:pPr marL="0" indent="0" eaLnBrk="1" hangingPunct="1">
              <a:buNone/>
            </a:pPr>
            <a:endParaRPr lang="en-US" sz="1800" dirty="0"/>
          </a:p>
          <a:p>
            <a:pPr marL="0" indent="0" eaLnBrk="1" hangingPunct="1">
              <a:buNone/>
            </a:pPr>
            <a:endParaRPr lang="en-US" sz="2800" dirty="0"/>
          </a:p>
          <a:p>
            <a:pPr marL="0" indent="0" eaLnBrk="1" hangingPunct="1">
              <a:buNone/>
            </a:pPr>
            <a:endParaRPr lang="en-US" dirty="0"/>
          </a:p>
          <a:p>
            <a:pPr marL="0" indent="0" eaLnBrk="1" hangingPunct="1">
              <a:buNone/>
            </a:pPr>
            <a:endParaRPr lang="en-US" sz="2800" dirty="0"/>
          </a:p>
        </p:txBody>
      </p:sp>
      <p:pic>
        <p:nvPicPr>
          <p:cNvPr id="3" name="Picture 2"/>
          <p:cNvPicPr>
            <a:picLocks noChangeAspect="1"/>
          </p:cNvPicPr>
          <p:nvPr/>
        </p:nvPicPr>
        <p:blipFill>
          <a:blip r:embed="rId3"/>
          <a:stretch>
            <a:fillRect/>
          </a:stretch>
        </p:blipFill>
        <p:spPr>
          <a:xfrm>
            <a:off x="469500" y="1828800"/>
            <a:ext cx="8077844" cy="2991327"/>
          </a:xfrm>
          <a:prstGeom prst="rect">
            <a:avLst/>
          </a:prstGeom>
        </p:spPr>
      </p:pic>
      <p:sp>
        <p:nvSpPr>
          <p:cNvPr id="4" name="TextBox 3"/>
          <p:cNvSpPr txBox="1"/>
          <p:nvPr/>
        </p:nvSpPr>
        <p:spPr>
          <a:xfrm>
            <a:off x="387150" y="5421402"/>
            <a:ext cx="8458200" cy="461665"/>
          </a:xfrm>
          <a:prstGeom prst="rect">
            <a:avLst/>
          </a:prstGeom>
          <a:noFill/>
        </p:spPr>
        <p:txBody>
          <a:bodyPr wrap="square" rtlCol="0">
            <a:spAutoFit/>
          </a:bodyPr>
          <a:lstStyle/>
          <a:p>
            <a:r>
              <a:rPr lang="en-US" sz="1200" dirty="0"/>
              <a:t>- Originally published as </a:t>
            </a:r>
            <a:r>
              <a:rPr lang="en-US" sz="1200" i="1" dirty="0"/>
              <a:t>Onboarding New Employees: Maximizing Success </a:t>
            </a:r>
            <a:r>
              <a:rPr lang="en-US" sz="1200" dirty="0"/>
              <a:t>by </a:t>
            </a:r>
            <a:r>
              <a:rPr lang="en-US" sz="1200" dirty="0" err="1"/>
              <a:t>Talya</a:t>
            </a:r>
            <a:r>
              <a:rPr lang="en-US" sz="1200" dirty="0"/>
              <a:t> Bauer. © 2010, the SHRM Foundation, Alexandria, VA. Used with permission. All rights reserved. </a:t>
            </a:r>
            <a:endParaRPr lang="en-US" sz="1200" i="1" dirty="0"/>
          </a:p>
        </p:txBody>
      </p:sp>
    </p:spTree>
    <p:extLst>
      <p:ext uri="{BB962C8B-B14F-4D97-AF65-F5344CB8AC3E}">
        <p14:creationId xmlns:p14="http://schemas.microsoft.com/office/powerpoint/2010/main" val="2174214624"/>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220" name="Rectangle 6"/>
          <p:cNvSpPr>
            <a:spLocks noGrp="1" noChangeArrowheads="1"/>
          </p:cNvSpPr>
          <p:nvPr>
            <p:ph type="title"/>
          </p:nvPr>
        </p:nvSpPr>
        <p:spPr/>
        <p:txBody>
          <a:bodyPr/>
          <a:lstStyle/>
          <a:p>
            <a:r>
              <a:rPr lang="en-US"/>
              <a:t>Thinking differently</a:t>
            </a:r>
            <a:endParaRPr lang="en-US" dirty="0"/>
          </a:p>
        </p:txBody>
      </p:sp>
      <p:sp>
        <p:nvSpPr>
          <p:cNvPr id="9221" name="Rectangle 7"/>
          <p:cNvSpPr>
            <a:spLocks noGrp="1" noChangeArrowheads="1"/>
          </p:cNvSpPr>
          <p:nvPr>
            <p:ph idx="1"/>
          </p:nvPr>
        </p:nvSpPr>
        <p:spPr/>
        <p:txBody>
          <a:bodyPr/>
          <a:lstStyle/>
          <a:p>
            <a:pPr marL="0" indent="0">
              <a:buNone/>
            </a:pPr>
            <a:r>
              <a:rPr lang="en-US" dirty="0"/>
              <a:t>New research—make NEO participatory and focused on individual identity. It created:</a:t>
            </a:r>
          </a:p>
          <a:p>
            <a:pPr>
              <a:spcBef>
                <a:spcPts val="400"/>
              </a:spcBef>
              <a:spcAft>
                <a:spcPts val="400"/>
              </a:spcAft>
            </a:pPr>
            <a:r>
              <a:rPr lang="en-US" dirty="0"/>
              <a:t>Stronger employment relationships</a:t>
            </a:r>
          </a:p>
          <a:p>
            <a:pPr>
              <a:spcBef>
                <a:spcPts val="400"/>
              </a:spcBef>
              <a:spcAft>
                <a:spcPts val="400"/>
              </a:spcAft>
            </a:pPr>
            <a:r>
              <a:rPr lang="en-US" dirty="0"/>
              <a:t>Lower turnover</a:t>
            </a:r>
          </a:p>
          <a:p>
            <a:pPr>
              <a:spcBef>
                <a:spcPts val="400"/>
              </a:spcBef>
              <a:spcAft>
                <a:spcPts val="400"/>
              </a:spcAft>
            </a:pPr>
            <a:r>
              <a:rPr lang="en-US" dirty="0"/>
              <a:t>Greater customer satisfaction</a:t>
            </a:r>
          </a:p>
          <a:p>
            <a:pPr>
              <a:spcBef>
                <a:spcPts val="400"/>
              </a:spcBef>
              <a:spcAft>
                <a:spcPts val="400"/>
              </a:spcAft>
            </a:pPr>
            <a:r>
              <a:rPr lang="en-US" dirty="0"/>
              <a:t>Higher productivity</a:t>
            </a:r>
          </a:p>
          <a:p>
            <a:pPr>
              <a:spcBef>
                <a:spcPts val="400"/>
              </a:spcBef>
              <a:spcAft>
                <a:spcPts val="400"/>
              </a:spcAft>
            </a:pPr>
            <a:r>
              <a:rPr lang="en-US" dirty="0"/>
              <a:t>Fewer errors</a:t>
            </a:r>
          </a:p>
          <a:p>
            <a:pPr marL="0" indent="0">
              <a:buNone/>
            </a:pPr>
            <a:r>
              <a:rPr lang="en-US" sz="1600" dirty="0"/>
              <a:t>—Daniel Cable, MIT Sloan Business Review</a:t>
            </a:r>
          </a:p>
          <a:p>
            <a:endParaRPr lang="en-US" dirty="0"/>
          </a:p>
          <a:p>
            <a:endParaRPr lang="en-US" dirty="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r="17980"/>
          <a:stretch/>
        </p:blipFill>
        <p:spPr>
          <a:xfrm>
            <a:off x="6512814" y="3416527"/>
            <a:ext cx="2631186" cy="2667000"/>
          </a:xfrm>
          <a:prstGeom prst="rect">
            <a:avLst/>
          </a:prstGeom>
        </p:spPr>
      </p:pic>
    </p:spTree>
    <p:extLst>
      <p:ext uri="{BB962C8B-B14F-4D97-AF65-F5344CB8AC3E}">
        <p14:creationId xmlns:p14="http://schemas.microsoft.com/office/powerpoint/2010/main" val="3180526853"/>
      </p:ext>
    </p:extLst>
  </p:cSld>
  <p:clrMapOvr>
    <a:masterClrMapping/>
  </p:clrMapOvr>
  <p:transitio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8"/>
          <p:cNvSpPr>
            <a:spLocks noGrp="1" noChangeArrowheads="1"/>
          </p:cNvSpPr>
          <p:nvPr>
            <p:ph type="title"/>
          </p:nvPr>
        </p:nvSpPr>
        <p:spPr/>
        <p:txBody>
          <a:bodyPr/>
          <a:lstStyle/>
          <a:p>
            <a:r>
              <a:rPr lang="en-US"/>
              <a:t>Planning</a:t>
            </a:r>
            <a:endParaRPr lang="en-US" dirty="0"/>
          </a:p>
        </p:txBody>
      </p:sp>
      <p:sp>
        <p:nvSpPr>
          <p:cNvPr id="11269" name="Rectangle 9"/>
          <p:cNvSpPr>
            <a:spLocks noGrp="1" noChangeArrowheads="1"/>
          </p:cNvSpPr>
          <p:nvPr>
            <p:ph idx="1"/>
          </p:nvPr>
        </p:nvSpPr>
        <p:spPr/>
        <p:txBody>
          <a:bodyPr/>
          <a:lstStyle/>
          <a:p>
            <a:pPr marL="0" indent="0">
              <a:spcBef>
                <a:spcPts val="600"/>
              </a:spcBef>
              <a:spcAft>
                <a:spcPts val="600"/>
              </a:spcAft>
              <a:buNone/>
            </a:pPr>
            <a:r>
              <a:rPr lang="en-US" b="1" dirty="0"/>
              <a:t>Set the stage for the new employee</a:t>
            </a:r>
          </a:p>
          <a:p>
            <a:pPr>
              <a:spcBef>
                <a:spcPts val="600"/>
              </a:spcBef>
              <a:spcAft>
                <a:spcPts val="600"/>
              </a:spcAft>
            </a:pPr>
            <a:r>
              <a:rPr lang="en-US" dirty="0"/>
              <a:t>Write agenda for at least the first week</a:t>
            </a:r>
          </a:p>
          <a:p>
            <a:pPr>
              <a:spcBef>
                <a:spcPts val="600"/>
              </a:spcBef>
              <a:spcAft>
                <a:spcPts val="600"/>
              </a:spcAft>
            </a:pPr>
            <a:r>
              <a:rPr lang="en-US" dirty="0"/>
              <a:t>Provide a comfortable work area </a:t>
            </a:r>
          </a:p>
          <a:p>
            <a:pPr>
              <a:spcBef>
                <a:spcPts val="600"/>
              </a:spcBef>
              <a:spcAft>
                <a:spcPts val="600"/>
              </a:spcAft>
            </a:pPr>
            <a:r>
              <a:rPr lang="en-US" dirty="0"/>
              <a:t>Give a welcome gift—branded items</a:t>
            </a:r>
          </a:p>
          <a:p>
            <a:pPr>
              <a:spcBef>
                <a:spcPts val="600"/>
              </a:spcBef>
              <a:spcAft>
                <a:spcPts val="600"/>
              </a:spcAft>
            </a:pPr>
            <a:r>
              <a:rPr lang="en-US" dirty="0"/>
              <a:t>Send helpful information</a:t>
            </a: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7474" y="4986368"/>
            <a:ext cx="1281309" cy="1281309"/>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00" y="5027872"/>
            <a:ext cx="1667588" cy="1250691"/>
          </a:xfrm>
          <a:prstGeom prst="rect">
            <a:avLst/>
          </a:prstGeom>
        </p:spPr>
      </p:pic>
      <p:pic>
        <p:nvPicPr>
          <p:cNvPr id="4" name="Picture 3"/>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313415" y="5115859"/>
            <a:ext cx="1688842" cy="1074719"/>
          </a:xfrm>
          <a:prstGeom prst="rect">
            <a:avLst/>
          </a:prstGeom>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8"/>
          <p:cNvSpPr>
            <a:spLocks noGrp="1" noChangeArrowheads="1"/>
          </p:cNvSpPr>
          <p:nvPr>
            <p:ph type="title"/>
          </p:nvPr>
        </p:nvSpPr>
        <p:spPr/>
        <p:txBody>
          <a:bodyPr/>
          <a:lstStyle/>
          <a:p>
            <a:r>
              <a:rPr lang="en-US"/>
              <a:t>Planning</a:t>
            </a:r>
            <a:endParaRPr lang="en-US" dirty="0"/>
          </a:p>
        </p:txBody>
      </p:sp>
      <p:sp>
        <p:nvSpPr>
          <p:cNvPr id="11269" name="Rectangle 9"/>
          <p:cNvSpPr>
            <a:spLocks noGrp="1" noChangeArrowheads="1"/>
          </p:cNvSpPr>
          <p:nvPr>
            <p:ph idx="1"/>
          </p:nvPr>
        </p:nvSpPr>
        <p:spPr>
          <a:xfrm>
            <a:off x="533400" y="1828800"/>
            <a:ext cx="8610600" cy="4297363"/>
          </a:xfrm>
        </p:spPr>
        <p:txBody>
          <a:bodyPr/>
          <a:lstStyle/>
          <a:p>
            <a:pPr marL="0" indent="0">
              <a:buNone/>
            </a:pPr>
            <a:r>
              <a:rPr lang="en-US" sz="2400" b="1" dirty="0"/>
              <a:t>Set the stage for the new employee</a:t>
            </a:r>
          </a:p>
          <a:p>
            <a:r>
              <a:rPr lang="en-US" sz="2400" dirty="0"/>
              <a:t>Announce new team member and start date to other employees</a:t>
            </a:r>
          </a:p>
          <a:p>
            <a:r>
              <a:rPr lang="en-US" sz="2400" dirty="0"/>
              <a:t>Order business cards and nameplate (if needed)</a:t>
            </a:r>
          </a:p>
          <a:p>
            <a:r>
              <a:rPr lang="en-US" sz="2400" dirty="0"/>
              <a:t>Stock area with all needed tools</a:t>
            </a:r>
          </a:p>
          <a:p>
            <a:r>
              <a:rPr lang="en-US" sz="2400" dirty="0"/>
              <a:t>Set up computer/phone to be ready upon arrival</a:t>
            </a:r>
          </a:p>
          <a:p>
            <a:r>
              <a:rPr lang="en-US" sz="2400" dirty="0"/>
              <a:t>Create a NEO plan with target dates—what you would like them to be able to do, and by when</a:t>
            </a:r>
          </a:p>
        </p:txBody>
      </p:sp>
    </p:spTree>
    <p:extLst>
      <p:ext uri="{BB962C8B-B14F-4D97-AF65-F5344CB8AC3E}">
        <p14:creationId xmlns:p14="http://schemas.microsoft.com/office/powerpoint/2010/main" val="597923787"/>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8" name="Rectangle 8"/>
          <p:cNvSpPr>
            <a:spLocks noGrp="1" noChangeArrowheads="1"/>
          </p:cNvSpPr>
          <p:nvPr>
            <p:ph type="title"/>
          </p:nvPr>
        </p:nvSpPr>
        <p:spPr/>
        <p:txBody>
          <a:bodyPr/>
          <a:lstStyle/>
          <a:p>
            <a:r>
              <a:rPr lang="en-US"/>
              <a:t>Planning</a:t>
            </a:r>
            <a:endParaRPr lang="en-US" dirty="0"/>
          </a:p>
        </p:txBody>
      </p:sp>
      <p:sp>
        <p:nvSpPr>
          <p:cNvPr id="11269" name="Rectangle 9"/>
          <p:cNvSpPr>
            <a:spLocks noGrp="1" noChangeArrowheads="1"/>
          </p:cNvSpPr>
          <p:nvPr>
            <p:ph idx="1"/>
          </p:nvPr>
        </p:nvSpPr>
        <p:spPr>
          <a:xfrm>
            <a:off x="533400" y="1828800"/>
            <a:ext cx="8305800" cy="4297363"/>
          </a:xfrm>
        </p:spPr>
        <p:txBody>
          <a:bodyPr/>
          <a:lstStyle/>
          <a:p>
            <a:pPr marL="0" indent="0">
              <a:buNone/>
            </a:pPr>
            <a:r>
              <a:rPr lang="en-US" b="1" dirty="0"/>
              <a:t>Set the stage</a:t>
            </a:r>
          </a:p>
          <a:p>
            <a:r>
              <a:rPr lang="en-US" dirty="0"/>
              <a:t>Plan a warm welcome</a:t>
            </a:r>
          </a:p>
          <a:p>
            <a:pPr lvl="1">
              <a:spcBef>
                <a:spcPts val="400"/>
              </a:spcBef>
              <a:spcAft>
                <a:spcPts val="400"/>
              </a:spcAft>
            </a:pPr>
            <a:r>
              <a:rPr lang="en-US" dirty="0"/>
              <a:t>Decorate desk/work area with welcome banner</a:t>
            </a:r>
          </a:p>
          <a:p>
            <a:pPr lvl="1">
              <a:spcBef>
                <a:spcPts val="400"/>
              </a:spcBef>
              <a:spcAft>
                <a:spcPts val="400"/>
              </a:spcAft>
            </a:pPr>
            <a:r>
              <a:rPr lang="en-US" dirty="0"/>
              <a:t>Welcome card signed by all staff</a:t>
            </a:r>
          </a:p>
          <a:p>
            <a:pPr lvl="1">
              <a:spcBef>
                <a:spcPts val="400"/>
              </a:spcBef>
              <a:spcAft>
                <a:spcPts val="400"/>
              </a:spcAft>
            </a:pPr>
            <a:r>
              <a:rPr lang="en-US" dirty="0"/>
              <a:t>Post their photo with a short bio</a:t>
            </a:r>
          </a:p>
          <a:p>
            <a:pPr lvl="1">
              <a:spcBef>
                <a:spcPts val="400"/>
              </a:spcBef>
              <a:spcAft>
                <a:spcPts val="400"/>
              </a:spcAft>
            </a:pPr>
            <a:r>
              <a:rPr lang="en-US" dirty="0"/>
              <a:t>Personalized welcome videos—put names to faces</a:t>
            </a:r>
          </a:p>
          <a:p>
            <a:r>
              <a:rPr lang="en-US" dirty="0"/>
              <a:t>Assign mentor/job coach—they should assist in preparing helpful materials</a:t>
            </a:r>
          </a:p>
          <a:p>
            <a:endParaRPr lang="en-US" dirty="0"/>
          </a:p>
          <a:p>
            <a:endParaRPr lang="en-US" dirty="0"/>
          </a:p>
        </p:txBody>
      </p:sp>
      <p:pic>
        <p:nvPicPr>
          <p:cNvPr id="2" name="Picture 1"/>
          <p:cNvPicPr>
            <a:picLocks noChangeAspect="1"/>
          </p:cNvPicPr>
          <p:nvPr/>
        </p:nvPicPr>
        <p:blipFill rotWithShape="1">
          <a:blip r:embed="rId3">
            <a:lum bright="13000"/>
            <a:extLst>
              <a:ext uri="{28A0092B-C50C-407E-A947-70E740481C1C}">
                <a14:useLocalDpi xmlns:a14="http://schemas.microsoft.com/office/drawing/2010/main" val="0"/>
              </a:ext>
            </a:extLst>
          </a:blip>
          <a:srcRect l="1880" t="10189" r="2244" b="7095"/>
          <a:stretch/>
        </p:blipFill>
        <p:spPr>
          <a:xfrm>
            <a:off x="5257800" y="0"/>
            <a:ext cx="3886200" cy="2514600"/>
          </a:xfrm>
          <a:prstGeom prst="rect">
            <a:avLst/>
          </a:prstGeom>
        </p:spPr>
      </p:pic>
    </p:spTree>
    <p:extLst>
      <p:ext uri="{BB962C8B-B14F-4D97-AF65-F5344CB8AC3E}">
        <p14:creationId xmlns:p14="http://schemas.microsoft.com/office/powerpoint/2010/main" val="369109405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p:cNvSpPr>
            <a:spLocks noGrp="1"/>
          </p:cNvSpPr>
          <p:nvPr>
            <p:ph type="title"/>
          </p:nvPr>
        </p:nvSpPr>
        <p:spPr>
          <a:xfrm>
            <a:off x="533400" y="533400"/>
            <a:ext cx="8229600" cy="1752600"/>
          </a:xfrm>
        </p:spPr>
        <p:txBody>
          <a:bodyPr/>
          <a:lstStyle/>
          <a:p>
            <a:r>
              <a:rPr lang="en-US" dirty="0"/>
              <a:t>Planning: employee adjustment stages</a:t>
            </a:r>
          </a:p>
        </p:txBody>
      </p:sp>
      <p:sp>
        <p:nvSpPr>
          <p:cNvPr id="13316" name="Rectangle 12"/>
          <p:cNvSpPr>
            <a:spLocks noGrp="1" noChangeArrowheads="1"/>
          </p:cNvSpPr>
          <p:nvPr>
            <p:ph idx="1"/>
          </p:nvPr>
        </p:nvSpPr>
        <p:spPr>
          <a:xfrm>
            <a:off x="533400" y="2667000"/>
            <a:ext cx="8229600" cy="3459163"/>
          </a:xfrm>
        </p:spPr>
        <p:txBody>
          <a:bodyPr/>
          <a:lstStyle/>
          <a:p>
            <a:pPr marL="0" indent="0">
              <a:buNone/>
            </a:pPr>
            <a:r>
              <a:rPr lang="en-US" dirty="0"/>
              <a:t>After selection</a:t>
            </a:r>
          </a:p>
        </p:txBody>
      </p:sp>
      <p:sp>
        <p:nvSpPr>
          <p:cNvPr id="61442" name="Rectangle 2"/>
          <p:cNvSpPr>
            <a:spLocks noChangeArrowheads="1"/>
          </p:cNvSpPr>
          <p:nvPr/>
        </p:nvSpPr>
        <p:spPr bwMode="auto">
          <a:xfrm>
            <a:off x="457200" y="457200"/>
            <a:ext cx="6781800" cy="555625"/>
          </a:xfrm>
          <a:prstGeom prst="rect">
            <a:avLst/>
          </a:prstGeom>
          <a:noFill/>
          <a:ln w="9525">
            <a:noFill/>
            <a:miter lim="800000"/>
            <a:headEnd/>
            <a:tailEnd/>
          </a:ln>
        </p:spPr>
        <p:txBody>
          <a:bodyPr anchor="ctr"/>
          <a:lstStyle/>
          <a:p>
            <a:pPr>
              <a:defRPr/>
            </a:pPr>
            <a:endParaRPr lang="en-US" sz="3600" b="1" dirty="0">
              <a:solidFill>
                <a:schemeClr val="tx2"/>
              </a:solidFill>
            </a:endParaRPr>
          </a:p>
        </p:txBody>
      </p:sp>
      <p:pic>
        <p:nvPicPr>
          <p:cNvPr id="3" name="Picture 2"/>
          <p:cNvPicPr>
            <a:picLocks noChangeAspect="1"/>
          </p:cNvPicPr>
          <p:nvPr/>
        </p:nvPicPr>
        <p:blipFill>
          <a:blip r:embed="rId3"/>
          <a:stretch>
            <a:fillRect/>
          </a:stretch>
        </p:blipFill>
        <p:spPr>
          <a:xfrm>
            <a:off x="457200" y="3429000"/>
            <a:ext cx="8120743" cy="1905000"/>
          </a:xfrm>
          <a:prstGeom prst="rect">
            <a:avLst/>
          </a:prstGeom>
        </p:spPr>
      </p:pic>
      <p:sp>
        <p:nvSpPr>
          <p:cNvPr id="2" name="Rectangle 1"/>
          <p:cNvSpPr/>
          <p:nvPr/>
        </p:nvSpPr>
        <p:spPr>
          <a:xfrm>
            <a:off x="457200" y="5480347"/>
            <a:ext cx="7924800" cy="461665"/>
          </a:xfrm>
          <a:prstGeom prst="rect">
            <a:avLst/>
          </a:prstGeom>
        </p:spPr>
        <p:txBody>
          <a:bodyPr wrap="square">
            <a:spAutoFit/>
          </a:bodyPr>
          <a:lstStyle/>
          <a:p>
            <a:r>
              <a:rPr lang="en-US" sz="1200" dirty="0"/>
              <a:t>- Originally published as </a:t>
            </a:r>
            <a:r>
              <a:rPr lang="en-US" sz="1200" i="1" dirty="0"/>
              <a:t>Onboarding New Employees: Maximizing Success </a:t>
            </a:r>
            <a:r>
              <a:rPr lang="en-US" sz="1200" dirty="0"/>
              <a:t>by </a:t>
            </a:r>
            <a:r>
              <a:rPr lang="en-US" sz="1200" dirty="0" err="1"/>
              <a:t>Talya</a:t>
            </a:r>
            <a:r>
              <a:rPr lang="en-US" sz="1200" dirty="0"/>
              <a:t> Bauer. © 2010, the SHRM Foundation, Alexandria, VA. Used with permission. All rights reserved. </a:t>
            </a:r>
            <a:endParaRPr lang="en-US" sz="1200" i="1" dirty="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p:txBody>
          <a:bodyPr/>
          <a:lstStyle/>
          <a:p>
            <a:r>
              <a:rPr lang="en-US"/>
              <a:t>Best practices</a:t>
            </a:r>
            <a:endParaRPr lang="en-US" dirty="0"/>
          </a:p>
        </p:txBody>
      </p:sp>
      <p:sp>
        <p:nvSpPr>
          <p:cNvPr id="286723" name="Rectangle 3"/>
          <p:cNvSpPr>
            <a:spLocks noGrp="1" noChangeArrowheads="1"/>
          </p:cNvSpPr>
          <p:nvPr>
            <p:ph idx="1"/>
          </p:nvPr>
        </p:nvSpPr>
        <p:spPr/>
        <p:txBody>
          <a:bodyPr/>
          <a:lstStyle/>
          <a:p>
            <a:pPr marL="0" indent="0">
              <a:buNone/>
            </a:pPr>
            <a:r>
              <a:rPr lang="en-US" dirty="0"/>
              <a:t>Use a checklist</a:t>
            </a:r>
          </a:p>
          <a:p>
            <a:r>
              <a:rPr lang="en-US" dirty="0"/>
              <a:t>Ensures all items are covered</a:t>
            </a:r>
          </a:p>
          <a:p>
            <a:r>
              <a:rPr lang="en-US" dirty="0"/>
              <a:t>Provides organized approach</a:t>
            </a:r>
          </a:p>
          <a:p>
            <a:r>
              <a:rPr lang="en-US" dirty="0"/>
              <a:t>Creates a written record</a:t>
            </a:r>
          </a:p>
          <a:p>
            <a:r>
              <a:rPr lang="en-US" dirty="0"/>
              <a:t>Maintains consistency</a:t>
            </a:r>
          </a:p>
          <a:p>
            <a:r>
              <a:rPr lang="en-US" dirty="0"/>
              <a:t>Allows you to establish expectations, metrics, and benchmarks</a:t>
            </a:r>
          </a:p>
          <a:p>
            <a:pPr lvl="1"/>
            <a:endParaRPr lang="en-US" dirty="0"/>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62700" y="495300"/>
            <a:ext cx="2552700" cy="2552700"/>
          </a:xfrm>
          <a:prstGeom prst="rect">
            <a:avLst/>
          </a:prstGeom>
        </p:spPr>
      </p:pic>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6"/>
          <p:cNvSpPr>
            <a:spLocks noGrp="1" noChangeArrowheads="1"/>
          </p:cNvSpPr>
          <p:nvPr>
            <p:ph type="title"/>
          </p:nvPr>
        </p:nvSpPr>
        <p:spPr/>
        <p:txBody>
          <a:bodyPr/>
          <a:lstStyle/>
          <a:p>
            <a:r>
              <a:rPr lang="en-US"/>
              <a:t>Best practices</a:t>
            </a:r>
            <a:endParaRPr lang="en-US" dirty="0"/>
          </a:p>
        </p:txBody>
      </p:sp>
      <p:sp>
        <p:nvSpPr>
          <p:cNvPr id="22533" name="Rectangle 7"/>
          <p:cNvSpPr>
            <a:spLocks noGrp="1" noChangeArrowheads="1"/>
          </p:cNvSpPr>
          <p:nvPr>
            <p:ph idx="1"/>
          </p:nvPr>
        </p:nvSpPr>
        <p:spPr/>
        <p:txBody>
          <a:bodyPr/>
          <a:lstStyle/>
          <a:p>
            <a:pPr marL="0" indent="0">
              <a:buNone/>
            </a:pPr>
            <a:r>
              <a:rPr lang="en-US" dirty="0"/>
              <a:t>Invest in training</a:t>
            </a:r>
          </a:p>
          <a:p>
            <a:r>
              <a:rPr lang="en-US" dirty="0"/>
              <a:t>Schedule time for training.</a:t>
            </a:r>
          </a:p>
          <a:p>
            <a:r>
              <a:rPr lang="en-US" dirty="0"/>
              <a:t>Don’t make assumptions </a:t>
            </a:r>
            <a:br>
              <a:rPr lang="en-US" dirty="0"/>
            </a:br>
            <a:r>
              <a:rPr lang="en-US" dirty="0"/>
              <a:t>about new employee’s </a:t>
            </a:r>
            <a:br>
              <a:rPr lang="en-US" dirty="0"/>
            </a:br>
            <a:r>
              <a:rPr lang="en-US" dirty="0"/>
              <a:t>knowledge or experience.</a:t>
            </a:r>
          </a:p>
          <a:p>
            <a:r>
              <a:rPr lang="en-US" dirty="0"/>
              <a:t>Use training that incorporates the </a:t>
            </a:r>
            <a:br>
              <a:rPr lang="en-US" dirty="0"/>
            </a:br>
            <a:r>
              <a:rPr lang="en-US" dirty="0"/>
              <a:t>different ways we learn.</a:t>
            </a:r>
          </a:p>
          <a:p>
            <a:r>
              <a:rPr lang="en-US" dirty="0"/>
              <a:t>Train the trainers, too!</a:t>
            </a:r>
          </a:p>
          <a:p>
            <a:endParaRPr lang="en-US" dirty="0"/>
          </a:p>
          <a:p>
            <a:endParaRPr lang="en-US" dirty="0"/>
          </a:p>
          <a:p>
            <a:endParaRPr lang="en-US"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15824" y="0"/>
            <a:ext cx="2528176" cy="3505200"/>
          </a:xfrm>
          <a:prstGeom prst="rect">
            <a:avLst/>
          </a:prstGeom>
        </p:spPr>
      </p:pic>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6"/>
          <p:cNvSpPr>
            <a:spLocks noGrp="1" noChangeArrowheads="1"/>
          </p:cNvSpPr>
          <p:nvPr>
            <p:ph type="title"/>
          </p:nvPr>
        </p:nvSpPr>
        <p:spPr/>
        <p:txBody>
          <a:bodyPr/>
          <a:lstStyle/>
          <a:p>
            <a:r>
              <a:rPr lang="en-US"/>
              <a:t>Best practices</a:t>
            </a:r>
            <a:endParaRPr lang="en-US" dirty="0"/>
          </a:p>
        </p:txBody>
      </p:sp>
      <p:sp>
        <p:nvSpPr>
          <p:cNvPr id="22533" name="Rectangle 7"/>
          <p:cNvSpPr>
            <a:spLocks noGrp="1" noChangeArrowheads="1"/>
          </p:cNvSpPr>
          <p:nvPr>
            <p:ph idx="1"/>
          </p:nvPr>
        </p:nvSpPr>
        <p:spPr/>
        <p:txBody>
          <a:bodyPr/>
          <a:lstStyle/>
          <a:p>
            <a:pPr marL="0" indent="0">
              <a:buNone/>
            </a:pPr>
            <a:r>
              <a:rPr lang="en-US" dirty="0"/>
              <a:t>Don’t forget safety!</a:t>
            </a:r>
          </a:p>
          <a:p>
            <a:r>
              <a:rPr lang="en-US" dirty="0"/>
              <a:t>Include safety expectations at every step.</a:t>
            </a:r>
          </a:p>
          <a:p>
            <a:r>
              <a:rPr lang="en-US" dirty="0"/>
              <a:t>Provide new employee with proper-fitting personal protective equipment (PPE).</a:t>
            </a:r>
          </a:p>
          <a:p>
            <a:r>
              <a:rPr lang="en-US" dirty="0"/>
              <a:t>Inform employee about workplace hazards and train on controlling them.</a:t>
            </a:r>
          </a:p>
          <a:p>
            <a:r>
              <a:rPr lang="en-US" dirty="0"/>
              <a:t>Address any safety concerns.</a:t>
            </a:r>
          </a:p>
        </p:txBody>
      </p:sp>
      <p:pic>
        <p:nvPicPr>
          <p:cNvPr id="4" name="Picture 3" descr="PPE.jpg"/>
          <p:cNvPicPr>
            <a:picLocks noChangeAspect="1"/>
          </p:cNvPicPr>
          <p:nvPr/>
        </p:nvPicPr>
        <p:blipFill>
          <a:blip r:embed="rId3" cstate="print"/>
          <a:stretch>
            <a:fillRect/>
          </a:stretch>
        </p:blipFill>
        <p:spPr>
          <a:xfrm>
            <a:off x="5184519" y="322006"/>
            <a:ext cx="3367087" cy="2231536"/>
          </a:xfrm>
          <a:prstGeom prst="rect">
            <a:avLst/>
          </a:prstGeom>
        </p:spPr>
      </p:pic>
    </p:spTree>
    <p:extLst>
      <p:ext uri="{BB962C8B-B14F-4D97-AF65-F5344CB8AC3E}">
        <p14:creationId xmlns:p14="http://schemas.microsoft.com/office/powerpoint/2010/main" val="4195197624"/>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a:lstStyle/>
          <a:p>
            <a:r>
              <a:rPr lang="en-US"/>
              <a:t>Best practices</a:t>
            </a:r>
            <a:endParaRPr lang="en-US" dirty="0"/>
          </a:p>
        </p:txBody>
      </p:sp>
      <p:sp>
        <p:nvSpPr>
          <p:cNvPr id="288771" name="Rectangle 3"/>
          <p:cNvSpPr>
            <a:spLocks noGrp="1" noChangeArrowheads="1"/>
          </p:cNvSpPr>
          <p:nvPr>
            <p:ph idx="1"/>
          </p:nvPr>
        </p:nvSpPr>
        <p:spPr/>
        <p:txBody>
          <a:bodyPr/>
          <a:lstStyle/>
          <a:p>
            <a:pPr marL="0" lvl="0" indent="0">
              <a:buNone/>
            </a:pPr>
            <a:r>
              <a:rPr lang="en-US" dirty="0"/>
              <a:t>Hands-on training (job coach, job shadow)</a:t>
            </a:r>
          </a:p>
          <a:p>
            <a:pPr lvl="0"/>
            <a:r>
              <a:rPr lang="en-US" dirty="0"/>
              <a:t>Demonstrates understanding</a:t>
            </a:r>
          </a:p>
          <a:p>
            <a:pPr lvl="0"/>
            <a:r>
              <a:rPr lang="en-US" dirty="0"/>
              <a:t>Provides coaching opportunity</a:t>
            </a:r>
          </a:p>
          <a:p>
            <a:pPr lvl="0"/>
            <a:r>
              <a:rPr lang="en-US" dirty="0"/>
              <a:t>Gives valuable experience</a:t>
            </a:r>
          </a:p>
          <a:p>
            <a:pPr lvl="0"/>
            <a:r>
              <a:rPr lang="en-US" dirty="0"/>
              <a:t>Increases confidence</a:t>
            </a:r>
          </a:p>
        </p:txBody>
      </p:sp>
      <p:pic>
        <p:nvPicPr>
          <p:cNvPr id="10" name="Picture 9"/>
          <p:cNvPicPr>
            <a:picLocks noChangeAspect="1"/>
          </p:cNvPicPr>
          <p:nvPr/>
        </p:nvPicPr>
        <p:blipFill rotWithShape="1">
          <a:blip r:embed="rId3" cstate="print">
            <a:extLst>
              <a:ext uri="{28A0092B-C50C-407E-A947-70E740481C1C}">
                <a14:useLocalDpi xmlns:a14="http://schemas.microsoft.com/office/drawing/2010/main" val="0"/>
              </a:ext>
            </a:extLst>
          </a:blip>
          <a:srcRect r="7285"/>
          <a:stretch/>
        </p:blipFill>
        <p:spPr>
          <a:xfrm>
            <a:off x="6096000" y="4267200"/>
            <a:ext cx="3048000" cy="2190365"/>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Best practices</a:t>
            </a:r>
            <a:endParaRPr lang="en-US" dirty="0"/>
          </a:p>
        </p:txBody>
      </p:sp>
      <p:pic>
        <p:nvPicPr>
          <p:cNvPr id="3" name="Content Placeholder 2"/>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5638800" y="1676400"/>
            <a:ext cx="2742142" cy="4113213"/>
          </a:xfrm>
        </p:spPr>
      </p:pic>
      <p:sp>
        <p:nvSpPr>
          <p:cNvPr id="289794" name="Rectangle 2"/>
          <p:cNvSpPr>
            <a:spLocks noGrp="1" noChangeArrowheads="1"/>
          </p:cNvSpPr>
          <p:nvPr>
            <p:ph sz="half" idx="2"/>
          </p:nvPr>
        </p:nvSpPr>
        <p:spPr>
          <a:xfrm>
            <a:off x="457200" y="1828800"/>
            <a:ext cx="4800600" cy="4113213"/>
          </a:xfrm>
        </p:spPr>
        <p:txBody>
          <a:bodyPr/>
          <a:lstStyle/>
          <a:p>
            <a:pPr marL="0" indent="0">
              <a:buNone/>
            </a:pPr>
            <a:r>
              <a:rPr lang="en-US" sz="2400" dirty="0"/>
              <a:t>Create opportunities for social interaction</a:t>
            </a:r>
          </a:p>
          <a:p>
            <a:r>
              <a:rPr lang="en-US" sz="2400" dirty="0"/>
              <a:t>Lunch on first day</a:t>
            </a:r>
          </a:p>
          <a:p>
            <a:r>
              <a:rPr lang="en-US" sz="2400" dirty="0"/>
              <a:t>Staff meeting introductions</a:t>
            </a:r>
          </a:p>
          <a:p>
            <a:r>
              <a:rPr lang="en-US" sz="2400" dirty="0"/>
              <a:t>Tours of work areas to introduce others</a:t>
            </a:r>
          </a:p>
          <a:p>
            <a:r>
              <a:rPr lang="en-US" sz="2400" dirty="0"/>
              <a:t>Senior management involvement</a:t>
            </a: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0" name="Rectangle 2"/>
          <p:cNvSpPr>
            <a:spLocks noGrp="1" noChangeArrowheads="1"/>
          </p:cNvSpPr>
          <p:nvPr>
            <p:ph type="title"/>
          </p:nvPr>
        </p:nvSpPr>
        <p:spPr/>
        <p:txBody>
          <a:bodyPr/>
          <a:lstStyle/>
          <a:p>
            <a:r>
              <a:rPr lang="en-US" sz="4000" dirty="0"/>
              <a:t>Best practices</a:t>
            </a:r>
          </a:p>
        </p:txBody>
      </p:sp>
      <p:sp>
        <p:nvSpPr>
          <p:cNvPr id="24581" name="Rectangle 3"/>
          <p:cNvSpPr>
            <a:spLocks noGrp="1" noChangeArrowheads="1"/>
          </p:cNvSpPr>
          <p:nvPr>
            <p:ph idx="1"/>
          </p:nvPr>
        </p:nvSpPr>
        <p:spPr>
          <a:xfrm>
            <a:off x="457200" y="1752600"/>
            <a:ext cx="5486400" cy="4113213"/>
          </a:xfrm>
        </p:spPr>
        <p:txBody>
          <a:bodyPr>
            <a:normAutofit fontScale="92500" lnSpcReduction="10000"/>
          </a:bodyPr>
          <a:lstStyle/>
          <a:p>
            <a:pPr marL="0" indent="0">
              <a:buNone/>
            </a:pPr>
            <a:r>
              <a:rPr lang="en-US" sz="3200" dirty="0"/>
              <a:t>Follow up</a:t>
            </a:r>
          </a:p>
          <a:p>
            <a:pPr>
              <a:lnSpc>
                <a:spcPct val="110000"/>
              </a:lnSpc>
            </a:pPr>
            <a:r>
              <a:rPr lang="en-US" sz="2800" dirty="0"/>
              <a:t>Create opportunities for employee feedback (consider using a survey).</a:t>
            </a:r>
          </a:p>
          <a:p>
            <a:pPr>
              <a:lnSpc>
                <a:spcPct val="110000"/>
              </a:lnSpc>
            </a:pPr>
            <a:r>
              <a:rPr lang="en-US" sz="2800" dirty="0"/>
              <a:t>Schedule regular check-ins to stay on track with NEO plan.</a:t>
            </a:r>
          </a:p>
          <a:p>
            <a:pPr>
              <a:lnSpc>
                <a:spcPct val="110000"/>
              </a:lnSpc>
            </a:pPr>
            <a:r>
              <a:rPr lang="en-US" sz="2800" dirty="0"/>
              <a:t>Stay open to new employee questions and concerns.</a:t>
            </a: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t="3050" r="30325" b="-3050"/>
          <a:stretch/>
        </p:blipFill>
        <p:spPr>
          <a:xfrm>
            <a:off x="6281906" y="2440368"/>
            <a:ext cx="2862094" cy="2737675"/>
          </a:xfrm>
          <a:prstGeom prst="rect">
            <a:avLst/>
          </a:prstGeom>
        </p:spPr>
      </p:pic>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6"/>
          <p:cNvSpPr>
            <a:spLocks noGrp="1" noChangeArrowheads="1"/>
          </p:cNvSpPr>
          <p:nvPr>
            <p:ph type="title"/>
          </p:nvPr>
        </p:nvSpPr>
        <p:spPr>
          <a:xfrm>
            <a:off x="647700" y="838200"/>
            <a:ext cx="8572500" cy="633413"/>
          </a:xfrm>
        </p:spPr>
        <p:txBody>
          <a:bodyPr/>
          <a:lstStyle/>
          <a:p>
            <a:r>
              <a:rPr lang="en-US" strike="sngStrike" dirty="0"/>
              <a:t>Mistakes</a:t>
            </a:r>
            <a:r>
              <a:rPr lang="en-US" dirty="0"/>
              <a:t> Learning opportunities</a:t>
            </a:r>
          </a:p>
        </p:txBody>
      </p:sp>
      <p:sp>
        <p:nvSpPr>
          <p:cNvPr id="16389" name="Rectangle 7"/>
          <p:cNvSpPr>
            <a:spLocks noGrp="1" noChangeArrowheads="1"/>
          </p:cNvSpPr>
          <p:nvPr>
            <p:ph idx="1"/>
          </p:nvPr>
        </p:nvSpPr>
        <p:spPr>
          <a:xfrm>
            <a:off x="457200" y="1915886"/>
            <a:ext cx="4419600" cy="4113213"/>
          </a:xfrm>
        </p:spPr>
        <p:txBody>
          <a:bodyPr/>
          <a:lstStyle/>
          <a:p>
            <a:pPr marL="0" indent="0">
              <a:buNone/>
            </a:pPr>
            <a:r>
              <a:rPr lang="en-US" dirty="0"/>
              <a:t>Read and sign NEO</a:t>
            </a:r>
          </a:p>
          <a:p>
            <a:r>
              <a:rPr lang="en-US" dirty="0"/>
              <a:t>Limited interaction</a:t>
            </a:r>
          </a:p>
          <a:p>
            <a:r>
              <a:rPr lang="en-US" dirty="0"/>
              <a:t>Limited content</a:t>
            </a:r>
          </a:p>
          <a:p>
            <a:r>
              <a:rPr lang="en-US" dirty="0"/>
              <a:t>No good way to check understanding</a:t>
            </a:r>
          </a:p>
          <a:p>
            <a:r>
              <a:rPr lang="en-US" dirty="0"/>
              <a:t>Does not fit adult learning model</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7960" r="8471"/>
          <a:stretch/>
        </p:blipFill>
        <p:spPr>
          <a:xfrm>
            <a:off x="5257800" y="1905000"/>
            <a:ext cx="3886200" cy="3086743"/>
          </a:xfrm>
          <a:prstGeom prst="rect">
            <a:avLst/>
          </a:prstGeom>
        </p:spPr>
      </p:pic>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10"/>
          <p:cNvSpPr>
            <a:spLocks noGrp="1" noChangeArrowheads="1"/>
          </p:cNvSpPr>
          <p:nvPr>
            <p:ph type="title"/>
          </p:nvPr>
        </p:nvSpPr>
        <p:spPr>
          <a:xfrm>
            <a:off x="685800" y="526937"/>
            <a:ext cx="8305800" cy="1243013"/>
          </a:xfrm>
        </p:spPr>
        <p:txBody>
          <a:bodyPr/>
          <a:lstStyle/>
          <a:p>
            <a:pPr eaLnBrk="1" hangingPunct="1"/>
            <a:r>
              <a:rPr lang="en-US" strike="sngStrike" dirty="0"/>
              <a:t>Mistakes </a:t>
            </a:r>
            <a:r>
              <a:rPr lang="en-US" dirty="0"/>
              <a:t>Learning opportunities</a:t>
            </a:r>
            <a:r>
              <a:rPr lang="en-US" strike="sngStrike" dirty="0"/>
              <a:t> </a:t>
            </a:r>
          </a:p>
        </p:txBody>
      </p:sp>
      <p:sp>
        <p:nvSpPr>
          <p:cNvPr id="18437" name="Rectangle 11"/>
          <p:cNvSpPr>
            <a:spLocks noGrp="1" noChangeArrowheads="1"/>
          </p:cNvSpPr>
          <p:nvPr>
            <p:ph idx="1"/>
          </p:nvPr>
        </p:nvSpPr>
        <p:spPr>
          <a:xfrm>
            <a:off x="457200" y="1828800"/>
            <a:ext cx="6172200" cy="4113213"/>
          </a:xfrm>
        </p:spPr>
        <p:txBody>
          <a:bodyPr/>
          <a:lstStyle/>
          <a:p>
            <a:pPr eaLnBrk="1" hangingPunct="1"/>
            <a:r>
              <a:rPr lang="en-US" dirty="0"/>
              <a:t>First day of work is when supervisor is on vacation</a:t>
            </a:r>
          </a:p>
          <a:p>
            <a:pPr eaLnBrk="1" hangingPunct="1"/>
            <a:r>
              <a:rPr lang="en-US" dirty="0"/>
              <a:t>Wrong choice of mentor/job coach or no mentor/job coach</a:t>
            </a:r>
          </a:p>
          <a:p>
            <a:pPr eaLnBrk="1" hangingPunct="1"/>
            <a:r>
              <a:rPr lang="en-US" dirty="0"/>
              <a:t>Failing to remove old </a:t>
            </a:r>
            <a:br>
              <a:rPr lang="en-US" dirty="0"/>
            </a:br>
            <a:r>
              <a:rPr lang="en-US" dirty="0"/>
              <a:t>files/work from their work area </a:t>
            </a:r>
          </a:p>
          <a:p>
            <a:pPr eaLnBrk="1" hangingPunct="1"/>
            <a:r>
              <a:rPr lang="en-US" dirty="0"/>
              <a:t>Misspelling their name </a:t>
            </a:r>
          </a:p>
          <a:p>
            <a:pPr eaLnBrk="1" hangingPunct="1"/>
            <a:r>
              <a:rPr lang="en-US" dirty="0"/>
              <a:t>Not including safety in training</a:t>
            </a:r>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6953" r="10391"/>
          <a:stretch/>
        </p:blipFill>
        <p:spPr>
          <a:xfrm>
            <a:off x="6400800" y="-32657"/>
            <a:ext cx="2743200" cy="3015614"/>
          </a:xfrm>
          <a:prstGeom prst="rect">
            <a:avLst/>
          </a:prstGeom>
        </p:spPr>
      </p:pic>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10"/>
          <p:cNvSpPr>
            <a:spLocks noGrp="1" noChangeArrowheads="1"/>
          </p:cNvSpPr>
          <p:nvPr>
            <p:ph type="title"/>
          </p:nvPr>
        </p:nvSpPr>
        <p:spPr>
          <a:xfrm>
            <a:off x="489856" y="395287"/>
            <a:ext cx="8577943" cy="976313"/>
          </a:xfrm>
        </p:spPr>
        <p:txBody>
          <a:bodyPr/>
          <a:lstStyle/>
          <a:p>
            <a:r>
              <a:rPr lang="en-US" strike="sngStrike" dirty="0"/>
              <a:t>Mistakes</a:t>
            </a:r>
            <a:r>
              <a:rPr lang="en-US" dirty="0"/>
              <a:t> Learning opportunities </a:t>
            </a:r>
          </a:p>
        </p:txBody>
      </p:sp>
      <p:sp>
        <p:nvSpPr>
          <p:cNvPr id="18437" name="Rectangle 11"/>
          <p:cNvSpPr>
            <a:spLocks noGrp="1" noChangeArrowheads="1"/>
          </p:cNvSpPr>
          <p:nvPr>
            <p:ph idx="1"/>
          </p:nvPr>
        </p:nvSpPr>
        <p:spPr>
          <a:xfrm>
            <a:off x="457200" y="1828800"/>
            <a:ext cx="8229600" cy="4113213"/>
          </a:xfrm>
        </p:spPr>
        <p:txBody>
          <a:bodyPr/>
          <a:lstStyle/>
          <a:p>
            <a:r>
              <a:rPr lang="en-US" dirty="0"/>
              <a:t>Putting the employee right </a:t>
            </a:r>
            <a:br>
              <a:rPr lang="en-US" dirty="0"/>
            </a:br>
            <a:r>
              <a:rPr lang="en-US" dirty="0"/>
              <a:t>to work “sink or swim”</a:t>
            </a:r>
          </a:p>
          <a:p>
            <a:r>
              <a:rPr lang="en-US" dirty="0"/>
              <a:t>Too much information—too fast</a:t>
            </a:r>
          </a:p>
          <a:p>
            <a:r>
              <a:rPr lang="en-US" dirty="0"/>
              <a:t>No structure to NEO program </a:t>
            </a:r>
            <a:br>
              <a:rPr lang="en-US" dirty="0"/>
            </a:br>
            <a:r>
              <a:rPr lang="en-US" dirty="0"/>
              <a:t>“flying by the seat of your pants”</a:t>
            </a:r>
          </a:p>
          <a:p>
            <a:r>
              <a:rPr lang="en-US" dirty="0"/>
              <a:t>No planning beforehand</a:t>
            </a:r>
          </a:p>
          <a:p>
            <a:r>
              <a:rPr lang="en-US" dirty="0"/>
              <a:t>Computer/phone not set—</a:t>
            </a:r>
            <a:br>
              <a:rPr lang="en-US" dirty="0"/>
            </a:br>
            <a:r>
              <a:rPr lang="en-US" dirty="0"/>
              <a:t>they have to work in temporary area</a:t>
            </a:r>
          </a:p>
        </p:txBody>
      </p:sp>
      <p:pic>
        <p:nvPicPr>
          <p:cNvPr id="5" name="Picture 4"/>
          <p:cNvPicPr>
            <a:picLocks noChangeAspect="1"/>
          </p:cNvPicPr>
          <p:nvPr/>
        </p:nvPicPr>
        <p:blipFill rotWithShape="1">
          <a:blip r:embed="rId3" cstate="print">
            <a:extLst>
              <a:ext uri="{28A0092B-C50C-407E-A947-70E740481C1C}">
                <a14:useLocalDpi xmlns:a14="http://schemas.microsoft.com/office/drawing/2010/main" val="0"/>
              </a:ext>
            </a:extLst>
          </a:blip>
          <a:srcRect l="21715" t="25243" r="33500"/>
          <a:stretch/>
        </p:blipFill>
        <p:spPr>
          <a:xfrm>
            <a:off x="6477000" y="-1"/>
            <a:ext cx="2667000" cy="2967037"/>
          </a:xfrm>
          <a:prstGeom prst="rect">
            <a:avLst/>
          </a:prstGeom>
        </p:spPr>
      </p:pic>
    </p:spTree>
    <p:extLst>
      <p:ext uri="{BB962C8B-B14F-4D97-AF65-F5344CB8AC3E}">
        <p14:creationId xmlns:p14="http://schemas.microsoft.com/office/powerpoint/2010/main" val="2009338251"/>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a:lstStyle/>
          <a:p>
            <a:r>
              <a:rPr lang="en-US"/>
              <a:t>Creative ideas</a:t>
            </a:r>
            <a:endParaRPr lang="en-US" dirty="0"/>
          </a:p>
        </p:txBody>
      </p:sp>
      <p:sp>
        <p:nvSpPr>
          <p:cNvPr id="22533" name="Rectangle 3"/>
          <p:cNvSpPr>
            <a:spLocks noGrp="1" noChangeArrowheads="1"/>
          </p:cNvSpPr>
          <p:nvPr>
            <p:ph idx="1"/>
          </p:nvPr>
        </p:nvSpPr>
        <p:spPr/>
        <p:txBody>
          <a:bodyPr/>
          <a:lstStyle/>
          <a:p>
            <a:pPr marL="0" indent="0">
              <a:buNone/>
            </a:pPr>
            <a:r>
              <a:rPr lang="en-US" dirty="0"/>
              <a:t>Game shows—after attending new employee orientation class</a:t>
            </a:r>
          </a:p>
          <a:p>
            <a:r>
              <a:rPr lang="en-US" dirty="0"/>
              <a:t>Computer versions</a:t>
            </a:r>
          </a:p>
          <a:p>
            <a:pPr lvl="1"/>
            <a:r>
              <a:rPr lang="en-US" i="1" dirty="0"/>
              <a:t>Jeopardy</a:t>
            </a:r>
          </a:p>
          <a:p>
            <a:pPr lvl="1"/>
            <a:r>
              <a:rPr lang="en-US" i="1" dirty="0"/>
              <a:t>Who wants to be a millionaire?</a:t>
            </a:r>
          </a:p>
          <a:p>
            <a:r>
              <a:rPr lang="en-US" dirty="0"/>
              <a:t>Spin the wheel </a:t>
            </a:r>
          </a:p>
          <a:p>
            <a:r>
              <a:rPr lang="en-US" dirty="0"/>
              <a:t>Company trivia challenge</a:t>
            </a:r>
          </a:p>
        </p:txBody>
      </p:sp>
      <p:pic>
        <p:nvPicPr>
          <p:cNvPr id="2" name="Picture 1"/>
          <p:cNvPicPr>
            <a:picLocks noChangeAspect="1"/>
          </p:cNvPicPr>
          <p:nvPr/>
        </p:nvPicPr>
        <p:blipFill>
          <a:blip r:embed="rId3"/>
          <a:stretch>
            <a:fillRect/>
          </a:stretch>
        </p:blipFill>
        <p:spPr>
          <a:xfrm>
            <a:off x="6248400" y="2971800"/>
            <a:ext cx="2895600" cy="2098568"/>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6" name="Rectangle 2"/>
          <p:cNvSpPr>
            <a:spLocks noGrp="1" noChangeArrowheads="1"/>
          </p:cNvSpPr>
          <p:nvPr>
            <p:ph type="title"/>
          </p:nvPr>
        </p:nvSpPr>
        <p:spPr/>
        <p:txBody>
          <a:bodyPr/>
          <a:lstStyle/>
          <a:p>
            <a:r>
              <a:rPr lang="en-US"/>
              <a:t>Creative ideas</a:t>
            </a:r>
            <a:endParaRPr lang="en-US" dirty="0"/>
          </a:p>
        </p:txBody>
      </p:sp>
      <p:sp>
        <p:nvSpPr>
          <p:cNvPr id="23557" name="Rectangle 3"/>
          <p:cNvSpPr>
            <a:spLocks noGrp="1" noChangeArrowheads="1"/>
          </p:cNvSpPr>
          <p:nvPr>
            <p:ph idx="1"/>
          </p:nvPr>
        </p:nvSpPr>
        <p:spPr>
          <a:xfrm>
            <a:off x="457200" y="1828800"/>
            <a:ext cx="8077200" cy="4113213"/>
          </a:xfrm>
        </p:spPr>
        <p:txBody>
          <a:bodyPr/>
          <a:lstStyle/>
          <a:p>
            <a:pPr marL="0" indent="0">
              <a:buNone/>
            </a:pPr>
            <a:r>
              <a:rPr lang="en-US" sz="2200" dirty="0"/>
              <a:t>Scavenger hunt</a:t>
            </a:r>
          </a:p>
          <a:p>
            <a:r>
              <a:rPr lang="en-US" sz="2200" dirty="0"/>
              <a:t>On the first day, give the new employee a tour.</a:t>
            </a:r>
          </a:p>
          <a:p>
            <a:r>
              <a:rPr lang="en-US" sz="2200" dirty="0"/>
              <a:t>On the second day, give them a map of your facility with a list of riddles—each riddle leads them to a different department, area, or key person. You could also do the same thing with a list, and no riddles.</a:t>
            </a:r>
          </a:p>
          <a:p>
            <a:r>
              <a:rPr lang="en-US" sz="2200" dirty="0"/>
              <a:t>They can get little prizes in each area, </a:t>
            </a:r>
            <a:br>
              <a:rPr lang="en-US" sz="2200" dirty="0"/>
            </a:br>
            <a:r>
              <a:rPr lang="en-US" sz="2200" dirty="0"/>
              <a:t>or you can give them a big prize once </a:t>
            </a:r>
            <a:br>
              <a:rPr lang="en-US" sz="2200" dirty="0"/>
            </a:br>
            <a:r>
              <a:rPr lang="en-US" sz="2200" dirty="0"/>
              <a:t>they successfully cover the map.</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45086" y="4495800"/>
            <a:ext cx="1600200" cy="2070190"/>
          </a:xfrm>
          <a:prstGeom prst="rect">
            <a:avLst/>
          </a:prstGeom>
        </p:spPr>
      </p:pic>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2"/>
          <p:cNvSpPr>
            <a:spLocks noGrp="1" noChangeArrowheads="1"/>
          </p:cNvSpPr>
          <p:nvPr>
            <p:ph type="title"/>
          </p:nvPr>
        </p:nvSpPr>
        <p:spPr/>
        <p:txBody>
          <a:bodyPr/>
          <a:lstStyle/>
          <a:p>
            <a:r>
              <a:rPr lang="en-US"/>
              <a:t>Creative ideas</a:t>
            </a:r>
            <a:endParaRPr lang="en-US" dirty="0"/>
          </a:p>
        </p:txBody>
      </p:sp>
      <p:sp>
        <p:nvSpPr>
          <p:cNvPr id="22533" name="Rectangle 3"/>
          <p:cNvSpPr>
            <a:spLocks noGrp="1" noChangeArrowheads="1"/>
          </p:cNvSpPr>
          <p:nvPr>
            <p:ph idx="1"/>
          </p:nvPr>
        </p:nvSpPr>
        <p:spPr>
          <a:xfrm>
            <a:off x="528637" y="1824037"/>
            <a:ext cx="8229600" cy="4297363"/>
          </a:xfrm>
        </p:spPr>
        <p:txBody>
          <a:bodyPr/>
          <a:lstStyle/>
          <a:p>
            <a:pPr marL="0" indent="0">
              <a:buNone/>
            </a:pPr>
            <a:r>
              <a:rPr lang="en-US" dirty="0"/>
              <a:t>Team building—getting to know you</a:t>
            </a:r>
          </a:p>
          <a:p>
            <a:r>
              <a:rPr lang="en-US" dirty="0"/>
              <a:t>My river, my mountain</a:t>
            </a:r>
          </a:p>
          <a:p>
            <a:r>
              <a:rPr lang="en-US" dirty="0"/>
              <a:t>Best job, worst job</a:t>
            </a:r>
          </a:p>
          <a:p>
            <a:r>
              <a:rPr lang="en-US" dirty="0"/>
              <a:t>Anything, anytime</a:t>
            </a:r>
          </a:p>
          <a:p>
            <a:r>
              <a:rPr lang="en-US" dirty="0"/>
              <a:t>Human scavenger hunt</a:t>
            </a:r>
          </a:p>
          <a:p>
            <a:r>
              <a:rPr lang="en-US" dirty="0"/>
              <a:t>Recognition profiles</a:t>
            </a:r>
          </a:p>
          <a:p>
            <a:endParaRPr lang="en-US" dirty="0"/>
          </a:p>
          <a:p>
            <a:endParaRPr lang="en-US" dirty="0"/>
          </a:p>
          <a:p>
            <a:endParaRPr lang="en-US" dirty="0"/>
          </a:p>
          <a:p>
            <a:pPr lvl="1"/>
            <a:endParaRPr lang="en-US" dirty="0"/>
          </a:p>
          <a:p>
            <a:pPr lvl="1"/>
            <a:endParaRPr lang="en-US" dirty="0"/>
          </a:p>
        </p:txBody>
      </p:sp>
      <p:pic>
        <p:nvPicPr>
          <p:cNvPr id="1026" name="A2D891B7-FA12-448C-B641-2C58C33FDBDD" descr="cid:875B816C-7421-429F-8A11-74CC1856772B@hsd1.or.comcast.ne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70134" y="2819400"/>
            <a:ext cx="3799886" cy="2535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047840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p:txBody>
          <a:bodyPr/>
          <a:lstStyle/>
          <a:p>
            <a:r>
              <a:rPr lang="en-US" dirty="0"/>
              <a:t>SHRM Foundation</a:t>
            </a:r>
            <a:br>
              <a:rPr lang="en-US" dirty="0"/>
            </a:br>
            <a:r>
              <a:rPr lang="en-US" dirty="0"/>
              <a:t>Onboarding New Employees</a:t>
            </a:r>
          </a:p>
        </p:txBody>
      </p:sp>
      <p:sp>
        <p:nvSpPr>
          <p:cNvPr id="21509" name="Rectangle 3"/>
          <p:cNvSpPr>
            <a:spLocks noGrp="1" noChangeArrowheads="1"/>
          </p:cNvSpPr>
          <p:nvPr>
            <p:ph idx="1"/>
          </p:nvPr>
        </p:nvSpPr>
        <p:spPr>
          <a:xfrm>
            <a:off x="3505200" y="2209800"/>
            <a:ext cx="5257800" cy="4297363"/>
          </a:xfrm>
        </p:spPr>
        <p:txBody>
          <a:bodyPr/>
          <a:lstStyle/>
          <a:p>
            <a:r>
              <a:rPr lang="en-US" dirty="0"/>
              <a:t>Printable PDF</a:t>
            </a:r>
          </a:p>
          <a:p>
            <a:r>
              <a:rPr lang="en-US" dirty="0"/>
              <a:t>Evidence-based best practices</a:t>
            </a:r>
          </a:p>
          <a:p>
            <a:r>
              <a:rPr lang="en-US" dirty="0"/>
              <a:t>Includes:</a:t>
            </a:r>
          </a:p>
          <a:p>
            <a:pPr lvl="1">
              <a:spcBef>
                <a:spcPts val="400"/>
              </a:spcBef>
              <a:spcAft>
                <a:spcPts val="400"/>
              </a:spcAft>
            </a:pPr>
            <a:r>
              <a:rPr lang="en-US" dirty="0"/>
              <a:t>Academic treatment of onboarding</a:t>
            </a:r>
          </a:p>
          <a:p>
            <a:pPr lvl="1">
              <a:spcBef>
                <a:spcPts val="400"/>
              </a:spcBef>
              <a:spcAft>
                <a:spcPts val="400"/>
              </a:spcAft>
            </a:pPr>
            <a:r>
              <a:rPr lang="en-US" dirty="0"/>
              <a:t>Case studies</a:t>
            </a:r>
          </a:p>
          <a:p>
            <a:pPr lvl="1">
              <a:spcBef>
                <a:spcPts val="400"/>
              </a:spcBef>
              <a:spcAft>
                <a:spcPts val="400"/>
              </a:spcAft>
            </a:pPr>
            <a:r>
              <a:rPr lang="en-US" dirty="0"/>
              <a:t>Links to further reading</a:t>
            </a:r>
          </a:p>
        </p:txBody>
      </p:sp>
      <p:pic>
        <p:nvPicPr>
          <p:cNvPr id="2" name="Picture 1"/>
          <p:cNvPicPr>
            <a:picLocks noChangeAspect="1"/>
          </p:cNvPicPr>
          <p:nvPr/>
        </p:nvPicPr>
        <p:blipFill>
          <a:blip r:embed="rId3"/>
          <a:stretch>
            <a:fillRect/>
          </a:stretch>
        </p:blipFill>
        <p:spPr>
          <a:xfrm>
            <a:off x="609600" y="2209800"/>
            <a:ext cx="2438400" cy="3160365"/>
          </a:xfrm>
          <a:prstGeom prst="rect">
            <a:avLst/>
          </a:prstGeom>
        </p:spPr>
      </p:pic>
    </p:spTree>
    <p:extLst>
      <p:ext uri="{BB962C8B-B14F-4D97-AF65-F5344CB8AC3E}">
        <p14:creationId xmlns:p14="http://schemas.microsoft.com/office/powerpoint/2010/main" val="26792816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p:txBody>
          <a:bodyPr/>
          <a:lstStyle/>
          <a:p>
            <a:r>
              <a:rPr lang="en-US"/>
              <a:t>University of Washington Onboarding Toolkit</a:t>
            </a:r>
            <a:endParaRPr lang="en-US" dirty="0"/>
          </a:p>
        </p:txBody>
      </p:sp>
      <p:sp>
        <p:nvSpPr>
          <p:cNvPr id="21509" name="Rectangle 3"/>
          <p:cNvSpPr>
            <a:spLocks noGrp="1" noChangeArrowheads="1"/>
          </p:cNvSpPr>
          <p:nvPr>
            <p:ph idx="1"/>
          </p:nvPr>
        </p:nvSpPr>
        <p:spPr>
          <a:xfrm>
            <a:off x="3200400" y="2133600"/>
            <a:ext cx="5562600" cy="4495800"/>
          </a:xfrm>
        </p:spPr>
        <p:txBody>
          <a:bodyPr/>
          <a:lstStyle/>
          <a:p>
            <a:r>
              <a:rPr lang="en-US" dirty="0"/>
              <a:t>Printable PDF</a:t>
            </a:r>
          </a:p>
          <a:p>
            <a:r>
              <a:rPr lang="en-US" dirty="0"/>
              <a:t>Easy to customize</a:t>
            </a:r>
          </a:p>
          <a:p>
            <a:r>
              <a:rPr lang="en-US" dirty="0"/>
              <a:t>Includes:</a:t>
            </a:r>
          </a:p>
          <a:p>
            <a:pPr lvl="1"/>
            <a:r>
              <a:rPr lang="en-US" dirty="0"/>
              <a:t>Checklists</a:t>
            </a:r>
          </a:p>
          <a:p>
            <a:pPr lvl="1"/>
            <a:r>
              <a:rPr lang="en-US" dirty="0"/>
              <a:t>Recognition profile</a:t>
            </a:r>
          </a:p>
          <a:p>
            <a:pPr lvl="1"/>
            <a:r>
              <a:rPr lang="en-US" dirty="0"/>
              <a:t>Employee survey</a:t>
            </a:r>
          </a:p>
        </p:txBody>
      </p:sp>
      <p:pic>
        <p:nvPicPr>
          <p:cNvPr id="2" name="Picture 1"/>
          <p:cNvPicPr>
            <a:picLocks noChangeAspect="1"/>
          </p:cNvPicPr>
          <p:nvPr/>
        </p:nvPicPr>
        <p:blipFill>
          <a:blip r:embed="rId3"/>
          <a:stretch>
            <a:fillRect/>
          </a:stretch>
        </p:blipFill>
        <p:spPr>
          <a:xfrm>
            <a:off x="609600" y="2743200"/>
            <a:ext cx="2362199" cy="3052318"/>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8" name="Rectangle 2"/>
          <p:cNvSpPr>
            <a:spLocks noGrp="1" noChangeArrowheads="1"/>
          </p:cNvSpPr>
          <p:nvPr>
            <p:ph type="title"/>
          </p:nvPr>
        </p:nvSpPr>
        <p:spPr>
          <a:xfrm>
            <a:off x="452284" y="838200"/>
            <a:ext cx="8077200" cy="685800"/>
          </a:xfrm>
        </p:spPr>
        <p:txBody>
          <a:bodyPr/>
          <a:lstStyle/>
          <a:p>
            <a:pPr eaLnBrk="1" hangingPunct="1"/>
            <a:r>
              <a:rPr lang="en-US" dirty="0"/>
              <a:t>Univ. of California, Davis</a:t>
            </a:r>
            <a:br>
              <a:rPr lang="en-US" dirty="0"/>
            </a:br>
            <a:r>
              <a:rPr lang="en-US" dirty="0"/>
              <a:t>Onboarding Toolkit </a:t>
            </a:r>
          </a:p>
        </p:txBody>
      </p:sp>
      <p:sp>
        <p:nvSpPr>
          <p:cNvPr id="21509" name="Rectangle 3"/>
          <p:cNvSpPr>
            <a:spLocks noGrp="1" noChangeArrowheads="1"/>
          </p:cNvSpPr>
          <p:nvPr>
            <p:ph idx="1"/>
          </p:nvPr>
        </p:nvSpPr>
        <p:spPr>
          <a:xfrm>
            <a:off x="4572000" y="2286000"/>
            <a:ext cx="4572000" cy="3503613"/>
          </a:xfrm>
        </p:spPr>
        <p:txBody>
          <a:bodyPr/>
          <a:lstStyle/>
          <a:p>
            <a:pPr eaLnBrk="1" hangingPunct="1"/>
            <a:r>
              <a:rPr lang="en-US" dirty="0"/>
              <a:t>Interactive web format</a:t>
            </a:r>
          </a:p>
          <a:p>
            <a:pPr eaLnBrk="1" hangingPunct="1"/>
            <a:r>
              <a:rPr lang="en-US" dirty="0"/>
              <a:t>Very comprehensive</a:t>
            </a:r>
          </a:p>
          <a:p>
            <a:pPr eaLnBrk="1" hangingPunct="1"/>
            <a:r>
              <a:rPr lang="en-US" dirty="0"/>
              <a:t>Includes:</a:t>
            </a:r>
          </a:p>
          <a:p>
            <a:pPr lvl="1" eaLnBrk="1" hangingPunct="1"/>
            <a:r>
              <a:rPr lang="en-US" dirty="0">
                <a:solidFill>
                  <a:schemeClr val="tx1"/>
                </a:solidFill>
              </a:rPr>
              <a:t>NEO checklist</a:t>
            </a:r>
          </a:p>
          <a:p>
            <a:pPr lvl="1" eaLnBrk="1" hangingPunct="1"/>
            <a:r>
              <a:rPr lang="en-US" dirty="0">
                <a:solidFill>
                  <a:schemeClr val="tx1"/>
                </a:solidFill>
              </a:rPr>
              <a:t>Tips for encouraging employee engagement</a:t>
            </a:r>
          </a:p>
        </p:txBody>
      </p:sp>
      <p:pic>
        <p:nvPicPr>
          <p:cNvPr id="2" name="Picture 1"/>
          <p:cNvPicPr>
            <a:picLocks noChangeAspect="1"/>
          </p:cNvPicPr>
          <p:nvPr/>
        </p:nvPicPr>
        <p:blipFill>
          <a:blip r:embed="rId3"/>
          <a:stretch>
            <a:fillRect/>
          </a:stretch>
        </p:blipFill>
        <p:spPr>
          <a:xfrm>
            <a:off x="396107" y="2514600"/>
            <a:ext cx="3938400" cy="2743200"/>
          </a:xfrm>
          <a:prstGeom prst="rect">
            <a:avLst/>
          </a:prstGeom>
        </p:spPr>
      </p:pic>
    </p:spTree>
    <p:extLst>
      <p:ext uri="{BB962C8B-B14F-4D97-AF65-F5344CB8AC3E}">
        <p14:creationId xmlns:p14="http://schemas.microsoft.com/office/powerpoint/2010/main" val="378301909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2"/>
          <p:cNvSpPr>
            <a:spLocks noGrp="1" noChangeArrowheads="1"/>
          </p:cNvSpPr>
          <p:nvPr>
            <p:ph type="title"/>
          </p:nvPr>
        </p:nvSpPr>
        <p:spPr/>
        <p:txBody>
          <a:bodyPr/>
          <a:lstStyle/>
          <a:p>
            <a:r>
              <a:rPr lang="en-US"/>
              <a:t>Other resources</a:t>
            </a:r>
            <a:endParaRPr lang="en-US" dirty="0"/>
          </a:p>
        </p:txBody>
      </p:sp>
      <p:sp>
        <p:nvSpPr>
          <p:cNvPr id="8" name="Content Placeholder 7"/>
          <p:cNvSpPr>
            <a:spLocks noGrp="1"/>
          </p:cNvSpPr>
          <p:nvPr>
            <p:ph idx="1"/>
          </p:nvPr>
        </p:nvSpPr>
        <p:spPr/>
        <p:txBody>
          <a:bodyPr/>
          <a:lstStyle/>
          <a:p>
            <a:r>
              <a:rPr lang="en-US" sz="2400" dirty="0"/>
              <a:t>HR software (examples </a:t>
            </a:r>
            <a:r>
              <a:rPr lang="en-US" sz="2400" dirty="0" err="1"/>
              <a:t>iCIMS</a:t>
            </a:r>
            <a:r>
              <a:rPr lang="en-US" sz="2400" dirty="0"/>
              <a:t>, Bamboo HR, Clear Company, My Staffing Pro, and numerous others)</a:t>
            </a:r>
          </a:p>
          <a:p>
            <a:r>
              <a:rPr lang="en-US" sz="2400" dirty="0"/>
              <a:t>Society for Human Resource Management (SHRM)</a:t>
            </a:r>
          </a:p>
          <a:p>
            <a:r>
              <a:rPr lang="en-US" sz="2400" dirty="0"/>
              <a:t>State of Oregon —</a:t>
            </a:r>
            <a:br>
              <a:rPr lang="en-US" sz="2400" dirty="0"/>
            </a:br>
            <a:r>
              <a:rPr lang="en-US" sz="2400" dirty="0"/>
              <a:t>Bureau of Labor &amp; Industries</a:t>
            </a:r>
          </a:p>
        </p:txBody>
      </p:sp>
      <p:pic>
        <p:nvPicPr>
          <p:cNvPr id="6" name="Picture 5"/>
          <p:cNvPicPr>
            <a:picLocks noChangeAspect="1"/>
          </p:cNvPicPr>
          <p:nvPr/>
        </p:nvPicPr>
        <p:blipFill rotWithShape="1">
          <a:blip r:embed="rId3" cstate="print">
            <a:extLst>
              <a:ext uri="{BEBA8EAE-BF5A-486C-A8C5-ECC9F3942E4B}">
                <a14:imgProps xmlns:a14="http://schemas.microsoft.com/office/drawing/2010/main">
                  <a14:imgLayer r:embed="rId4">
                    <a14:imgEffect>
                      <a14:backgroundRemoval t="0" b="100000" l="0" r="100000">
                        <a14:foregroundMark x1="63501" y1="62309" x2="63501" y2="62309"/>
                        <a14:foregroundMark x1="71900" y1="65371" x2="71900" y2="65371"/>
                        <a14:foregroundMark x1="73548" y1="67491" x2="73548" y2="67491"/>
                        <a14:foregroundMark x1="80691" y1="97409" x2="80691" y2="97409"/>
                        <a14:foregroundMark x1="13501" y1="73969" x2="13501" y2="73969"/>
                        <a14:foregroundMark x1="10047" y1="80448" x2="10047" y2="80448"/>
                      </a14:backgroundRemoval>
                    </a14:imgEffect>
                  </a14:imgLayer>
                </a14:imgProps>
              </a:ext>
              <a:ext uri="{28A0092B-C50C-407E-A947-70E740481C1C}">
                <a14:useLocalDpi xmlns:a14="http://schemas.microsoft.com/office/drawing/2010/main" val="0"/>
              </a:ext>
            </a:extLst>
          </a:blip>
          <a:srcRect r="23793" b="721"/>
          <a:stretch/>
        </p:blipFill>
        <p:spPr>
          <a:xfrm>
            <a:off x="5105400" y="3124200"/>
            <a:ext cx="4037039" cy="3505200"/>
          </a:xfrm>
          <a:prstGeom prst="rect">
            <a:avLst/>
          </a:prstGeom>
        </p:spPr>
      </p:pic>
    </p:spTree>
    <p:extLst>
      <p:ext uri="{BB962C8B-B14F-4D97-AF65-F5344CB8AC3E}">
        <p14:creationId xmlns:p14="http://schemas.microsoft.com/office/powerpoint/2010/main" val="1257897974"/>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Now let’s play a game....</a:t>
            </a:r>
            <a:endParaRPr lang="en-US" dirty="0"/>
          </a:p>
        </p:txBody>
      </p:sp>
      <p:sp>
        <p:nvSpPr>
          <p:cNvPr id="4" name="Date Placeholder 3"/>
          <p:cNvSpPr>
            <a:spLocks noGrp="1"/>
          </p:cNvSpPr>
          <p:nvPr>
            <p:ph type="dt" sz="half" idx="10"/>
          </p:nvPr>
        </p:nvSpPr>
        <p:spPr/>
        <p:txBody>
          <a:bodyPr/>
          <a:lstStyle/>
          <a:p>
            <a:fld id="{5E70B010-0959-4632-8642-FBB8E83462BA}" type="datetime4">
              <a:rPr lang="en-US" smtClean="0"/>
              <a:pPr/>
              <a:t>September 22, 2017</a:t>
            </a:fld>
            <a:endParaRPr lang="en-US"/>
          </a:p>
        </p:txBody>
      </p:sp>
      <p:sp>
        <p:nvSpPr>
          <p:cNvPr id="12" name="Content Placeholder 11"/>
          <p:cNvSpPr>
            <a:spLocks noGrp="1"/>
          </p:cNvSpPr>
          <p:nvPr>
            <p:ph idx="1"/>
          </p:nvPr>
        </p:nvSpPr>
        <p:spPr/>
        <p:txBody>
          <a:bodyPr/>
          <a:lstStyle/>
          <a:p>
            <a:pPr marL="0" indent="0">
              <a:buNone/>
            </a:pPr>
            <a:r>
              <a:rPr lang="en-US" dirty="0"/>
              <a:t>Using your smart phone </a:t>
            </a:r>
          </a:p>
          <a:p>
            <a:pPr marL="0" indent="0">
              <a:buNone/>
            </a:pPr>
            <a:r>
              <a:rPr lang="en-US" dirty="0"/>
              <a:t>Go to your browser</a:t>
            </a:r>
          </a:p>
          <a:p>
            <a:pPr marL="0" indent="0">
              <a:buNone/>
            </a:pPr>
            <a:r>
              <a:rPr lang="en-US" dirty="0"/>
              <a:t>Go to the website kahoot.it</a:t>
            </a:r>
          </a:p>
          <a:p>
            <a:pPr marL="0" indent="0">
              <a:buNone/>
            </a:pPr>
            <a:endParaRPr lang="en-US" dirty="0"/>
          </a:p>
        </p:txBody>
      </p:sp>
      <p:pic>
        <p:nvPicPr>
          <p:cNvPr id="13" name="Picture 12"/>
          <p:cNvPicPr>
            <a:picLocks noChangeAspect="1"/>
          </p:cNvPicPr>
          <p:nvPr/>
        </p:nvPicPr>
        <p:blipFill>
          <a:blip r:embed="rId2"/>
          <a:stretch>
            <a:fillRect/>
          </a:stretch>
        </p:blipFill>
        <p:spPr>
          <a:xfrm>
            <a:off x="4720590" y="4495800"/>
            <a:ext cx="4019550" cy="1447800"/>
          </a:xfrm>
          <a:prstGeom prst="rect">
            <a:avLst/>
          </a:prstGeom>
        </p:spPr>
      </p:pic>
    </p:spTree>
    <p:extLst>
      <p:ext uri="{BB962C8B-B14F-4D97-AF65-F5344CB8AC3E}">
        <p14:creationId xmlns:p14="http://schemas.microsoft.com/office/powerpoint/2010/main" val="30231989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question marks.jpg"/>
          <p:cNvPicPr>
            <a:picLocks noChangeAspect="1"/>
          </p:cNvPicPr>
          <p:nvPr/>
        </p:nvPicPr>
        <p:blipFill>
          <a:blip r:embed="rId3" cstate="print"/>
          <a:srcRect t="10157" b="15843"/>
          <a:stretch>
            <a:fillRect/>
          </a:stretch>
        </p:blipFill>
        <p:spPr>
          <a:xfrm>
            <a:off x="4648200" y="1956352"/>
            <a:ext cx="3733800" cy="4139648"/>
          </a:xfrm>
          <a:prstGeom prst="rect">
            <a:avLst/>
          </a:prstGeom>
        </p:spPr>
      </p:pic>
      <p:sp>
        <p:nvSpPr>
          <p:cNvPr id="26628" name="Rectangle 2"/>
          <p:cNvSpPr>
            <a:spLocks noGrp="1" noChangeArrowheads="1"/>
          </p:cNvSpPr>
          <p:nvPr>
            <p:ph type="title"/>
          </p:nvPr>
        </p:nvSpPr>
        <p:spPr/>
        <p:txBody>
          <a:bodyPr/>
          <a:lstStyle/>
          <a:p>
            <a:r>
              <a:rPr lang="en-US"/>
              <a:t>Questions to think about</a:t>
            </a:r>
            <a:endParaRPr lang="en-US" dirty="0"/>
          </a:p>
        </p:txBody>
      </p:sp>
      <p:sp>
        <p:nvSpPr>
          <p:cNvPr id="8" name="Content Placeholder 7"/>
          <p:cNvSpPr>
            <a:spLocks noGrp="1"/>
          </p:cNvSpPr>
          <p:nvPr>
            <p:ph idx="1"/>
          </p:nvPr>
        </p:nvSpPr>
        <p:spPr>
          <a:xfrm>
            <a:off x="533400" y="2209800"/>
            <a:ext cx="4191000" cy="3916363"/>
          </a:xfrm>
        </p:spPr>
        <p:txBody>
          <a:bodyPr/>
          <a:lstStyle/>
          <a:p>
            <a:pPr marL="0" indent="0">
              <a:buNone/>
            </a:pPr>
            <a:r>
              <a:rPr lang="en-US" dirty="0"/>
              <a:t>What does our NEO process look like now?</a:t>
            </a:r>
          </a:p>
          <a:p>
            <a:pPr marL="0" indent="0">
              <a:buNone/>
            </a:pPr>
            <a:r>
              <a:rPr lang="en-US" dirty="0"/>
              <a:t>Can I take ideas from this presentation to improve our process?</a:t>
            </a: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a:xfrm>
            <a:off x="381000" y="304800"/>
            <a:ext cx="8153400" cy="608013"/>
          </a:xfrm>
        </p:spPr>
        <p:txBody>
          <a:bodyPr/>
          <a:lstStyle/>
          <a:p>
            <a:pPr eaLnBrk="1" hangingPunct="1"/>
            <a:r>
              <a:rPr lang="en-US" sz="4000" dirty="0"/>
              <a:t>References</a:t>
            </a:r>
          </a:p>
        </p:txBody>
      </p:sp>
      <p:sp>
        <p:nvSpPr>
          <p:cNvPr id="22533" name="Rectangle 5"/>
          <p:cNvSpPr>
            <a:spLocks noGrp="1" noChangeArrowheads="1"/>
          </p:cNvSpPr>
          <p:nvPr>
            <p:ph idx="1"/>
          </p:nvPr>
        </p:nvSpPr>
        <p:spPr>
          <a:xfrm>
            <a:off x="457200" y="1143000"/>
            <a:ext cx="8534400" cy="4875213"/>
          </a:xfrm>
        </p:spPr>
        <p:txBody>
          <a:bodyPr/>
          <a:lstStyle/>
          <a:p>
            <a:pPr eaLnBrk="1" hangingPunct="1">
              <a:buNone/>
            </a:pPr>
            <a:r>
              <a:rPr lang="en-US" sz="1400" dirty="0"/>
              <a:t>Bauer, </a:t>
            </a:r>
            <a:r>
              <a:rPr lang="en-US" sz="1400" dirty="0" err="1"/>
              <a:t>Talya</a:t>
            </a:r>
            <a:r>
              <a:rPr lang="en-US" sz="1400" dirty="0"/>
              <a:t> N., </a:t>
            </a:r>
            <a:r>
              <a:rPr lang="en-US" sz="1400" dirty="0" err="1"/>
              <a:t>Ph.D</a:t>
            </a:r>
            <a:r>
              <a:rPr lang="en-US" sz="1400" dirty="0"/>
              <a:t>, </a:t>
            </a:r>
            <a:r>
              <a:rPr lang="en-US" sz="1400" i="1" dirty="0"/>
              <a:t>Onboarding New Employees: Maximizing Success. </a:t>
            </a:r>
            <a:r>
              <a:rPr lang="en-US" sz="1400" dirty="0"/>
              <a:t>Society of Human Resource Management Foundations Effective Practice Guidelines Series. </a:t>
            </a:r>
            <a:r>
              <a:rPr lang="en-US" sz="1400" dirty="0">
                <a:hlinkClick r:id="rId3"/>
              </a:rPr>
              <a:t>http://www.shrm.org/about/foundation/products/Documents/Onboarding%20EPG-%20FINAL.pdf</a:t>
            </a:r>
            <a:r>
              <a:rPr lang="en-US" sz="1400" dirty="0"/>
              <a:t>  </a:t>
            </a:r>
          </a:p>
          <a:p>
            <a:pPr eaLnBrk="1" hangingPunct="1">
              <a:buNone/>
            </a:pPr>
            <a:r>
              <a:rPr lang="en-US" sz="1400" dirty="0"/>
              <a:t>Bennington, Emily. </a:t>
            </a:r>
            <a:r>
              <a:rPr lang="en-US" sz="1400" i="1" dirty="0"/>
              <a:t>Monster video: New Employee Orientation</a:t>
            </a:r>
            <a:r>
              <a:rPr lang="en-US" sz="1400" dirty="0"/>
              <a:t>. </a:t>
            </a:r>
            <a:r>
              <a:rPr lang="en-US" sz="1400" dirty="0">
                <a:hlinkClick r:id="rId4"/>
              </a:rPr>
              <a:t>http://hiring.monster.com/hr/hr-best-practices/small-business/hiring-process/new-employee-orientation.aspx</a:t>
            </a:r>
            <a:r>
              <a:rPr lang="en-US" sz="1400" dirty="0"/>
              <a:t> </a:t>
            </a:r>
          </a:p>
          <a:p>
            <a:pPr eaLnBrk="1" hangingPunct="1">
              <a:buNone/>
            </a:pPr>
            <a:r>
              <a:rPr lang="en-US" sz="1400" dirty="0"/>
              <a:t>Cable, Daniel M., et al. </a:t>
            </a:r>
            <a:r>
              <a:rPr lang="en-US" sz="1400" i="1" dirty="0"/>
              <a:t>Reinventing Employee Onboarding</a:t>
            </a:r>
            <a:r>
              <a:rPr lang="en-US" sz="1400" dirty="0"/>
              <a:t>.  MIT Sloan Management Review Spring 2013. </a:t>
            </a:r>
            <a:r>
              <a:rPr lang="en-US" sz="1400" dirty="0">
                <a:hlinkClick r:id="rId5"/>
              </a:rPr>
              <a:t>http://sloanreview.mit.edu/article/reinventing-employee-onboarding/</a:t>
            </a:r>
            <a:endParaRPr lang="en-US" sz="1400" dirty="0"/>
          </a:p>
          <a:p>
            <a:pPr eaLnBrk="1" hangingPunct="1">
              <a:buNone/>
            </a:pPr>
            <a:r>
              <a:rPr lang="en-US" sz="1400" dirty="0"/>
              <a:t>Chen, Xin. </a:t>
            </a:r>
            <a:r>
              <a:rPr lang="en-US" sz="1400" i="1" dirty="0"/>
              <a:t>Suggestions on Effective Corporate New Employee Orientation Program for Human Resource Specialists</a:t>
            </a:r>
            <a:r>
              <a:rPr lang="en-US" sz="1400" dirty="0"/>
              <a:t>. Online Journal of Workforce Education and Development. Vol IV, </a:t>
            </a:r>
            <a:r>
              <a:rPr lang="en-US" sz="1400" dirty="0" err="1"/>
              <a:t>Iss</a:t>
            </a:r>
            <a:r>
              <a:rPr lang="en-US" sz="1400" dirty="0"/>
              <a:t> 3; Summer 2010. </a:t>
            </a:r>
            <a:r>
              <a:rPr lang="en-US" sz="1400" dirty="0">
                <a:hlinkClick r:id="rId6"/>
              </a:rPr>
              <a:t>http://opensiuc.lib.siu.edu/cgi/viewcontent.cgi?article=1081&amp;context=ojwed</a:t>
            </a:r>
            <a:endParaRPr lang="en-US" sz="1400" dirty="0"/>
          </a:p>
          <a:p>
            <a:pPr eaLnBrk="1" hangingPunct="1">
              <a:buNone/>
            </a:pPr>
            <a:r>
              <a:rPr lang="en-US" sz="1400" dirty="0" err="1"/>
              <a:t>Cuma</a:t>
            </a:r>
            <a:r>
              <a:rPr lang="en-US" sz="1400" dirty="0"/>
              <a:t>, Mike A. </a:t>
            </a:r>
            <a:r>
              <a:rPr lang="en-US" sz="1400" i="1" dirty="0"/>
              <a:t>Mastering New Employee Orientations: Common Flaws and Winning Best Practices. </a:t>
            </a:r>
            <a:r>
              <a:rPr lang="en-US" sz="1400" i="1" dirty="0">
                <a:hlinkClick r:id="rId7"/>
              </a:rPr>
              <a:t>http://www.legacybowes.com/latest-blog-posts/entry/mastering-new-employee-orientations-common-flaws-and-winning-best-practices-.html</a:t>
            </a:r>
            <a:endParaRPr lang="en-US" sz="1400" i="1" dirty="0"/>
          </a:p>
          <a:p>
            <a:pPr eaLnBrk="1" hangingPunct="1">
              <a:buNone/>
            </a:pPr>
            <a:r>
              <a:rPr lang="en-US" sz="1400" dirty="0" err="1"/>
              <a:t>Grillo</a:t>
            </a:r>
            <a:r>
              <a:rPr lang="en-US" sz="1400" dirty="0"/>
              <a:t>, Maria, et al. </a:t>
            </a:r>
            <a:r>
              <a:rPr lang="en-US" sz="1400" i="1" dirty="0"/>
              <a:t>A Strategic Approach to Onboarding Design: Surveys, Materials, &amp; Diverse Hires. </a:t>
            </a:r>
            <a:r>
              <a:rPr lang="en-US" sz="1400" dirty="0"/>
              <a:t>Cornell University Digital Commons</a:t>
            </a:r>
            <a:r>
              <a:rPr lang="en-US" sz="1400" i="1" dirty="0"/>
              <a:t>. </a:t>
            </a:r>
            <a:r>
              <a:rPr lang="en-US" sz="1400" i="1" dirty="0">
                <a:hlinkClick r:id="rId8"/>
              </a:rPr>
              <a:t>http://digitalcommons.ilr.cornell.edu/cgi/viewcontent.cgi?article=1085&amp;context=student</a:t>
            </a:r>
            <a:endParaRPr lang="en-US" sz="1400" i="1" dirty="0"/>
          </a:p>
          <a:p>
            <a:pPr eaLnBrk="1" hangingPunct="1">
              <a:buNone/>
            </a:pPr>
            <a:endParaRPr lang="en-US" sz="1400" i="1" dirty="0"/>
          </a:p>
          <a:p>
            <a:pPr eaLnBrk="1" hangingPunct="1">
              <a:buNone/>
            </a:pPr>
            <a:endParaRPr lang="en-US" sz="1400" dirty="0"/>
          </a:p>
          <a:p>
            <a:pPr eaLnBrk="1" hangingPunct="1">
              <a:buNone/>
            </a:pPr>
            <a:endParaRPr lang="en-US" sz="1400" dirty="0"/>
          </a:p>
          <a:p>
            <a:pPr eaLnBrk="1" hangingPunct="1">
              <a:buNone/>
            </a:pPr>
            <a:endParaRPr lang="en-US" sz="1400" dirty="0"/>
          </a:p>
        </p:txBody>
      </p:sp>
    </p:spTree>
    <p:extLst>
      <p:ext uri="{BB962C8B-B14F-4D97-AF65-F5344CB8AC3E}">
        <p14:creationId xmlns:p14="http://schemas.microsoft.com/office/powerpoint/2010/main" val="265902703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a:xfrm>
            <a:off x="381000" y="304800"/>
            <a:ext cx="8153400" cy="608013"/>
          </a:xfrm>
        </p:spPr>
        <p:txBody>
          <a:bodyPr/>
          <a:lstStyle/>
          <a:p>
            <a:pPr eaLnBrk="1" hangingPunct="1"/>
            <a:r>
              <a:rPr lang="en-US" sz="4000" dirty="0"/>
              <a:t>References</a:t>
            </a:r>
          </a:p>
        </p:txBody>
      </p:sp>
      <p:sp>
        <p:nvSpPr>
          <p:cNvPr id="22533" name="Rectangle 5"/>
          <p:cNvSpPr>
            <a:spLocks noGrp="1" noChangeArrowheads="1"/>
          </p:cNvSpPr>
          <p:nvPr>
            <p:ph idx="1"/>
          </p:nvPr>
        </p:nvSpPr>
        <p:spPr>
          <a:xfrm>
            <a:off x="402771" y="1143000"/>
            <a:ext cx="8382000" cy="4875213"/>
          </a:xfrm>
        </p:spPr>
        <p:txBody>
          <a:bodyPr/>
          <a:lstStyle/>
          <a:p>
            <a:pPr eaLnBrk="1" hangingPunct="1">
              <a:buNone/>
            </a:pPr>
            <a:r>
              <a:rPr lang="en-US" sz="1400" dirty="0"/>
              <a:t>Halvorson, Chad. </a:t>
            </a:r>
            <a:r>
              <a:rPr lang="en-US" sz="1400" i="1" dirty="0"/>
              <a:t>12 Employee Onboarding Best Practices Every Business Owner Needs to Know.</a:t>
            </a:r>
            <a:r>
              <a:rPr lang="en-US" sz="1400" dirty="0"/>
              <a:t>  When I Work. </a:t>
            </a:r>
            <a:r>
              <a:rPr lang="en-US" sz="1400" dirty="0">
                <a:hlinkClick r:id="rId3"/>
              </a:rPr>
              <a:t>http://wheniwork.com/blog/employee-onboarding-best-practices/</a:t>
            </a:r>
            <a:endParaRPr lang="en-US" sz="1400" dirty="0"/>
          </a:p>
          <a:p>
            <a:pPr eaLnBrk="1" hangingPunct="1">
              <a:buNone/>
            </a:pPr>
            <a:r>
              <a:rPr lang="en-US" sz="1400" dirty="0" err="1"/>
              <a:t>Lepi</a:t>
            </a:r>
            <a:r>
              <a:rPr lang="en-US" sz="1400" dirty="0"/>
              <a:t>, Katie. </a:t>
            </a:r>
            <a:r>
              <a:rPr lang="en-US" sz="1400" i="1" dirty="0"/>
              <a:t>The 7 Styles of Learning: Which Works for You?. </a:t>
            </a:r>
            <a:r>
              <a:rPr lang="en-US" sz="1400" dirty="0" err="1"/>
              <a:t>Edudemic</a:t>
            </a:r>
            <a:r>
              <a:rPr lang="en-US" sz="1400" dirty="0"/>
              <a:t>. </a:t>
            </a:r>
            <a:r>
              <a:rPr lang="en-US" sz="1400" dirty="0">
                <a:hlinkClick r:id="rId4"/>
              </a:rPr>
              <a:t>http://www.edudemic.com/styles-of-learning/</a:t>
            </a:r>
            <a:r>
              <a:rPr lang="en-US" sz="1400" dirty="0"/>
              <a:t> </a:t>
            </a:r>
            <a:endParaRPr lang="en-US" sz="1400" i="1" dirty="0"/>
          </a:p>
          <a:p>
            <a:pPr eaLnBrk="1" hangingPunct="1">
              <a:buNone/>
            </a:pPr>
            <a:r>
              <a:rPr lang="en-US" sz="1400" dirty="0" err="1"/>
              <a:t>Meinert</a:t>
            </a:r>
            <a:r>
              <a:rPr lang="en-US" sz="1400" dirty="0"/>
              <a:t>, Dori. </a:t>
            </a:r>
            <a:r>
              <a:rPr lang="en-US" sz="1400" i="1" dirty="0"/>
              <a:t>Onboarding Mistakes to Avoid-And Some Great Ideas to Adopt. </a:t>
            </a:r>
            <a:r>
              <a:rPr lang="en-US" sz="1400" dirty="0"/>
              <a:t>Society of Human Resources. </a:t>
            </a:r>
            <a:r>
              <a:rPr lang="en-US" sz="1400" dirty="0">
                <a:hlinkClick r:id="rId5"/>
              </a:rPr>
              <a:t>https://www.shrm.org/publications/hrmagazine/editorialcontent/2016/0616/pages/0616-onboarding-mistakes-and-good-ideas.aspx</a:t>
            </a:r>
            <a:r>
              <a:rPr lang="en-US" sz="1400" dirty="0"/>
              <a:t>  Accessed June 1, 2016.</a:t>
            </a:r>
          </a:p>
          <a:p>
            <a:pPr eaLnBrk="1" hangingPunct="1">
              <a:buNone/>
            </a:pPr>
            <a:r>
              <a:rPr lang="en-US" sz="1400" dirty="0" err="1"/>
              <a:t>O’Leonard</a:t>
            </a:r>
            <a:r>
              <a:rPr lang="en-US" sz="1400" dirty="0"/>
              <a:t>, Karen. </a:t>
            </a:r>
            <a:r>
              <a:rPr lang="en-US" sz="1400" i="1" dirty="0"/>
              <a:t>The Talent Acquisition </a:t>
            </a:r>
            <a:r>
              <a:rPr lang="en-US" sz="1400" i="1" dirty="0" err="1"/>
              <a:t>Factbook</a:t>
            </a:r>
            <a:r>
              <a:rPr lang="en-US" sz="1400" i="1" dirty="0"/>
              <a:t>® 2011</a:t>
            </a:r>
            <a:r>
              <a:rPr lang="en-US" sz="1400" dirty="0"/>
              <a:t>. </a:t>
            </a:r>
            <a:r>
              <a:rPr lang="en-US" sz="1400" dirty="0" err="1"/>
              <a:t>Bersin</a:t>
            </a:r>
            <a:r>
              <a:rPr lang="en-US" sz="1400" dirty="0"/>
              <a:t> &amp; Associates.</a:t>
            </a:r>
          </a:p>
          <a:p>
            <a:pPr eaLnBrk="1" hangingPunct="1">
              <a:buNone/>
            </a:pPr>
            <a:r>
              <a:rPr lang="en-US" sz="1400" dirty="0"/>
              <a:t>University of California, Davis. </a:t>
            </a:r>
            <a:r>
              <a:rPr lang="en-US" sz="1400" i="1" dirty="0"/>
              <a:t>Onboarding Toolkit</a:t>
            </a:r>
            <a:r>
              <a:rPr lang="en-US" sz="1400" dirty="0"/>
              <a:t>. Staff Development and Professional Services. </a:t>
            </a:r>
            <a:r>
              <a:rPr lang="en-US" sz="1400" dirty="0">
                <a:hlinkClick r:id="rId6"/>
              </a:rPr>
              <a:t>http://sdps.ucdavis.edu/toolkits/onboarding/</a:t>
            </a:r>
            <a:endParaRPr lang="en-US" sz="1400" dirty="0"/>
          </a:p>
          <a:p>
            <a:pPr eaLnBrk="1" hangingPunct="1">
              <a:buNone/>
            </a:pPr>
            <a:r>
              <a:rPr lang="en-US" sz="1400" dirty="0"/>
              <a:t>University of Washington. </a:t>
            </a:r>
            <a:r>
              <a:rPr lang="en-US" sz="1400" i="1" dirty="0"/>
              <a:t>Onboarding Toolkit</a:t>
            </a:r>
            <a:r>
              <a:rPr lang="en-US" sz="1400" dirty="0"/>
              <a:t>. Professional &amp; Organizational Development. </a:t>
            </a:r>
            <a:r>
              <a:rPr lang="en-US" sz="1400" dirty="0">
                <a:hlinkClick r:id="rId7"/>
              </a:rPr>
              <a:t>http://www.washington.edu/admin/hr/pod/leaders/ee-careerdev/onboarding/docs/onbdtoolkit.pdf</a:t>
            </a:r>
            <a:r>
              <a:rPr lang="en-US" sz="1400" dirty="0"/>
              <a:t> </a:t>
            </a:r>
          </a:p>
          <a:p>
            <a:pPr eaLnBrk="1" hangingPunct="1">
              <a:buNone/>
            </a:pPr>
            <a:endParaRPr lang="en-US" sz="1400" dirty="0"/>
          </a:p>
          <a:p>
            <a:pPr eaLnBrk="1" hangingPunct="1">
              <a:buNone/>
            </a:pPr>
            <a:endParaRPr lang="en-US" sz="1400" dirty="0"/>
          </a:p>
          <a:p>
            <a:pPr eaLnBrk="1" hangingPunct="1">
              <a:buNone/>
            </a:pPr>
            <a:endParaRPr lang="en-US" sz="1400" dirty="0"/>
          </a:p>
          <a:p>
            <a:pPr eaLnBrk="1" hangingPunct="1">
              <a:buNone/>
            </a:pPr>
            <a:endParaRPr lang="en-US" sz="1400" dirty="0"/>
          </a:p>
        </p:txBody>
      </p:sp>
    </p:spTree>
    <p:extLst>
      <p:ext uri="{BB962C8B-B14F-4D97-AF65-F5344CB8AC3E}">
        <p14:creationId xmlns:p14="http://schemas.microsoft.com/office/powerpoint/2010/main" val="157602828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Footer Placeholder 3"/>
          <p:cNvSpPr>
            <a:spLocks noGrp="1"/>
          </p:cNvSpPr>
          <p:nvPr>
            <p:ph type="ftr" sz="quarter" idx="10"/>
          </p:nvPr>
        </p:nvSpPr>
        <p:spPr>
          <a:noFill/>
        </p:spPr>
        <p:txBody>
          <a:bodyPr/>
          <a:lstStyle>
            <a:lvl1pPr>
              <a:defRPr sz="2400">
                <a:solidFill>
                  <a:schemeClr val="tx1"/>
                </a:solidFill>
                <a:latin typeface="Verdana" panose="020B0604030504040204" pitchFamily="34" charset="0"/>
              </a:defRPr>
            </a:lvl1pPr>
            <a:lvl2pPr marL="742950" indent="-285750">
              <a:defRPr sz="2400">
                <a:solidFill>
                  <a:schemeClr val="tx1"/>
                </a:solidFill>
                <a:latin typeface="Verdana" panose="020B0604030504040204" pitchFamily="34" charset="0"/>
              </a:defRPr>
            </a:lvl2pPr>
            <a:lvl3pPr marL="1143000" indent="-228600">
              <a:defRPr sz="2400">
                <a:solidFill>
                  <a:schemeClr val="tx1"/>
                </a:solidFill>
                <a:latin typeface="Verdana" panose="020B0604030504040204" pitchFamily="34" charset="0"/>
              </a:defRPr>
            </a:lvl3pPr>
            <a:lvl4pPr marL="1600200" indent="-228600">
              <a:defRPr sz="2400">
                <a:solidFill>
                  <a:schemeClr val="tx1"/>
                </a:solidFill>
                <a:latin typeface="Verdana" panose="020B0604030504040204" pitchFamily="34" charset="0"/>
              </a:defRPr>
            </a:lvl4pPr>
            <a:lvl5pPr marL="2057400" indent="-22860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altLang="en-US" sz="800" dirty="0">
                <a:solidFill>
                  <a:schemeClr val="bg2"/>
                </a:solidFill>
              </a:rPr>
              <a:t>© SAIF CORPORATION  </a:t>
            </a:r>
          </a:p>
        </p:txBody>
      </p:sp>
      <p:sp>
        <p:nvSpPr>
          <p:cNvPr id="70659" name="Slide Number Placeholder 4"/>
          <p:cNvSpPr>
            <a:spLocks noGrp="1"/>
          </p:cNvSpPr>
          <p:nvPr>
            <p:ph type="sldNum" sz="quarter" idx="11"/>
          </p:nvPr>
        </p:nvSpPr>
        <p:spPr>
          <a:noFill/>
        </p:spPr>
        <p:txBody>
          <a:bodyPr/>
          <a:lstStyle>
            <a:lvl1pPr>
              <a:defRPr sz="2400">
                <a:solidFill>
                  <a:schemeClr val="tx1"/>
                </a:solidFill>
                <a:latin typeface="Verdana" panose="020B0604030504040204" pitchFamily="34" charset="0"/>
              </a:defRPr>
            </a:lvl1pPr>
            <a:lvl2pPr marL="742950" indent="-285750">
              <a:defRPr sz="2400">
                <a:solidFill>
                  <a:schemeClr val="tx1"/>
                </a:solidFill>
                <a:latin typeface="Verdana" panose="020B0604030504040204" pitchFamily="34" charset="0"/>
              </a:defRPr>
            </a:lvl2pPr>
            <a:lvl3pPr marL="1143000" indent="-228600">
              <a:defRPr sz="2400">
                <a:solidFill>
                  <a:schemeClr val="tx1"/>
                </a:solidFill>
                <a:latin typeface="Verdana" panose="020B0604030504040204" pitchFamily="34" charset="0"/>
              </a:defRPr>
            </a:lvl3pPr>
            <a:lvl4pPr marL="1600200" indent="-228600">
              <a:defRPr sz="2400">
                <a:solidFill>
                  <a:schemeClr val="tx1"/>
                </a:solidFill>
                <a:latin typeface="Verdana" panose="020B0604030504040204" pitchFamily="34" charset="0"/>
              </a:defRPr>
            </a:lvl4pPr>
            <a:lvl5pPr marL="2057400" indent="-228600">
              <a:defRPr sz="2400">
                <a:solidFill>
                  <a:schemeClr val="tx1"/>
                </a:solidFill>
                <a:latin typeface="Verdana" panose="020B0604030504040204" pitchFamily="34" charset="0"/>
              </a:defRPr>
            </a:lvl5pPr>
            <a:lvl6pPr marL="2514600" indent="-228600" eaLnBrk="0" fontAlgn="base" hangingPunct="0">
              <a:spcBef>
                <a:spcPct val="0"/>
              </a:spcBef>
              <a:spcAft>
                <a:spcPct val="0"/>
              </a:spcAft>
              <a:defRPr sz="2400">
                <a:solidFill>
                  <a:schemeClr val="tx1"/>
                </a:solidFill>
                <a:latin typeface="Verdana" panose="020B0604030504040204" pitchFamily="34" charset="0"/>
              </a:defRPr>
            </a:lvl6pPr>
            <a:lvl7pPr marL="2971800" indent="-228600" eaLnBrk="0" fontAlgn="base" hangingPunct="0">
              <a:spcBef>
                <a:spcPct val="0"/>
              </a:spcBef>
              <a:spcAft>
                <a:spcPct val="0"/>
              </a:spcAft>
              <a:defRPr sz="2400">
                <a:solidFill>
                  <a:schemeClr val="tx1"/>
                </a:solidFill>
                <a:latin typeface="Verdana" panose="020B0604030504040204" pitchFamily="34" charset="0"/>
              </a:defRPr>
            </a:lvl7pPr>
            <a:lvl8pPr marL="3429000" indent="-228600" eaLnBrk="0" fontAlgn="base" hangingPunct="0">
              <a:spcBef>
                <a:spcPct val="0"/>
              </a:spcBef>
              <a:spcAft>
                <a:spcPct val="0"/>
              </a:spcAft>
              <a:defRPr sz="2400">
                <a:solidFill>
                  <a:schemeClr val="tx1"/>
                </a:solidFill>
                <a:latin typeface="Verdana" panose="020B0604030504040204" pitchFamily="34" charset="0"/>
              </a:defRPr>
            </a:lvl8pPr>
            <a:lvl9pPr marL="3886200" indent="-228600" eaLnBrk="0" fontAlgn="base" hangingPunct="0">
              <a:spcBef>
                <a:spcPct val="0"/>
              </a:spcBef>
              <a:spcAft>
                <a:spcPct val="0"/>
              </a:spcAft>
              <a:defRPr sz="2400">
                <a:solidFill>
                  <a:schemeClr val="tx1"/>
                </a:solidFill>
                <a:latin typeface="Verdana" panose="020B0604030504040204" pitchFamily="34" charset="0"/>
              </a:defRPr>
            </a:lvl9pPr>
          </a:lstStyle>
          <a:p>
            <a:r>
              <a:rPr lang="en-US" altLang="en-US" sz="800" dirty="0">
                <a:solidFill>
                  <a:schemeClr val="bg2"/>
                </a:solidFill>
              </a:rPr>
              <a:t>Page </a:t>
            </a:r>
            <a:fld id="{712B8D19-7962-4563-9A10-A845D7694699}" type="slidenum">
              <a:rPr lang="en-US" altLang="en-US" sz="800">
                <a:solidFill>
                  <a:schemeClr val="bg2"/>
                </a:solidFill>
              </a:rPr>
              <a:pPr/>
              <a:t>35</a:t>
            </a:fld>
            <a:endParaRPr lang="en-US" altLang="en-US" sz="800" dirty="0">
              <a:solidFill>
                <a:schemeClr val="bg2"/>
              </a:solidFill>
            </a:endParaRPr>
          </a:p>
        </p:txBody>
      </p:sp>
      <p:sp>
        <p:nvSpPr>
          <p:cNvPr id="70660" name="Rectangle 2"/>
          <p:cNvSpPr>
            <a:spLocks noGrp="1" noChangeArrowheads="1"/>
          </p:cNvSpPr>
          <p:nvPr>
            <p:ph type="title"/>
          </p:nvPr>
        </p:nvSpPr>
        <p:spPr/>
        <p:txBody>
          <a:bodyPr/>
          <a:lstStyle/>
          <a:p>
            <a:pPr eaLnBrk="1" hangingPunct="1"/>
            <a:r>
              <a:rPr lang="en-US" altLang="en-US" dirty="0"/>
              <a:t>Questions?</a:t>
            </a:r>
          </a:p>
        </p:txBody>
      </p:sp>
      <p:sp>
        <p:nvSpPr>
          <p:cNvPr id="70661" name="Rectangle 3"/>
          <p:cNvSpPr>
            <a:spLocks noGrp="1" noChangeArrowheads="1"/>
          </p:cNvSpPr>
          <p:nvPr>
            <p:ph type="body" idx="1"/>
          </p:nvPr>
        </p:nvSpPr>
        <p:spPr/>
        <p:txBody>
          <a:bodyPr/>
          <a:lstStyle/>
          <a:p>
            <a:pPr algn="ctr" eaLnBrk="1" hangingPunct="1">
              <a:spcBef>
                <a:spcPct val="10000"/>
              </a:spcBef>
              <a:spcAft>
                <a:spcPct val="10000"/>
              </a:spcAft>
              <a:buFontTx/>
              <a:buNone/>
            </a:pPr>
            <a:endParaRPr lang="en-US" altLang="en-US" dirty="0"/>
          </a:p>
          <a:p>
            <a:pPr algn="ctr" eaLnBrk="1" hangingPunct="1">
              <a:spcBef>
                <a:spcPct val="10000"/>
              </a:spcBef>
              <a:spcAft>
                <a:spcPct val="10000"/>
              </a:spcAft>
              <a:buFontTx/>
              <a:buNone/>
            </a:pPr>
            <a:endParaRPr lang="en-US" altLang="en-US" dirty="0"/>
          </a:p>
          <a:p>
            <a:pPr algn="ctr" eaLnBrk="1" hangingPunct="1">
              <a:spcBef>
                <a:spcPct val="10000"/>
              </a:spcBef>
              <a:spcAft>
                <a:spcPct val="10000"/>
              </a:spcAft>
              <a:buFontTx/>
              <a:buNone/>
            </a:pPr>
            <a:endParaRPr lang="en-US" altLang="en-US" dirty="0"/>
          </a:p>
          <a:p>
            <a:pPr algn="ctr">
              <a:spcBef>
                <a:spcPct val="10000"/>
              </a:spcBef>
              <a:spcAft>
                <a:spcPct val="10000"/>
              </a:spcAft>
              <a:buNone/>
            </a:pPr>
            <a:r>
              <a:rPr lang="en-US" altLang="en-US" dirty="0"/>
              <a:t>Leigh Manning</a:t>
            </a:r>
          </a:p>
          <a:p>
            <a:pPr algn="ctr">
              <a:spcBef>
                <a:spcPct val="10000"/>
              </a:spcBef>
              <a:spcAft>
                <a:spcPct val="10000"/>
              </a:spcAft>
              <a:buNone/>
            </a:pPr>
            <a:r>
              <a:rPr lang="en-US" altLang="en-US" dirty="0"/>
              <a:t>Sr Safety Management Consultant</a:t>
            </a:r>
          </a:p>
          <a:p>
            <a:pPr algn="ctr">
              <a:spcBef>
                <a:spcPct val="10000"/>
              </a:spcBef>
              <a:spcAft>
                <a:spcPct val="10000"/>
              </a:spcAft>
              <a:buNone/>
            </a:pPr>
            <a:r>
              <a:rPr lang="en-US" altLang="en-US" dirty="0">
                <a:hlinkClick r:id="rId3"/>
              </a:rPr>
              <a:t>leiman@saif.com</a:t>
            </a:r>
            <a:r>
              <a:rPr lang="en-US" altLang="en-US" dirty="0"/>
              <a:t> </a:t>
            </a:r>
          </a:p>
          <a:p>
            <a:pPr algn="ctr">
              <a:spcBef>
                <a:spcPct val="10000"/>
              </a:spcBef>
              <a:spcAft>
                <a:spcPct val="10000"/>
              </a:spcAft>
              <a:buNone/>
            </a:pPr>
            <a:r>
              <a:rPr lang="en-US" altLang="en-US" dirty="0"/>
              <a:t>541-338-6718</a:t>
            </a:r>
          </a:p>
          <a:p>
            <a:pPr marL="0" indent="0" eaLnBrk="1" hangingPunct="1">
              <a:buNone/>
            </a:pPr>
            <a:endParaRPr lang="en-US" altLang="en-US" dirty="0"/>
          </a:p>
        </p:txBody>
      </p:sp>
    </p:spTree>
    <p:extLst>
      <p:ext uri="{BB962C8B-B14F-4D97-AF65-F5344CB8AC3E}">
        <p14:creationId xmlns:p14="http://schemas.microsoft.com/office/powerpoint/2010/main" val="4126563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41DC17-9786-45D9-BAC0-F86FC4FCA7C7}" type="datetime4">
              <a:rPr lang="en-US" smtClean="0"/>
              <a:t>September 22, 2017</a:t>
            </a:fld>
            <a:endParaRPr lang="en-US" dirty="0"/>
          </a:p>
        </p:txBody>
      </p:sp>
    </p:spTree>
    <p:extLst>
      <p:ext uri="{BB962C8B-B14F-4D97-AF65-F5344CB8AC3E}">
        <p14:creationId xmlns:p14="http://schemas.microsoft.com/office/powerpoint/2010/main" val="44188643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SAIF_GREEN">
  <a:themeElements>
    <a:clrScheme name="SAIF_GREEN 13">
      <a:dk1>
        <a:srgbClr val="000000"/>
      </a:dk1>
      <a:lt1>
        <a:srgbClr val="FFFFFF"/>
      </a:lt1>
      <a:dk2>
        <a:srgbClr val="558712"/>
      </a:dk2>
      <a:lt2>
        <a:srgbClr val="7D7D7B"/>
      </a:lt2>
      <a:accent1>
        <a:srgbClr val="ABC9CD"/>
      </a:accent1>
      <a:accent2>
        <a:srgbClr val="A96B00"/>
      </a:accent2>
      <a:accent3>
        <a:srgbClr val="FFFFFF"/>
      </a:accent3>
      <a:accent4>
        <a:srgbClr val="000000"/>
      </a:accent4>
      <a:accent5>
        <a:srgbClr val="D2E1E3"/>
      </a:accent5>
      <a:accent6>
        <a:srgbClr val="996000"/>
      </a:accent6>
      <a:hlink>
        <a:srgbClr val="F1A625"/>
      </a:hlink>
      <a:folHlink>
        <a:srgbClr val="F9DB53"/>
      </a:folHlink>
    </a:clrScheme>
    <a:fontScheme name="SAIF_GREEN">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IF_GREE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AIF_GREE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AIF_GREE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AIF_GREE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AIF_GREE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AIF_GREE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AIF_GREE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AIF_GREE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AIF_GREE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AIF_GREE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AIF_GREE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AIF_GREE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AIF_GREEN 13">
        <a:dk1>
          <a:srgbClr val="000000"/>
        </a:dk1>
        <a:lt1>
          <a:srgbClr val="FFFFFF"/>
        </a:lt1>
        <a:dk2>
          <a:srgbClr val="558712"/>
        </a:dk2>
        <a:lt2>
          <a:srgbClr val="7D7D7B"/>
        </a:lt2>
        <a:accent1>
          <a:srgbClr val="ABC9CD"/>
        </a:accent1>
        <a:accent2>
          <a:srgbClr val="A96B00"/>
        </a:accent2>
        <a:accent3>
          <a:srgbClr val="FFFFFF"/>
        </a:accent3>
        <a:accent4>
          <a:srgbClr val="000000"/>
        </a:accent4>
        <a:accent5>
          <a:srgbClr val="D2E1E3"/>
        </a:accent5>
        <a:accent6>
          <a:srgbClr val="996000"/>
        </a:accent6>
        <a:hlink>
          <a:srgbClr val="F1A625"/>
        </a:hlink>
        <a:folHlink>
          <a:srgbClr val="F9DB53"/>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IF_GREEN_BANNER">
  <a:themeElements>
    <a:clrScheme name="SAIF_GREEN_BANNER 15">
      <a:dk1>
        <a:srgbClr val="000000"/>
      </a:dk1>
      <a:lt1>
        <a:srgbClr val="FFFFFF"/>
      </a:lt1>
      <a:dk2>
        <a:srgbClr val="7D7B7B"/>
      </a:dk2>
      <a:lt2>
        <a:srgbClr val="FFFFFF"/>
      </a:lt2>
      <a:accent1>
        <a:srgbClr val="ABC9CD"/>
      </a:accent1>
      <a:accent2>
        <a:srgbClr val="A96B00"/>
      </a:accent2>
      <a:accent3>
        <a:srgbClr val="BFBFBF"/>
      </a:accent3>
      <a:accent4>
        <a:srgbClr val="DADADA"/>
      </a:accent4>
      <a:accent5>
        <a:srgbClr val="D2E1E3"/>
      </a:accent5>
      <a:accent6>
        <a:srgbClr val="996000"/>
      </a:accent6>
      <a:hlink>
        <a:srgbClr val="F1A625"/>
      </a:hlink>
      <a:folHlink>
        <a:srgbClr val="F9DB53"/>
      </a:folHlink>
    </a:clrScheme>
    <a:fontScheme name="SAIF_GREEN_BANN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AIF_GREEN_BANNER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AIF_GREEN_BANNER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AIF_GREEN_BANNER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AIF_GREEN_BANNER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AIF_GREEN_BANNER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AIF_GREEN_BANNER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AIF_GREEN_BANNER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AIF_GREEN_BANNER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AIF_GREEN_BANNER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AIF_GREEN_BANNER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AIF_GREEN_BANNER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AIF_GREEN_BANNER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SAIF_GREEN_BANNER 13">
        <a:dk1>
          <a:srgbClr val="808080"/>
        </a:dk1>
        <a:lt1>
          <a:srgbClr val="FFFFFF"/>
        </a:lt1>
        <a:dk2>
          <a:srgbClr val="E1DFDF"/>
        </a:dk2>
        <a:lt2>
          <a:srgbClr val="000000"/>
        </a:lt2>
        <a:accent1>
          <a:srgbClr val="BBE0E3"/>
        </a:accent1>
        <a:accent2>
          <a:srgbClr val="333399"/>
        </a:accent2>
        <a:accent3>
          <a:srgbClr val="EEECEC"/>
        </a:accent3>
        <a:accent4>
          <a:srgbClr val="DADADA"/>
        </a:accent4>
        <a:accent5>
          <a:srgbClr val="DAEDEF"/>
        </a:accent5>
        <a:accent6>
          <a:srgbClr val="2D2D8A"/>
        </a:accent6>
        <a:hlink>
          <a:srgbClr val="009999"/>
        </a:hlink>
        <a:folHlink>
          <a:srgbClr val="99CC00"/>
        </a:folHlink>
      </a:clrScheme>
      <a:clrMap bg1="dk2" tx1="lt1" bg2="dk1" tx2="lt2" accent1="accent1" accent2="accent2" accent3="accent3" accent4="accent4" accent5="accent5" accent6="accent6" hlink="hlink" folHlink="folHlink"/>
    </a:extraClrScheme>
    <a:extraClrScheme>
      <a:clrScheme name="SAIF_GREEN_BANNER 14">
        <a:dk1>
          <a:srgbClr val="7D7D7B"/>
        </a:dk1>
        <a:lt1>
          <a:srgbClr val="FFFFFF"/>
        </a:lt1>
        <a:dk2>
          <a:srgbClr val="7D7B7B"/>
        </a:dk2>
        <a:lt2>
          <a:srgbClr val="558712"/>
        </a:lt2>
        <a:accent1>
          <a:srgbClr val="ABC9CD"/>
        </a:accent1>
        <a:accent2>
          <a:srgbClr val="A96B00"/>
        </a:accent2>
        <a:accent3>
          <a:srgbClr val="BFBFBF"/>
        </a:accent3>
        <a:accent4>
          <a:srgbClr val="DADADA"/>
        </a:accent4>
        <a:accent5>
          <a:srgbClr val="D2E1E3"/>
        </a:accent5>
        <a:accent6>
          <a:srgbClr val="996000"/>
        </a:accent6>
        <a:hlink>
          <a:srgbClr val="F1A625"/>
        </a:hlink>
        <a:folHlink>
          <a:srgbClr val="F9DB53"/>
        </a:folHlink>
      </a:clrScheme>
      <a:clrMap bg1="dk2" tx1="lt1" bg2="dk1" tx2="lt2" accent1="accent1" accent2="accent2" accent3="accent3" accent4="accent4" accent5="accent5" accent6="accent6" hlink="hlink" folHlink="folHlink"/>
    </a:extraClrScheme>
    <a:extraClrScheme>
      <a:clrScheme name="SAIF_GREEN_BANNER 15">
        <a:dk1>
          <a:srgbClr val="000000"/>
        </a:dk1>
        <a:lt1>
          <a:srgbClr val="FFFFFF"/>
        </a:lt1>
        <a:dk2>
          <a:srgbClr val="7D7B7B"/>
        </a:dk2>
        <a:lt2>
          <a:srgbClr val="FFFFFF"/>
        </a:lt2>
        <a:accent1>
          <a:srgbClr val="ABC9CD"/>
        </a:accent1>
        <a:accent2>
          <a:srgbClr val="A96B00"/>
        </a:accent2>
        <a:accent3>
          <a:srgbClr val="BFBFBF"/>
        </a:accent3>
        <a:accent4>
          <a:srgbClr val="DADADA"/>
        </a:accent4>
        <a:accent5>
          <a:srgbClr val="D2E1E3"/>
        </a:accent5>
        <a:accent6>
          <a:srgbClr val="996000"/>
        </a:accent6>
        <a:hlink>
          <a:srgbClr val="F1A625"/>
        </a:hlink>
        <a:folHlink>
          <a:srgbClr val="F9DB53"/>
        </a:folHlink>
      </a:clrScheme>
      <a:clrMap bg1="dk2" tx1="lt1" bg2="dk1" tx2="lt2" accent1="accent1" accent2="accent2" accent3="accent3" accent4="accent4" accent5="accent5" accent6="accent6" hlink="hlink" folHlink="folHlink"/>
    </a:extraClrScheme>
    <a:extraClrScheme>
      <a:clrScheme name="SAIF_GREEN_BANNER 16">
        <a:dk1>
          <a:srgbClr val="333333"/>
        </a:dk1>
        <a:lt1>
          <a:srgbClr val="FFFFFF"/>
        </a:lt1>
        <a:dk2>
          <a:srgbClr val="7D7B7B"/>
        </a:dk2>
        <a:lt2>
          <a:srgbClr val="FFFFFF"/>
        </a:lt2>
        <a:accent1>
          <a:srgbClr val="ABC9CD"/>
        </a:accent1>
        <a:accent2>
          <a:srgbClr val="A96B00"/>
        </a:accent2>
        <a:accent3>
          <a:srgbClr val="BFBFBF"/>
        </a:accent3>
        <a:accent4>
          <a:srgbClr val="DADADA"/>
        </a:accent4>
        <a:accent5>
          <a:srgbClr val="D2E1E3"/>
        </a:accent5>
        <a:accent6>
          <a:srgbClr val="996000"/>
        </a:accent6>
        <a:hlink>
          <a:srgbClr val="F1A625"/>
        </a:hlink>
        <a:folHlink>
          <a:srgbClr val="F9DB53"/>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LAST_PAGE">
  <a:themeElements>
    <a:clrScheme name="LAST_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ST_PAG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LAST_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LAST_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LAST_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LAST_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LAST_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LAST_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LAST_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LAST_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LAST_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LAST_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LAST_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LAST_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GreenBar">
  <a:themeElements>
    <a:clrScheme name="SAIF Template">
      <a:dk1>
        <a:sysClr val="windowText" lastClr="000000"/>
      </a:dk1>
      <a:lt1>
        <a:sysClr val="window" lastClr="FFFFFF"/>
      </a:lt1>
      <a:dk2>
        <a:srgbClr val="558712"/>
      </a:dk2>
      <a:lt2>
        <a:srgbClr val="7D7B7B"/>
      </a:lt2>
      <a:accent1>
        <a:srgbClr val="558712"/>
      </a:accent1>
      <a:accent2>
        <a:srgbClr val="7D7B7B"/>
      </a:accent2>
      <a:accent3>
        <a:srgbClr val="ABC9CD"/>
      </a:accent3>
      <a:accent4>
        <a:srgbClr val="F1A625"/>
      </a:accent4>
      <a:accent5>
        <a:srgbClr val="7DC623"/>
      </a:accent5>
      <a:accent6>
        <a:srgbClr val="F9DB53"/>
      </a:accent6>
      <a:hlink>
        <a:srgbClr val="558712"/>
      </a:hlink>
      <a:folHlink>
        <a:srgbClr val="0000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Green_dot.potx [Read-Only]" id="{D3CBEDD9-1E58-4BCC-9A12-DBA4E874F30F}" vid="{A0014634-696D-4D68-B706-403A9A9FFE3E}"/>
    </a:ext>
  </a:ext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Unknown Document Type" ma:contentTypeID="0x010104" ma:contentTypeVersion="0" ma:contentTypeDescription="" ma:contentTypeScope="" ma:versionID="05d83ceaa0bbd2e3bc716e6e66bd857a">
  <xsd:schema xmlns:xsd="http://www.w3.org/2001/XMLSchema" xmlns:xs="http://www.w3.org/2001/XMLSchema" xmlns:p="http://schemas.microsoft.com/office/2006/metadata/properties" targetNamespace="http://schemas.microsoft.com/office/2006/metadata/properties" ma:root="true" ma:fieldsID="b3d69fe45253d5ff147bb69036b756a7">
    <xsd:element name="properties">
      <xsd:complexType>
        <xsd:sequence>
          <xsd:element name="documentManagement">
            <xsd:complexType>
              <xsd:all/>
            </xsd:complexType>
          </xsd:element>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ma:readOnly="tru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586230E3-1996-48C0-AA6B-410A1FAE4E1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openxmlformats.org/package/2006/metadata/core-properties"/>
    <ds:schemaRef ds:uri="http://purl.org/dc/elements/1.1/"/>
    <ds:schemaRef ds:uri="http://purl.org/dc/terms/"/>
    <ds:schemaRef ds:uri="http://schemas.microsoft.com/internal/obd"/>
    <ds:schemaRef ds:uri="http://schemas.microsoft.com/office/infopath/2007/PartnerControls"/>
  </ds:schemaRefs>
</ds:datastoreItem>
</file>

<file path=customXml/itemProps2.xml><?xml version="1.0" encoding="utf-8"?>
<ds:datastoreItem xmlns:ds="http://schemas.openxmlformats.org/officeDocument/2006/customXml" ds:itemID="{0F481F2C-FCEC-438C-B212-ABA4466C7BE9}">
  <ds:schemaRefs>
    <ds:schemaRef ds:uri="http://schemas.microsoft.com/sharepoint/v3/contenttype/forms"/>
  </ds:schemaRefs>
</ds:datastoreItem>
</file>

<file path=customXml/itemProps3.xml><?xml version="1.0" encoding="utf-8"?>
<ds:datastoreItem xmlns:ds="http://schemas.openxmlformats.org/officeDocument/2006/customXml" ds:itemID="{1627316D-B21D-4ECA-BD2F-4AE388EC22F7}">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schemas.microsoft.com/office/2006/metadata/properties"/>
    <ds:schemaRef ds:uri="http://www.w3.org/XML/1998/namespac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SAIF_GREEN</Template>
  <TotalTime>51035</TotalTime>
  <Words>3392</Words>
  <Application>Microsoft Office PowerPoint</Application>
  <PresentationFormat>On-screen Show (4:3)</PresentationFormat>
  <Paragraphs>340</Paragraphs>
  <Slides>36</Slides>
  <Notes>35</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36</vt:i4>
      </vt:variant>
    </vt:vector>
  </HeadingPairs>
  <TitlesOfParts>
    <vt:vector size="44" baseType="lpstr">
      <vt:lpstr>Arial</vt:lpstr>
      <vt:lpstr>Times New Roman</vt:lpstr>
      <vt:lpstr>Verdana</vt:lpstr>
      <vt:lpstr>Wingdings</vt:lpstr>
      <vt:lpstr>SAIF_GREEN</vt:lpstr>
      <vt:lpstr>SAIF_GREEN_BANNER</vt:lpstr>
      <vt:lpstr>LAST_PAGE</vt:lpstr>
      <vt:lpstr>GreenBar</vt:lpstr>
      <vt:lpstr> All aboard: best practices for [~new employee orientation ~]</vt:lpstr>
      <vt:lpstr>Agenda</vt:lpstr>
      <vt:lpstr>Why is NEO so important?</vt:lpstr>
      <vt:lpstr>Why is NEO so important?</vt:lpstr>
      <vt:lpstr>Why is NEO so important?</vt:lpstr>
      <vt:lpstr>Why is NEO so important?</vt:lpstr>
      <vt:lpstr>Why is NEO so important?</vt:lpstr>
      <vt:lpstr>Why is NEO so important?  Model for achieving best results</vt:lpstr>
      <vt:lpstr> Why is NEO so important?</vt:lpstr>
      <vt:lpstr>Thinking differently</vt:lpstr>
      <vt:lpstr>Planning</vt:lpstr>
      <vt:lpstr>Planning</vt:lpstr>
      <vt:lpstr>Planning</vt:lpstr>
      <vt:lpstr>Planning: employee adjustment stages</vt:lpstr>
      <vt:lpstr>Best practices</vt:lpstr>
      <vt:lpstr>Best practices</vt:lpstr>
      <vt:lpstr>Best practices</vt:lpstr>
      <vt:lpstr>Best practices</vt:lpstr>
      <vt:lpstr>Best practices</vt:lpstr>
      <vt:lpstr>Best practices</vt:lpstr>
      <vt:lpstr>Mistakes Learning opportunities</vt:lpstr>
      <vt:lpstr>Mistakes Learning opportunities </vt:lpstr>
      <vt:lpstr>Mistakes Learning opportunities </vt:lpstr>
      <vt:lpstr>Creative ideas</vt:lpstr>
      <vt:lpstr>Creative ideas</vt:lpstr>
      <vt:lpstr>Creative ideas</vt:lpstr>
      <vt:lpstr>SHRM Foundation Onboarding New Employees</vt:lpstr>
      <vt:lpstr>University of Washington Onboarding Toolkit</vt:lpstr>
      <vt:lpstr>Univ. of California, Davis Onboarding Toolkit </vt:lpstr>
      <vt:lpstr>Other resources</vt:lpstr>
      <vt:lpstr>Now let’s play a game....</vt:lpstr>
      <vt:lpstr>Questions to think about</vt:lpstr>
      <vt:lpstr>References</vt:lpstr>
      <vt:lpstr>References</vt:lpstr>
      <vt:lpstr>Questions?</vt:lpstr>
      <vt:lpstr>PowerPoint Presentation</vt:lpstr>
    </vt:vector>
  </TitlesOfParts>
  <Company>SAIF Corporation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Leigh Freeman</dc:creator>
  <cp:lastModifiedBy>Sara Stevenson</cp:lastModifiedBy>
  <cp:revision>685</cp:revision>
  <dcterms:created xsi:type="dcterms:W3CDTF">2007-03-12T22:21:38Z</dcterms:created>
  <dcterms:modified xsi:type="dcterms:W3CDTF">2017-09-22T19:17:54Z</dcterms:modified>
</cp:coreProperties>
</file>