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tags/tag8.xml" ContentType="application/vnd.openxmlformats-officedocument.presentationml.tags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notesSlides/notesSlide6.xml" ContentType="application/vnd.openxmlformats-officedocument.presentationml.notesSlide+xml"/>
  <Override PartName="/ppt/tags/tag10.xml" ContentType="application/vnd.openxmlformats-officedocument.presentationml.tags+xml"/>
  <Override PartName="/ppt/notesSlides/notesSlide7.xml" ContentType="application/vnd.openxmlformats-officedocument.presentationml.notesSlide+xml"/>
  <Override PartName="/ppt/tags/tag11.xml" ContentType="application/vnd.openxmlformats-officedocument.presentationml.tags+xml"/>
  <Override PartName="/ppt/notesSlides/notesSlide8.xml" ContentType="application/vnd.openxmlformats-officedocument.presentationml.notesSlide+xml"/>
  <Override PartName="/ppt/tags/tag12.xml" ContentType="application/vnd.openxmlformats-officedocument.presentationml.tags+xml"/>
  <Override PartName="/ppt/notesSlides/notesSlide9.xml" ContentType="application/vnd.openxmlformats-officedocument.presentationml.notesSlide+xml"/>
  <Override PartName="/ppt/tags/tag13.xml" ContentType="application/vnd.openxmlformats-officedocument.presentationml.tags+xml"/>
  <Override PartName="/ppt/notesSlides/notesSlide10.xml" ContentType="application/vnd.openxmlformats-officedocument.presentationml.notesSlide+xml"/>
  <Override PartName="/ppt/tags/tag14.xml" ContentType="application/vnd.openxmlformats-officedocument.presentationml.tags+xml"/>
  <Override PartName="/ppt/notesSlides/notesSlide11.xml" ContentType="application/vnd.openxmlformats-officedocument.presentationml.notesSlide+xml"/>
  <Override PartName="/ppt/tags/tag15.xml" ContentType="application/vnd.openxmlformats-officedocument.presentationml.tags+xml"/>
  <Override PartName="/ppt/notesSlides/notesSlide12.xml" ContentType="application/vnd.openxmlformats-officedocument.presentationml.notesSlide+xml"/>
  <Override PartName="/ppt/tags/tag16.xml" ContentType="application/vnd.openxmlformats-officedocument.presentationml.tags+xml"/>
  <Override PartName="/ppt/notesSlides/notesSlide13.xml" ContentType="application/vnd.openxmlformats-officedocument.presentationml.notesSlide+xml"/>
  <Override PartName="/ppt/tags/tag17.xml" ContentType="application/vnd.openxmlformats-officedocument.presentationml.tags+xml"/>
  <Override PartName="/ppt/notesSlides/notesSlide14.xml" ContentType="application/vnd.openxmlformats-officedocument.presentationml.notesSlide+xml"/>
  <Override PartName="/ppt/tags/tag18.xml" ContentType="application/vnd.openxmlformats-officedocument.presentationml.tags+xml"/>
  <Override PartName="/ppt/notesSlides/notesSlide1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51" r:id="rId4"/>
  </p:sldMasterIdLst>
  <p:notesMasterIdLst>
    <p:notesMasterId r:id="rId20"/>
  </p:notesMasterIdLst>
  <p:handoutMasterIdLst>
    <p:handoutMasterId r:id="rId21"/>
  </p:handoutMasterIdLst>
  <p:sldIdLst>
    <p:sldId id="298" r:id="rId5"/>
    <p:sldId id="359" r:id="rId6"/>
    <p:sldId id="357" r:id="rId7"/>
    <p:sldId id="360" r:id="rId8"/>
    <p:sldId id="340" r:id="rId9"/>
    <p:sldId id="361" r:id="rId10"/>
    <p:sldId id="362" r:id="rId11"/>
    <p:sldId id="363" r:id="rId12"/>
    <p:sldId id="364" r:id="rId13"/>
    <p:sldId id="330" r:id="rId14"/>
    <p:sldId id="365" r:id="rId15"/>
    <p:sldId id="335" r:id="rId16"/>
    <p:sldId id="333" r:id="rId17"/>
    <p:sldId id="312" r:id="rId18"/>
    <p:sldId id="358" r:id="rId19"/>
  </p:sldIdLst>
  <p:sldSz cx="9144000" cy="6858000" type="screen4x3"/>
  <p:notesSz cx="9223375" cy="7010400"/>
  <p:custDataLst>
    <p:tags r:id="rId22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72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208">
          <p15:clr>
            <a:srgbClr val="A4A3A4"/>
          </p15:clr>
        </p15:guide>
        <p15:guide id="2" pos="2905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DL" initials="EDL" lastIdx="2" clrIdx="0"/>
  <p:cmAuthor id="2" name="Toews (Selk), Kaylene" initials="T(K" lastIdx="2" clrIdx="1">
    <p:extLst/>
  </p:cmAuthor>
  <p:cmAuthor id="3" name="SMITH Jyll E" initials="JES" lastIdx="2" clrIdx="2"/>
  <p:cmAuthor id="4" name="Karen Jones Jackley" initials="KJJ" lastIdx="2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  <a:srgbClr val="1B587C"/>
    <a:srgbClr val="002A54"/>
    <a:srgbClr val="C19859"/>
    <a:srgbClr val="0C0C0C"/>
    <a:srgbClr val="BCB092"/>
    <a:srgbClr val="B26B02"/>
    <a:srgbClr val="4646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59" autoAdjust="0"/>
    <p:restoredTop sz="88512" autoAdjust="0"/>
  </p:normalViewPr>
  <p:slideViewPr>
    <p:cSldViewPr>
      <p:cViewPr varScale="1">
        <p:scale>
          <a:sx n="98" d="100"/>
          <a:sy n="98" d="100"/>
        </p:scale>
        <p:origin x="2040" y="78"/>
      </p:cViewPr>
      <p:guideLst>
        <p:guide orient="horz" pos="172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0" d="100"/>
          <a:sy n="100" d="100"/>
        </p:scale>
        <p:origin x="-108" y="-1116"/>
      </p:cViewPr>
      <p:guideLst>
        <p:guide orient="horz" pos="2208"/>
        <p:guide pos="2905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ommentAuthors" Target="commentAuthor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gs" Target="tags/tag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96796" cy="351738"/>
          </a:xfrm>
          <a:prstGeom prst="rect">
            <a:avLst/>
          </a:prstGeom>
        </p:spPr>
        <p:txBody>
          <a:bodyPr vert="horz" lIns="92749" tIns="46375" rIns="92749" bIns="4637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24445" y="0"/>
            <a:ext cx="3996796" cy="351738"/>
          </a:xfrm>
          <a:prstGeom prst="rect">
            <a:avLst/>
          </a:prstGeom>
        </p:spPr>
        <p:txBody>
          <a:bodyPr vert="horz" lIns="92749" tIns="46375" rIns="92749" bIns="46375" rtlCol="0"/>
          <a:lstStyle>
            <a:lvl1pPr algn="r">
              <a:defRPr sz="1200"/>
            </a:lvl1pPr>
          </a:lstStyle>
          <a:p>
            <a:fld id="{C157E3DD-707B-4094-9E46-5BFE09D0F57A}" type="datetimeFigureOut">
              <a:rPr lang="en-US" smtClean="0"/>
              <a:t>9/20/2017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58665"/>
            <a:ext cx="3996796" cy="351737"/>
          </a:xfrm>
          <a:prstGeom prst="rect">
            <a:avLst/>
          </a:prstGeom>
        </p:spPr>
        <p:txBody>
          <a:bodyPr vert="horz" lIns="92749" tIns="46375" rIns="92749" bIns="4637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7690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22225" y="0"/>
            <a:ext cx="3424238" cy="2570163"/>
          </a:xfrm>
          <a:prstGeom prst="rect">
            <a:avLst/>
          </a:prstGeom>
          <a:noFill/>
          <a:ln w="12700">
            <a:noFill/>
          </a:ln>
        </p:spPr>
        <p:txBody>
          <a:bodyPr vert="horz" lIns="92749" tIns="46375" rIns="92749" bIns="46375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2338" y="3329941"/>
            <a:ext cx="7378700" cy="3154680"/>
          </a:xfrm>
          <a:prstGeom prst="rect">
            <a:avLst/>
          </a:prstGeom>
        </p:spPr>
        <p:txBody>
          <a:bodyPr vert="horz" lIns="92749" tIns="46375" rIns="92749" bIns="46375" numCol="3" spcCol="278246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5"/>
            <a:ext cx="3996796" cy="350520"/>
          </a:xfrm>
          <a:prstGeom prst="rect">
            <a:avLst/>
          </a:prstGeom>
        </p:spPr>
        <p:txBody>
          <a:bodyPr vert="horz" lIns="92749" tIns="46375" rIns="92749" bIns="46375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24445" y="6658665"/>
            <a:ext cx="3996796" cy="350520"/>
          </a:xfrm>
          <a:prstGeom prst="rect">
            <a:avLst/>
          </a:prstGeom>
        </p:spPr>
        <p:txBody>
          <a:bodyPr vert="horz" wrap="square" lIns="92749" tIns="46375" rIns="92749" bIns="46375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91960A5-8209-406D-9FF4-30FB2A2FF49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381905" y="2"/>
            <a:ext cx="5841471" cy="2570480"/>
          </a:xfrm>
          <a:prstGeom prst="rect">
            <a:avLst/>
          </a:prstGeom>
          <a:solidFill>
            <a:srgbClr val="1737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2749" tIns="46375" rIns="92749" bIns="46375"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90362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960A5-8209-406D-9FF4-30FB2A2FF490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8193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960A5-8209-406D-9FF4-30FB2A2FF490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991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960A5-8209-406D-9FF4-30FB2A2FF490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991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960A5-8209-406D-9FF4-30FB2A2FF490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991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960A5-8209-406D-9FF4-30FB2A2FF490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991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960A5-8209-406D-9FF4-30FB2A2FF490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991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960A5-8209-406D-9FF4-30FB2A2FF490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991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960A5-8209-406D-9FF4-30FB2A2FF490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991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960A5-8209-406D-9FF4-30FB2A2FF490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991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960A5-8209-406D-9FF4-30FB2A2FF490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991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960A5-8209-406D-9FF4-30FB2A2FF490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991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960A5-8209-406D-9FF4-30FB2A2FF490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991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960A5-8209-406D-9FF4-30FB2A2FF490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991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960A5-8209-406D-9FF4-30FB2A2FF490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991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960A5-8209-406D-9FF4-30FB2A2FF490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8193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5105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886200" y="2130425"/>
            <a:ext cx="4876800" cy="1470025"/>
          </a:xfrm>
        </p:spPr>
        <p:txBody>
          <a:bodyPr>
            <a:noAutofit/>
          </a:bodyPr>
          <a:lstStyle>
            <a:lvl1pPr algn="l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86200" y="3581400"/>
            <a:ext cx="4876800" cy="1676400"/>
          </a:xfrm>
        </p:spPr>
        <p:txBody>
          <a:bodyPr/>
          <a:lstStyle>
            <a:lvl1pPr marL="0" indent="0" algn="l">
              <a:spcBef>
                <a:spcPct val="20000"/>
              </a:spcBef>
              <a:buFont typeface="Arial" charset="0"/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1752600"/>
            <a:ext cx="3733800" cy="3581400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2" name="Content Placeholder 2"/>
          <p:cNvSpPr>
            <a:spLocks noGrp="1"/>
          </p:cNvSpPr>
          <p:nvPr>
            <p:ph idx="11"/>
          </p:nvPr>
        </p:nvSpPr>
        <p:spPr>
          <a:xfrm>
            <a:off x="0" y="5410200"/>
            <a:ext cx="9144000" cy="1447800"/>
          </a:xfrm>
        </p:spPr>
        <p:txBody>
          <a:bodyPr/>
          <a:lstStyle>
            <a:lvl1pPr algn="ctr">
              <a:spcBef>
                <a:spcPct val="20000"/>
              </a:spcBef>
              <a:buFont typeface="Arial" charset="0"/>
              <a:buNone/>
              <a:defRPr sz="2400"/>
            </a:lvl1pPr>
            <a:lvl2pPr>
              <a:defRPr baseline="0"/>
            </a:lvl2pPr>
          </a:lstStyle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endParaRPr lang="en-US" sz="1400" b="0" dirty="0">
              <a:solidFill>
                <a:schemeClr val="tx1"/>
              </a:solidFill>
              <a:effectLst/>
              <a:latin typeface="Century Gothic" panose="020B0502020202020204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10D792-C0AE-4E50-A4F2-E451F87C23D1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74388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10D792-C0AE-4E50-A4F2-E451F87C23D1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61550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1737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3949" tIns="31974" rIns="63949" bIns="31974" rtlCol="0" anchor="ctr"/>
          <a:lstStyle/>
          <a:p>
            <a:pPr algn="ctr" defTabSz="456758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56758" fontAlgn="auto">
              <a:spcBef>
                <a:spcPts val="0"/>
              </a:spcBef>
              <a:spcAft>
                <a:spcPts val="0"/>
              </a:spcAft>
            </a:pPr>
            <a:fld id="{F3C03C5D-6A7C-2442-8685-B16D7D0DC51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6758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6076950" y="1828800"/>
            <a:ext cx="3067050" cy="43528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8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algn="l"/>
            <a:r>
              <a:rPr lang="en-US" dirty="0"/>
              <a:t>Agenda</a:t>
            </a:r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076950" y="2306417"/>
            <a:ext cx="3067050" cy="41627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>
              <a:spcAft>
                <a:spcPts val="420"/>
              </a:spcAft>
            </a:pPr>
            <a:r>
              <a:rPr lang="en-US" dirty="0"/>
              <a:t>Title for part one</a:t>
            </a:r>
          </a:p>
          <a:p>
            <a:pPr>
              <a:spcAft>
                <a:spcPts val="420"/>
              </a:spcAft>
            </a:pPr>
            <a:r>
              <a:rPr lang="en-US" dirty="0"/>
              <a:t>Title for part two</a:t>
            </a:r>
          </a:p>
          <a:p>
            <a:pPr>
              <a:spcAft>
                <a:spcPts val="420"/>
              </a:spcAft>
            </a:pPr>
            <a:r>
              <a:rPr lang="en-US" dirty="0"/>
              <a:t>Title for part three</a:t>
            </a:r>
          </a:p>
        </p:txBody>
      </p:sp>
    </p:spTree>
    <p:extLst>
      <p:ext uri="{BB962C8B-B14F-4D97-AF65-F5344CB8AC3E}">
        <p14:creationId xmlns:p14="http://schemas.microsoft.com/office/powerpoint/2010/main" val="2470735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our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56758" fontAlgn="auto">
              <a:spcBef>
                <a:spcPts val="0"/>
              </a:spcBef>
              <a:spcAft>
                <a:spcPts val="0"/>
              </a:spcAft>
            </a:pPr>
            <a:fld id="{F3C03C5D-6A7C-2442-8685-B16D7D0DC51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6758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648201" y="3657600"/>
            <a:ext cx="3909868" cy="2291066"/>
          </a:xfrm>
          <a:prstGeom prst="rect">
            <a:avLst/>
          </a:prstGeom>
          <a:solidFill>
            <a:srgbClr val="002A54"/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20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US" dirty="0"/>
              <a:t>photo/text/object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4" hasCustomPrompt="1"/>
          </p:nvPr>
        </p:nvSpPr>
        <p:spPr>
          <a:xfrm>
            <a:off x="594887" y="3657600"/>
            <a:ext cx="3891099" cy="229106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20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US" dirty="0"/>
              <a:t>photo/text/object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428633" y="457209"/>
            <a:ext cx="8286749" cy="631473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lang="en-US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1" name="Picture 3" descr="C:\Users\E021545\Desktop\ODOT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2825"/>
            <a:ext cx="927100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594887" y="1143000"/>
            <a:ext cx="3886200" cy="236220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4648200" y="1143000"/>
            <a:ext cx="3909869" cy="23622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583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5867400"/>
            <a:ext cx="1143000" cy="914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</p:spPr>
        <p:txBody>
          <a:bodyPr anchor="t">
            <a:noAutofit/>
          </a:bodyPr>
          <a:lstStyle>
            <a:lvl1pPr algn="l">
              <a:defRPr sz="36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E910D792-C0AE-4E50-A4F2-E451F87C23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559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6096000" y="2286000"/>
            <a:ext cx="2667000" cy="23622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3200400" y="2286000"/>
            <a:ext cx="2667000" cy="23622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381000" y="2286000"/>
            <a:ext cx="2667000" cy="23622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2362200"/>
            <a:ext cx="2514600" cy="2209800"/>
          </a:xfrm>
        </p:spPr>
        <p:txBody>
          <a:bodyPr/>
          <a:lstStyle>
            <a:lvl1pPr marL="0" indent="0" algn="ctr">
              <a:buNone/>
              <a:defRPr sz="2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3276600" y="2362200"/>
            <a:ext cx="2514600" cy="2209800"/>
          </a:xfrm>
        </p:spPr>
        <p:txBody>
          <a:bodyPr/>
          <a:lstStyle>
            <a:lvl1pPr marL="0" indent="0" algn="ctr">
              <a:buNone/>
              <a:defRPr lang="en-US" sz="2400" kern="1200" baseline="0" dirty="0" smtClean="0">
                <a:solidFill>
                  <a:schemeClr val="bg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defRPr>
            </a:lvl1pPr>
          </a:lstStyle>
          <a:p>
            <a:pPr marL="0" lv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6172200" y="2362200"/>
            <a:ext cx="2514600" cy="2209800"/>
          </a:xfrm>
        </p:spPr>
        <p:txBody>
          <a:bodyPr/>
          <a:lstStyle>
            <a:lvl1pPr marL="0" indent="0" algn="ctr">
              <a:buNone/>
              <a:defRPr sz="24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10D792-C0AE-4E50-A4F2-E451F87C2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463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4"/>
          <p:cNvSpPr>
            <a:spLocks noGrp="1"/>
          </p:cNvSpPr>
          <p:nvPr>
            <p:ph type="pic" sz="quarter" idx="20"/>
          </p:nvPr>
        </p:nvSpPr>
        <p:spPr>
          <a:xfrm>
            <a:off x="6172200" y="1600200"/>
            <a:ext cx="2514600" cy="24384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8"/>
          </p:nvPr>
        </p:nvSpPr>
        <p:spPr>
          <a:xfrm>
            <a:off x="457200" y="1600200"/>
            <a:ext cx="2514600" cy="24384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>
            <a:lvl1pPr algn="l">
              <a:defRPr sz="2800" b="1"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762000"/>
            <a:ext cx="8229600" cy="457200"/>
          </a:xfrm>
        </p:spPr>
        <p:txBody>
          <a:bodyPr>
            <a:noAutofit/>
          </a:bodyPr>
          <a:lstStyle>
            <a:lvl1pPr marL="0" indent="0">
              <a:buNone/>
              <a:defRPr sz="2400" b="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457200" y="4038600"/>
            <a:ext cx="2514600" cy="1752600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3352800" y="4038600"/>
            <a:ext cx="2514600" cy="1752600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6172200" y="4038600"/>
            <a:ext cx="2514600" cy="1752600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10D792-C0AE-4E50-A4F2-E451F87C23D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19"/>
          </p:nvPr>
        </p:nvSpPr>
        <p:spPr>
          <a:xfrm>
            <a:off x="3352800" y="1600200"/>
            <a:ext cx="2514600" cy="24384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6209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6172200" y="2590800"/>
            <a:ext cx="2514600" cy="23622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3276600" y="2590800"/>
            <a:ext cx="2514600" cy="23622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457200" y="2590800"/>
            <a:ext cx="2514600" cy="23622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563562"/>
          </a:xfrm>
        </p:spPr>
        <p:txBody>
          <a:bodyPr>
            <a:noAutofit/>
          </a:bodyPr>
          <a:lstStyle>
            <a:lvl1pPr algn="l">
              <a:defRPr sz="2800" b="1"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762000"/>
            <a:ext cx="8229600" cy="457200"/>
          </a:xfrm>
        </p:spPr>
        <p:txBody>
          <a:bodyPr>
            <a:no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533400" y="2667000"/>
            <a:ext cx="2362200" cy="2209800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3352800" y="2667000"/>
            <a:ext cx="2362200" cy="2209800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6248400" y="2667000"/>
            <a:ext cx="2362200" cy="2209800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10D792-C0AE-4E50-A4F2-E451F87C2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91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nel photo on left,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27432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56758" fontAlgn="auto">
              <a:spcBef>
                <a:spcPts val="0"/>
              </a:spcBef>
              <a:spcAft>
                <a:spcPts val="0"/>
              </a:spcAft>
            </a:pPr>
            <a:fld id="{F3C03C5D-6A7C-2442-8685-B16D7D0DC51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6758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914401" y="2971800"/>
            <a:ext cx="8077200" cy="329219"/>
          </a:xfrm>
          <a:prstGeom prst="rect">
            <a:avLst/>
          </a:prstGeom>
        </p:spPr>
        <p:txBody>
          <a:bodyPr/>
          <a:lstStyle>
            <a:lvl1pPr>
              <a:defRPr sz="2800" b="1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914400" y="3350369"/>
            <a:ext cx="7998285" cy="376237"/>
          </a:xfrm>
          <a:prstGeom prst="rect">
            <a:avLst/>
          </a:prstGeom>
        </p:spPr>
        <p:txBody>
          <a:bodyPr/>
          <a:lstStyle>
            <a:lvl1pPr marL="0" marR="0" indent="0" algn="l" defTabSz="45675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cs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If necessary, enter secondary title </a:t>
            </a:r>
          </a:p>
        </p:txBody>
      </p:sp>
    </p:spTree>
    <p:extLst>
      <p:ext uri="{BB962C8B-B14F-4D97-AF65-F5344CB8AC3E}">
        <p14:creationId xmlns:p14="http://schemas.microsoft.com/office/powerpoint/2010/main" val="2891175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nel photo on left,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0" y="4114800"/>
            <a:ext cx="9144000" cy="27432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56758" fontAlgn="auto">
              <a:spcBef>
                <a:spcPts val="0"/>
              </a:spcBef>
              <a:spcAft>
                <a:spcPts val="0"/>
              </a:spcAft>
            </a:pPr>
            <a:fld id="{F3C03C5D-6A7C-2442-8685-B16D7D0DC51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6758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563562"/>
          </a:xfrm>
        </p:spPr>
        <p:txBody>
          <a:bodyPr>
            <a:noAutofit/>
          </a:bodyPr>
          <a:lstStyle>
            <a:lvl1pPr algn="l">
              <a:defRPr sz="2800" b="1"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762000"/>
            <a:ext cx="8229600" cy="457200"/>
          </a:xfrm>
        </p:spPr>
        <p:txBody>
          <a:bodyPr>
            <a:no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78398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s and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icture Placeholder 14"/>
          <p:cNvSpPr>
            <a:spLocks noGrp="1"/>
          </p:cNvSpPr>
          <p:nvPr>
            <p:ph type="pic" sz="quarter" idx="15" hasCustomPrompt="1"/>
          </p:nvPr>
        </p:nvSpPr>
        <p:spPr>
          <a:xfrm>
            <a:off x="1054805" y="2185168"/>
            <a:ext cx="1333903" cy="1342880"/>
          </a:xfrm>
          <a:prstGeom prst="rect">
            <a:avLst/>
          </a:prstGeom>
        </p:spPr>
        <p:txBody>
          <a:bodyPr/>
          <a:lstStyle>
            <a:lvl1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photo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56758" fontAlgn="auto">
              <a:spcBef>
                <a:spcPts val="0"/>
              </a:spcBef>
              <a:spcAft>
                <a:spcPts val="0"/>
              </a:spcAft>
            </a:pPr>
            <a:fld id="{F3C03C5D-6A7C-2442-8685-B16D7D0DC51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6758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4" name="Content Placeholder 45"/>
          <p:cNvSpPr txBox="1">
            <a:spLocks/>
          </p:cNvSpPr>
          <p:nvPr userDrawn="1"/>
        </p:nvSpPr>
        <p:spPr>
          <a:xfrm>
            <a:off x="1050436" y="3648173"/>
            <a:ext cx="1338272" cy="12573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675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/>
              <a:buNone/>
              <a:defRPr sz="1600" b="0" kern="1200">
                <a:solidFill>
                  <a:schemeClr val="tx1"/>
                </a:solidFill>
                <a:latin typeface="Franklin Gothic Book"/>
                <a:ea typeface="+mn-ea"/>
                <a:cs typeface="Franklin Gothic Book"/>
              </a:defRPr>
            </a:lvl1pPr>
            <a:lvl2pPr marL="403014" indent="-202063" algn="l" defTabSz="45675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rial"/>
              <a:buChar char="•"/>
              <a:defRPr sz="1400" kern="1200">
                <a:solidFill>
                  <a:schemeClr val="accent5"/>
                </a:solidFill>
                <a:latin typeface="Franklin Gothic Book"/>
                <a:ea typeface="+mn-ea"/>
                <a:cs typeface="Franklin Gothic Book"/>
              </a:defRPr>
            </a:lvl2pPr>
            <a:lvl3pPr marL="574675" indent="-173038" algn="l" defTabSz="456758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Lucida Grande"/>
              <a:buChar char="-"/>
              <a:defRPr sz="1400" kern="1200">
                <a:solidFill>
                  <a:schemeClr val="tx1"/>
                </a:solidFill>
                <a:latin typeface="Franklin Gothic Book"/>
                <a:ea typeface="+mn-ea"/>
                <a:cs typeface="Franklin Gothic Book"/>
              </a:defRPr>
            </a:lvl3pPr>
            <a:lvl4pPr marL="923925" indent="0" algn="l" defTabSz="456758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/>
              <a:buNone/>
              <a:defRPr sz="1200" kern="1200">
                <a:solidFill>
                  <a:schemeClr val="tx1"/>
                </a:solidFill>
                <a:latin typeface="Franklin Gothic Book"/>
                <a:ea typeface="+mn-ea"/>
                <a:cs typeface="Franklin Gothic Book"/>
              </a:defRPr>
            </a:lvl4pPr>
            <a:lvl5pPr marL="1362250" indent="0" algn="l" defTabSz="456758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/>
              <a:buNone/>
              <a:defRPr sz="1200" kern="1200">
                <a:solidFill>
                  <a:schemeClr val="tx1"/>
                </a:solidFill>
                <a:latin typeface="Franklin Gothic Book"/>
                <a:ea typeface="+mn-ea"/>
                <a:cs typeface="Franklin Gothic Book"/>
              </a:defRPr>
            </a:lvl5pPr>
            <a:lvl6pPr marL="2512163" indent="-228381" algn="l" defTabSz="456758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8923" indent="-228381" algn="l" defTabSz="456758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5681" indent="-228381" algn="l" defTabSz="456758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2439" indent="-228381" algn="l" defTabSz="456758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675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Franklin Gothic Book"/>
            </a:endParaRPr>
          </a:p>
        </p:txBody>
      </p:sp>
      <p:sp>
        <p:nvSpPr>
          <p:cNvPr id="34" name="Content Placeholder 46"/>
          <p:cNvSpPr txBox="1">
            <a:spLocks/>
          </p:cNvSpPr>
          <p:nvPr userDrawn="1"/>
        </p:nvSpPr>
        <p:spPr>
          <a:xfrm>
            <a:off x="2518749" y="3648173"/>
            <a:ext cx="1338272" cy="12573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675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/>
              <a:buNone/>
              <a:defRPr sz="1600" b="0" kern="1200">
                <a:solidFill>
                  <a:schemeClr val="tx1"/>
                </a:solidFill>
                <a:latin typeface="Franklin Gothic Book"/>
                <a:ea typeface="+mn-ea"/>
                <a:cs typeface="Franklin Gothic Book"/>
              </a:defRPr>
            </a:lvl1pPr>
            <a:lvl2pPr marL="200951" indent="0" algn="l" defTabSz="45675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rial"/>
              <a:buNone/>
              <a:defRPr sz="1400" kern="1200">
                <a:solidFill>
                  <a:schemeClr val="accent5"/>
                </a:solidFill>
                <a:latin typeface="Franklin Gothic Book"/>
                <a:ea typeface="+mn-ea"/>
                <a:cs typeface="Franklin Gothic Book"/>
              </a:defRPr>
            </a:lvl2pPr>
            <a:lvl3pPr marL="574675" indent="-173038" algn="l" defTabSz="456758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Lucida Grande"/>
              <a:buChar char="-"/>
              <a:defRPr sz="1400" kern="1200">
                <a:solidFill>
                  <a:schemeClr val="tx1"/>
                </a:solidFill>
                <a:latin typeface="Franklin Gothic Book"/>
                <a:ea typeface="+mn-ea"/>
                <a:cs typeface="Franklin Gothic Book"/>
              </a:defRPr>
            </a:lvl3pPr>
            <a:lvl4pPr marL="923925" indent="0" algn="l" defTabSz="456758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/>
              <a:buNone/>
              <a:defRPr sz="1200" kern="1200">
                <a:solidFill>
                  <a:schemeClr val="tx1"/>
                </a:solidFill>
                <a:latin typeface="Franklin Gothic Book"/>
                <a:ea typeface="+mn-ea"/>
                <a:cs typeface="Franklin Gothic Book"/>
              </a:defRPr>
            </a:lvl4pPr>
            <a:lvl5pPr marL="1362250" indent="0" algn="l" defTabSz="456758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/>
              <a:buNone/>
              <a:defRPr sz="1200" kern="1200">
                <a:solidFill>
                  <a:schemeClr val="tx1"/>
                </a:solidFill>
                <a:latin typeface="Franklin Gothic Book"/>
                <a:ea typeface="+mn-ea"/>
                <a:cs typeface="Franklin Gothic Book"/>
              </a:defRPr>
            </a:lvl5pPr>
            <a:lvl6pPr marL="2512163" indent="-228381" algn="l" defTabSz="456758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8923" indent="-228381" algn="l" defTabSz="456758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5681" indent="-228381" algn="l" defTabSz="456758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2439" indent="-228381" algn="l" defTabSz="456758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675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Franklin Gothic Book"/>
            </a:endParaRPr>
          </a:p>
        </p:txBody>
      </p:sp>
      <p:sp>
        <p:nvSpPr>
          <p:cNvPr id="39" name="Picture Placeholder 14"/>
          <p:cNvSpPr>
            <a:spLocks noGrp="1"/>
          </p:cNvSpPr>
          <p:nvPr>
            <p:ph type="pic" sz="quarter" idx="16" hasCustomPrompt="1"/>
          </p:nvPr>
        </p:nvSpPr>
        <p:spPr>
          <a:xfrm>
            <a:off x="2523118" y="2193141"/>
            <a:ext cx="1333903" cy="1342880"/>
          </a:xfrm>
          <a:prstGeom prst="rect">
            <a:avLst/>
          </a:prstGeom>
        </p:spPr>
        <p:txBody>
          <a:bodyPr/>
          <a:lstStyle>
            <a:lvl1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photo</a:t>
            </a:r>
          </a:p>
        </p:txBody>
      </p:sp>
      <p:sp>
        <p:nvSpPr>
          <p:cNvPr id="40" name="Picture Placeholder 14"/>
          <p:cNvSpPr>
            <a:spLocks noGrp="1"/>
          </p:cNvSpPr>
          <p:nvPr>
            <p:ph type="pic" sz="quarter" idx="17" hasCustomPrompt="1"/>
          </p:nvPr>
        </p:nvSpPr>
        <p:spPr>
          <a:xfrm>
            <a:off x="3987062" y="2185168"/>
            <a:ext cx="1333903" cy="1342880"/>
          </a:xfrm>
          <a:prstGeom prst="rect">
            <a:avLst/>
          </a:prstGeom>
        </p:spPr>
        <p:txBody>
          <a:bodyPr/>
          <a:lstStyle>
            <a:lvl1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photo</a:t>
            </a:r>
          </a:p>
        </p:txBody>
      </p:sp>
      <p:sp>
        <p:nvSpPr>
          <p:cNvPr id="41" name="Picture Placeholder 14"/>
          <p:cNvSpPr>
            <a:spLocks noGrp="1"/>
          </p:cNvSpPr>
          <p:nvPr>
            <p:ph type="pic" sz="quarter" idx="18" hasCustomPrompt="1"/>
          </p:nvPr>
        </p:nvSpPr>
        <p:spPr>
          <a:xfrm>
            <a:off x="5459753" y="2182451"/>
            <a:ext cx="1333903" cy="1342880"/>
          </a:xfrm>
          <a:prstGeom prst="rect">
            <a:avLst/>
          </a:prstGeom>
        </p:spPr>
        <p:txBody>
          <a:bodyPr/>
          <a:lstStyle>
            <a:lvl1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photo</a:t>
            </a:r>
          </a:p>
        </p:txBody>
      </p:sp>
      <p:sp>
        <p:nvSpPr>
          <p:cNvPr id="42" name="Picture Placeholder 14"/>
          <p:cNvSpPr>
            <a:spLocks noGrp="1"/>
          </p:cNvSpPr>
          <p:nvPr>
            <p:ph type="pic" sz="quarter" idx="19" hasCustomPrompt="1"/>
          </p:nvPr>
        </p:nvSpPr>
        <p:spPr>
          <a:xfrm>
            <a:off x="6928066" y="2182259"/>
            <a:ext cx="1333903" cy="1342880"/>
          </a:xfrm>
          <a:prstGeom prst="rect">
            <a:avLst/>
          </a:prstGeom>
        </p:spPr>
        <p:txBody>
          <a:bodyPr/>
          <a:lstStyle>
            <a:lvl1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photo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sz="half" idx="1"/>
          </p:nvPr>
        </p:nvSpPr>
        <p:spPr>
          <a:xfrm>
            <a:off x="1050436" y="3674963"/>
            <a:ext cx="1338272" cy="17352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Century Gothic" panose="020B0502020202020204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8" name="Content Placeholder 2"/>
          <p:cNvSpPr>
            <a:spLocks noGrp="1"/>
          </p:cNvSpPr>
          <p:nvPr>
            <p:ph sz="half" idx="20"/>
          </p:nvPr>
        </p:nvSpPr>
        <p:spPr>
          <a:xfrm>
            <a:off x="2518749" y="3674963"/>
            <a:ext cx="1338272" cy="17352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Century Gothic" panose="020B0502020202020204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9" name="Content Placeholder 2"/>
          <p:cNvSpPr>
            <a:spLocks noGrp="1"/>
          </p:cNvSpPr>
          <p:nvPr>
            <p:ph sz="half" idx="21"/>
          </p:nvPr>
        </p:nvSpPr>
        <p:spPr>
          <a:xfrm>
            <a:off x="3982693" y="3674963"/>
            <a:ext cx="1338272" cy="17352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Century Gothic" panose="020B0502020202020204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Content Placeholder 2"/>
          <p:cNvSpPr>
            <a:spLocks noGrp="1"/>
          </p:cNvSpPr>
          <p:nvPr>
            <p:ph sz="half" idx="22"/>
          </p:nvPr>
        </p:nvSpPr>
        <p:spPr>
          <a:xfrm>
            <a:off x="5446637" y="3674963"/>
            <a:ext cx="1338272" cy="17352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Century Gothic" panose="020B0502020202020204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Content Placeholder 2"/>
          <p:cNvSpPr>
            <a:spLocks noGrp="1"/>
          </p:cNvSpPr>
          <p:nvPr>
            <p:ph sz="half" idx="23"/>
          </p:nvPr>
        </p:nvSpPr>
        <p:spPr>
          <a:xfrm>
            <a:off x="6923697" y="3674963"/>
            <a:ext cx="1338272" cy="17352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Century Gothic" panose="020B0502020202020204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2" name="Content Placeholder 2"/>
          <p:cNvSpPr>
            <a:spLocks noGrp="1"/>
          </p:cNvSpPr>
          <p:nvPr>
            <p:ph sz="half" idx="24"/>
          </p:nvPr>
        </p:nvSpPr>
        <p:spPr>
          <a:xfrm>
            <a:off x="2518749" y="1702861"/>
            <a:ext cx="1338272" cy="3781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en-US" sz="2000" b="0" i="0" u="none" strike="noStrike" kern="1200" cap="none" spc="0" normalizeH="0" baseline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Franklin Gothic Medium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0" marR="0" lvl="0" indent="0" algn="l" defTabSz="456758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dirty="0"/>
          </a:p>
        </p:txBody>
      </p:sp>
      <p:sp>
        <p:nvSpPr>
          <p:cNvPr id="43" name="Content Placeholder 2"/>
          <p:cNvSpPr>
            <a:spLocks noGrp="1"/>
          </p:cNvSpPr>
          <p:nvPr>
            <p:ph sz="half" idx="25"/>
          </p:nvPr>
        </p:nvSpPr>
        <p:spPr>
          <a:xfrm>
            <a:off x="3982693" y="1702861"/>
            <a:ext cx="1338272" cy="3781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en-US" sz="2000" b="0" i="0" u="none" strike="noStrike" kern="1200" cap="none" spc="0" normalizeH="0" baseline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Franklin Gothic Medium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0" marR="0" lvl="0" indent="0" algn="l" defTabSz="456758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dirty="0"/>
          </a:p>
        </p:txBody>
      </p:sp>
      <p:sp>
        <p:nvSpPr>
          <p:cNvPr id="44" name="Content Placeholder 2"/>
          <p:cNvSpPr>
            <a:spLocks noGrp="1"/>
          </p:cNvSpPr>
          <p:nvPr>
            <p:ph sz="half" idx="26"/>
          </p:nvPr>
        </p:nvSpPr>
        <p:spPr>
          <a:xfrm>
            <a:off x="1050436" y="1702861"/>
            <a:ext cx="1338272" cy="3781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en-US" sz="2000" b="0" i="0" u="none" strike="noStrike" kern="1200" cap="none" spc="0" normalizeH="0" baseline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Franklin Gothic Medium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0" marR="0" lvl="0" indent="0" algn="l" defTabSz="456758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dirty="0"/>
          </a:p>
        </p:txBody>
      </p:sp>
      <p:sp>
        <p:nvSpPr>
          <p:cNvPr id="45" name="Content Placeholder 2"/>
          <p:cNvSpPr>
            <a:spLocks noGrp="1"/>
          </p:cNvSpPr>
          <p:nvPr>
            <p:ph sz="half" idx="27"/>
          </p:nvPr>
        </p:nvSpPr>
        <p:spPr>
          <a:xfrm>
            <a:off x="5446637" y="1718363"/>
            <a:ext cx="1338272" cy="3781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en-US" sz="2000" b="0" i="0" u="none" strike="noStrike" kern="1200" cap="none" spc="0" normalizeH="0" baseline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Franklin Gothic Medium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0" marR="0" lvl="0" indent="0" algn="l" defTabSz="456758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dirty="0"/>
          </a:p>
        </p:txBody>
      </p:sp>
      <p:sp>
        <p:nvSpPr>
          <p:cNvPr id="46" name="Content Placeholder 2"/>
          <p:cNvSpPr>
            <a:spLocks noGrp="1"/>
          </p:cNvSpPr>
          <p:nvPr>
            <p:ph sz="half" idx="28"/>
          </p:nvPr>
        </p:nvSpPr>
        <p:spPr>
          <a:xfrm>
            <a:off x="6923697" y="1702861"/>
            <a:ext cx="1338272" cy="3781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en-US" sz="2000" b="0" i="0" u="none" strike="noStrike" kern="1200" cap="none" spc="0" normalizeH="0" baseline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Franklin Gothic Medium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0" marR="0" lvl="0" indent="0" algn="l" defTabSz="456758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dirty="0"/>
          </a:p>
        </p:txBody>
      </p:sp>
      <p:sp>
        <p:nvSpPr>
          <p:cNvPr id="48" name="Title 1"/>
          <p:cNvSpPr>
            <a:spLocks noGrp="1"/>
          </p:cNvSpPr>
          <p:nvPr>
            <p:ph type="title" hasCustomPrompt="1"/>
          </p:nvPr>
        </p:nvSpPr>
        <p:spPr>
          <a:xfrm>
            <a:off x="428633" y="457209"/>
            <a:ext cx="8286749" cy="631473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2800" b="1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0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28633" y="830838"/>
            <a:ext cx="8205787" cy="376237"/>
          </a:xfrm>
          <a:prstGeom prst="rect">
            <a:avLst/>
          </a:prstGeom>
        </p:spPr>
        <p:txBody>
          <a:bodyPr/>
          <a:lstStyle>
            <a:lvl1pPr marL="0" marR="0" indent="0" algn="l" defTabSz="45675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cs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If necessary, enter secondary title </a:t>
            </a:r>
          </a:p>
        </p:txBody>
      </p:sp>
      <p:pic>
        <p:nvPicPr>
          <p:cNvPr id="22" name="Picture 3" descr="C:\Users\E021545\Desktop\ODOT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2825"/>
            <a:ext cx="927100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25136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9144000" cy="6858000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381000" y="990600"/>
            <a:ext cx="8382000" cy="914400"/>
          </a:xfrm>
        </p:spPr>
        <p:txBody>
          <a:bodyPr/>
          <a:lstStyle>
            <a:lvl1pPr marL="0" indent="0">
              <a:buNone/>
              <a:defRPr sz="2800" b="1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10D792-C0AE-4E50-A4F2-E451F87C2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1176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,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56758" fontAlgn="auto">
              <a:spcBef>
                <a:spcPts val="0"/>
              </a:spcBef>
              <a:spcAft>
                <a:spcPts val="0"/>
              </a:spcAft>
            </a:pPr>
            <a:fld id="{F3C03C5D-6A7C-2442-8685-B16D7D0DC51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6758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tle 14"/>
          <p:cNvSpPr>
            <a:spLocks noGrp="1"/>
          </p:cNvSpPr>
          <p:nvPr>
            <p:ph type="title" hasCustomPrompt="1"/>
          </p:nvPr>
        </p:nvSpPr>
        <p:spPr>
          <a:xfrm>
            <a:off x="457200" y="460683"/>
            <a:ext cx="8229600" cy="320040"/>
          </a:xfrm>
          <a:prstGeom prst="rect">
            <a:avLst/>
          </a:prstGeom>
        </p:spPr>
        <p:txBody>
          <a:bodyPr/>
          <a:lstStyle>
            <a:lvl1pPr>
              <a:defRPr sz="2800" b="1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626910" y="1428664"/>
            <a:ext cx="2308762" cy="2816186"/>
          </a:xfrm>
          <a:prstGeom prst="round2DiagRect">
            <a:avLst/>
          </a:prstGeom>
          <a:noFill/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marR="0" indent="0" algn="l" defTabSz="45675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1400" b="1" kern="1200" cap="all">
                <a:solidFill>
                  <a:schemeClr val="accent4"/>
                </a:solidFill>
                <a:latin typeface="Century Gothic" panose="020B0502020202020204" pitchFamily="34" charset="0"/>
                <a:ea typeface="+mn-ea"/>
                <a:cs typeface="Century Gothic" panose="020B0502020202020204" pitchFamily="34" charset="0"/>
              </a:defRPr>
            </a:lvl1pPr>
            <a:lvl2pPr marL="0" indent="0" algn="l" defTabSz="456758" rtl="0" eaLnBrk="1" latinLnBrk="0" hangingPunct="1">
              <a:spcBef>
                <a:spcPct val="20000"/>
              </a:spcBef>
              <a:buFont typeface="Arial"/>
              <a:buNone/>
              <a:defRPr lang="en-US" sz="1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Century Gothic" panose="020B0502020202020204" pitchFamily="34" charset="0"/>
              </a:defRPr>
            </a:lvl2pPr>
            <a:lvl3pPr marL="228600" indent="-228600" algn="l" defTabSz="456758" rtl="0" eaLnBrk="1" latinLnBrk="0" hangingPunct="1">
              <a:spcBef>
                <a:spcPct val="20000"/>
              </a:spcBef>
              <a:buFont typeface="Arial"/>
              <a:buChar char="•"/>
              <a:defRPr lang="en-US" sz="1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Century Gothic" panose="020B0502020202020204" pitchFamily="34" charset="0"/>
              </a:defRPr>
            </a:lvl3pPr>
            <a:lvl4pPr marL="228600" indent="-228600" algn="l" defTabSz="456758" rtl="0" eaLnBrk="1" latinLnBrk="0" hangingPunct="1">
              <a:spcBef>
                <a:spcPct val="20000"/>
              </a:spcBef>
              <a:buFont typeface="Arial"/>
              <a:buChar char="•"/>
              <a:defRPr lang="en-US" sz="1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Century Gothic" panose="020B0502020202020204" pitchFamily="34" charset="0"/>
              </a:defRPr>
            </a:lvl4pPr>
            <a:lvl5pPr marL="228600" indent="-228600" algn="l" defTabSz="456758" rtl="0" eaLnBrk="1" latinLnBrk="0" hangingPunct="1">
              <a:spcBef>
                <a:spcPct val="20000"/>
              </a:spcBef>
              <a:buFont typeface="Arial"/>
              <a:buChar char="•"/>
              <a:defRPr lang="en-US" sz="14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Century Gothic" panose="020B0502020202020204" pitchFamily="34" charset="0"/>
              </a:defRPr>
            </a:lvl5pPr>
          </a:lstStyle>
          <a:p>
            <a:pPr marL="0" marR="0" lvl="0" indent="0" algn="l" defTabSz="45675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dirty="0"/>
          </a:p>
        </p:txBody>
      </p:sp>
      <p:sp>
        <p:nvSpPr>
          <p:cNvPr id="14" name="Picture Placeholder 14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4974662"/>
            <a:ext cx="9144000" cy="18833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photo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6" hasCustomPrompt="1"/>
          </p:nvPr>
        </p:nvSpPr>
        <p:spPr>
          <a:xfrm>
            <a:off x="3536953" y="1650610"/>
            <a:ext cx="4897435" cy="151050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marR="0" indent="0" algn="l" defTabSz="45675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cs typeface="Century Gothic" panose="020B0502020202020204" pitchFamily="34" charset="0"/>
              </a:defRPr>
            </a:lvl1pPr>
            <a:lvl2pPr marL="0" indent="0" algn="l" defTabSz="456758" rtl="0" eaLnBrk="1" latinLnBrk="0" hangingPunct="1">
              <a:spcBef>
                <a:spcPct val="20000"/>
              </a:spcBef>
              <a:buFont typeface="Arial"/>
              <a:buNone/>
              <a:defRPr lang="en-US" sz="1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Century Gothic" panose="020B0502020202020204" pitchFamily="34" charset="0"/>
              </a:defRPr>
            </a:lvl2pPr>
            <a:lvl3pPr marL="228600" indent="-228600" algn="l" defTabSz="456758" rtl="0" eaLnBrk="1" latinLnBrk="0" hangingPunct="1">
              <a:spcBef>
                <a:spcPct val="20000"/>
              </a:spcBef>
              <a:buFont typeface="Arial"/>
              <a:buChar char="•"/>
              <a:defRPr lang="en-US" sz="1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Century Gothic" panose="020B0502020202020204" pitchFamily="34" charset="0"/>
              </a:defRPr>
            </a:lvl3pPr>
            <a:lvl4pPr marL="228600" indent="-228600" algn="l" defTabSz="456758" rtl="0" eaLnBrk="1" latinLnBrk="0" hangingPunct="1">
              <a:spcBef>
                <a:spcPct val="20000"/>
              </a:spcBef>
              <a:buFont typeface="Arial"/>
              <a:buChar char="•"/>
              <a:defRPr lang="en-US" sz="1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Century Gothic" panose="020B0502020202020204" pitchFamily="34" charset="0"/>
              </a:defRPr>
            </a:lvl4pPr>
            <a:lvl5pPr marL="228600" indent="-228600" algn="l" defTabSz="456758" rtl="0" eaLnBrk="1" latinLnBrk="0" hangingPunct="1">
              <a:spcBef>
                <a:spcPct val="20000"/>
              </a:spcBef>
              <a:buFont typeface="Arial"/>
              <a:buChar char="•"/>
              <a:defRPr lang="en-US" sz="14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Century Gothic" panose="020B0502020202020204" pitchFamily="34" charset="0"/>
              </a:defRPr>
            </a:lvl5pPr>
          </a:lstStyle>
          <a:p>
            <a:pPr marL="0" marR="0" lvl="0" indent="0" algn="l" defTabSz="45675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3600" dirty="0">
                <a:solidFill>
                  <a:srgbClr val="5F5F5F"/>
                </a:solidFill>
                <a:latin typeface="Georgia"/>
                <a:cs typeface="Georgia"/>
              </a:rPr>
              <a:t>“</a:t>
            </a:r>
          </a:p>
          <a:p>
            <a:pPr marL="0" marR="0" lvl="0" indent="0" algn="l" defTabSz="45675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1600" dirty="0"/>
              <a:t>Insert quote here</a:t>
            </a:r>
          </a:p>
          <a:p>
            <a:pPr marL="0" marR="0" lvl="0" indent="0" algn="l" defTabSz="45675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sz="1600" dirty="0"/>
          </a:p>
          <a:p>
            <a:pPr marL="0" marR="0" lvl="0" indent="0" algn="l" defTabSz="45675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3600" dirty="0">
                <a:solidFill>
                  <a:srgbClr val="5F5F5F"/>
                </a:solidFill>
                <a:latin typeface="Georgia"/>
                <a:cs typeface="Georgia"/>
              </a:rPr>
              <a:t>										”</a:t>
            </a:r>
          </a:p>
        </p:txBody>
      </p:sp>
    </p:spTree>
    <p:extLst>
      <p:ext uri="{BB962C8B-B14F-4D97-AF65-F5344CB8AC3E}">
        <p14:creationId xmlns:p14="http://schemas.microsoft.com/office/powerpoint/2010/main" val="1442953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hoto and stat 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56758" fontAlgn="auto">
              <a:spcBef>
                <a:spcPts val="0"/>
              </a:spcBef>
              <a:spcAft>
                <a:spcPts val="0"/>
              </a:spcAft>
            </a:pPr>
            <a:fld id="{F3C03C5D-6A7C-2442-8685-B16D7D0DC51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6758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2" name="Picture Placeholder 13"/>
          <p:cNvSpPr>
            <a:spLocks noGrp="1"/>
          </p:cNvSpPr>
          <p:nvPr>
            <p:ph type="pic" sz="quarter" idx="13" hasCustomPrompt="1"/>
          </p:nvPr>
        </p:nvSpPr>
        <p:spPr>
          <a:xfrm>
            <a:off x="1201313" y="989544"/>
            <a:ext cx="1459802" cy="1629834"/>
          </a:xfrm>
          <a:prstGeom prst="rect">
            <a:avLst/>
          </a:prstGeom>
          <a:ln w="28575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8665403" y="6094939"/>
            <a:ext cx="478597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lang="en-US" sz="700" kern="1200" smtClean="0">
                <a:solidFill>
                  <a:prstClr val="black">
                    <a:tint val="75000"/>
                  </a:prstClr>
                </a:solidFill>
                <a:latin typeface="Franklin Gothic Book"/>
                <a:ea typeface="+mn-ea"/>
                <a:cs typeface="Franklin Gothic Book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defTabSz="456758"/>
            <a:fld id="{F3C03C5D-6A7C-2442-8685-B16D7D0DC519}" type="slidenum">
              <a:rPr lang="en-US" smtClean="0"/>
              <a:pPr defTabSz="456758"/>
              <a:t>‹#›</a:t>
            </a:fld>
            <a:endParaRPr lang="en-US" dirty="0"/>
          </a:p>
        </p:txBody>
      </p:sp>
      <p:sp>
        <p:nvSpPr>
          <p:cNvPr id="23" name="Picture Placeholder 13"/>
          <p:cNvSpPr>
            <a:spLocks noGrp="1"/>
          </p:cNvSpPr>
          <p:nvPr>
            <p:ph type="pic" sz="quarter" idx="14" hasCustomPrompt="1"/>
          </p:nvPr>
        </p:nvSpPr>
        <p:spPr>
          <a:xfrm>
            <a:off x="1201313" y="2691345"/>
            <a:ext cx="1459802" cy="1629834"/>
          </a:xfrm>
          <a:prstGeom prst="rect">
            <a:avLst/>
          </a:prstGeom>
          <a:ln w="28575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PICTURE</a:t>
            </a:r>
          </a:p>
        </p:txBody>
      </p:sp>
      <p:sp>
        <p:nvSpPr>
          <p:cNvPr id="24" name="Picture Placeholder 13"/>
          <p:cNvSpPr>
            <a:spLocks noGrp="1"/>
          </p:cNvSpPr>
          <p:nvPr>
            <p:ph type="pic" sz="quarter" idx="15" hasCustomPrompt="1"/>
          </p:nvPr>
        </p:nvSpPr>
        <p:spPr>
          <a:xfrm>
            <a:off x="6491353" y="999072"/>
            <a:ext cx="1459802" cy="1629834"/>
          </a:xfrm>
          <a:prstGeom prst="rect">
            <a:avLst/>
          </a:prstGeom>
          <a:ln w="28575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PICTURE</a:t>
            </a:r>
          </a:p>
        </p:txBody>
      </p:sp>
      <p:sp>
        <p:nvSpPr>
          <p:cNvPr id="25" name="Picture Placeholder 13"/>
          <p:cNvSpPr>
            <a:spLocks noGrp="1"/>
          </p:cNvSpPr>
          <p:nvPr>
            <p:ph type="pic" sz="quarter" idx="16" hasCustomPrompt="1"/>
          </p:nvPr>
        </p:nvSpPr>
        <p:spPr>
          <a:xfrm>
            <a:off x="6491353" y="2696639"/>
            <a:ext cx="1459802" cy="1629834"/>
          </a:xfrm>
          <a:prstGeom prst="rect">
            <a:avLst/>
          </a:prstGeom>
          <a:ln w="28575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PICTURE</a:t>
            </a:r>
          </a:p>
        </p:txBody>
      </p:sp>
      <p:sp>
        <p:nvSpPr>
          <p:cNvPr id="26" name="Picture Placeholder 13"/>
          <p:cNvSpPr>
            <a:spLocks noGrp="1"/>
          </p:cNvSpPr>
          <p:nvPr>
            <p:ph type="pic" sz="quarter" idx="17" hasCustomPrompt="1"/>
          </p:nvPr>
        </p:nvSpPr>
        <p:spPr>
          <a:xfrm>
            <a:off x="1201313" y="4390159"/>
            <a:ext cx="1459802" cy="1629834"/>
          </a:xfrm>
          <a:prstGeom prst="rect">
            <a:avLst/>
          </a:prstGeom>
          <a:ln w="28575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PICTURE</a:t>
            </a:r>
          </a:p>
        </p:txBody>
      </p:sp>
      <p:sp>
        <p:nvSpPr>
          <p:cNvPr id="27" name="Picture Placeholder 13"/>
          <p:cNvSpPr>
            <a:spLocks noGrp="1"/>
          </p:cNvSpPr>
          <p:nvPr>
            <p:ph type="pic" sz="quarter" idx="18" hasCustomPrompt="1"/>
          </p:nvPr>
        </p:nvSpPr>
        <p:spPr>
          <a:xfrm>
            <a:off x="6491353" y="4387850"/>
            <a:ext cx="1459802" cy="1629834"/>
          </a:xfrm>
          <a:prstGeom prst="rect">
            <a:avLst/>
          </a:prstGeom>
          <a:ln w="28575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PICTURE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9" hasCustomPrompt="1"/>
          </p:nvPr>
        </p:nvSpPr>
        <p:spPr>
          <a:xfrm>
            <a:off x="2723790" y="999072"/>
            <a:ext cx="3704890" cy="50186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US" dirty="0"/>
              <a:t>photo/text/object</a:t>
            </a:r>
          </a:p>
        </p:txBody>
      </p:sp>
      <p:pic>
        <p:nvPicPr>
          <p:cNvPr id="12" name="Picture 3" descr="C:\Users\E021545\Desktop\ODOT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2825"/>
            <a:ext cx="927100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5553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/Full Screen Image with White Text"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31800" y="4893647"/>
            <a:ext cx="8432800" cy="150292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4567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+mj-ea"/>
                <a:cs typeface="Century Gothic" panose="020B0502020202020204" pitchFamily="34" charset="0"/>
              </a:defRPr>
            </a:lvl1pPr>
          </a:lstStyle>
          <a:p>
            <a:pPr marL="0" marR="0" lvl="0" indent="0" algn="ctr" defTabSz="456758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to edit master title style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-4025900" y="3425391"/>
            <a:ext cx="34875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8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Slide</a:t>
            </a:r>
            <a:r>
              <a:rPr lang="en-US" sz="4800" baseline="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divider with </a:t>
            </a:r>
          </a:p>
          <a:p>
            <a:pPr algn="r"/>
            <a:r>
              <a:rPr lang="en-US" sz="4800" baseline="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white text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6290849" y="6442502"/>
            <a:ext cx="571439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1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Image Size : 10 </a:t>
            </a:r>
            <a:r>
              <a:rPr lang="en-US" sz="2100" dirty="0" err="1">
                <a:solidFill>
                  <a:srgbClr val="FFFFFF"/>
                </a:solidFill>
                <a:latin typeface="Franklin Gothic Medium"/>
                <a:cs typeface="Franklin Gothic Medium"/>
              </a:rPr>
              <a:t>x</a:t>
            </a:r>
            <a:r>
              <a:rPr lang="en-US" sz="21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7.5</a:t>
            </a: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E910D792-C0AE-4E50-A4F2-E451F87C23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1424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>
            <a:lvl1pPr algn="l">
              <a:defRPr sz="2800" b="1"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>
                <a:latin typeface="Century Gothic" panose="020B0502020202020204" pitchFamily="34" charset="0"/>
              </a:defRPr>
            </a:lvl1pPr>
            <a:lvl2pPr>
              <a:defRPr sz="2400" baseline="0">
                <a:latin typeface="Century Gothic" panose="020B0502020202020204" pitchFamily="34" charset="0"/>
              </a:defRPr>
            </a:lvl2pPr>
            <a:lvl3pPr>
              <a:defRPr sz="2400">
                <a:latin typeface="Century Gothic" panose="020B0502020202020204" pitchFamily="34" charset="0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762000"/>
            <a:ext cx="7315200" cy="457200"/>
          </a:xfrm>
        </p:spPr>
        <p:txBody>
          <a:bodyPr>
            <a:no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10D792-C0AE-4E50-A4F2-E451F87C2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1693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>
            <a:lvl1pPr algn="l">
              <a:defRPr sz="2800" b="1"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762000"/>
            <a:ext cx="8229600" cy="457200"/>
          </a:xfrm>
        </p:spPr>
        <p:txBody>
          <a:bodyPr>
            <a:no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10D792-C0AE-4E50-A4F2-E451F87C2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2460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400">
                <a:latin typeface="Century Gothic" panose="020B0502020202020204" pitchFamily="34" charset="0"/>
              </a:defRPr>
            </a:lvl1pPr>
            <a:lvl2pPr>
              <a:defRPr sz="2400">
                <a:latin typeface="Century Gothic" panose="020B0502020202020204" pitchFamily="34" charset="0"/>
              </a:defRPr>
            </a:lvl2pPr>
            <a:lvl3pPr>
              <a:defRPr sz="2400">
                <a:latin typeface="Century Gothic" panose="020B0502020202020204" pitchFamily="34" charset="0"/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>
                <a:latin typeface="Century Gothic" panose="020B0502020202020204" pitchFamily="34" charset="0"/>
              </a:defRPr>
            </a:lvl1pPr>
            <a:lvl2pPr>
              <a:defRPr sz="2400">
                <a:latin typeface="Century Gothic" panose="020B0502020202020204" pitchFamily="34" charset="0"/>
              </a:defRPr>
            </a:lvl2pPr>
            <a:lvl3pPr>
              <a:defRPr sz="2400">
                <a:latin typeface="Century Gothic" panose="020B0502020202020204" pitchFamily="34" charset="0"/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>
            <a:lvl1pPr algn="l">
              <a:defRPr sz="2800" b="1"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762000"/>
            <a:ext cx="8229600" cy="457200"/>
          </a:xfrm>
        </p:spPr>
        <p:txBody>
          <a:bodyPr>
            <a:no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10D792-C0AE-4E50-A4F2-E451F87C2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443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Avoid second level bullets.</a:t>
            </a:r>
          </a:p>
          <a:p>
            <a:pPr lvl="1"/>
            <a:r>
              <a:rPr lang="en-US" dirty="0"/>
              <a:t>Move to the notes instead.</a:t>
            </a:r>
          </a:p>
        </p:txBody>
      </p:sp>
      <p:pic>
        <p:nvPicPr>
          <p:cNvPr id="2052" name="Picture 3" descr="C:\Users\E021545\Desktop\ODOT.png"/>
          <p:cNvPicPr>
            <a:picLocks noChangeAspect="1" noChangeArrowheads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2825"/>
            <a:ext cx="927100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10D792-C0AE-4E50-A4F2-E451F87C23D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967" r:id="rId3"/>
    <p:sldLayoutId id="2147483964" r:id="rId4"/>
    <p:sldLayoutId id="2147483863" r:id="rId5"/>
    <p:sldLayoutId id="2147483864" r:id="rId6"/>
    <p:sldLayoutId id="2147483857" r:id="rId7"/>
    <p:sldLayoutId id="2147483865" r:id="rId8"/>
    <p:sldLayoutId id="2147483962" r:id="rId9"/>
    <p:sldLayoutId id="2147483968" r:id="rId10"/>
    <p:sldLayoutId id="2147483965" r:id="rId11"/>
    <p:sldLayoutId id="2147483859" r:id="rId12"/>
    <p:sldLayoutId id="2147483963" r:id="rId13"/>
    <p:sldLayoutId id="2147483966" r:id="rId14"/>
    <p:sldLayoutId id="2147483960" r:id="rId15"/>
    <p:sldLayoutId id="2147483854" r:id="rId16"/>
    <p:sldLayoutId id="2147483855" r:id="rId17"/>
    <p:sldLayoutId id="2147483858" r:id="rId18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2800" b="1" i="0" kern="1200" dirty="0">
          <a:solidFill>
            <a:schemeClr val="tx1"/>
          </a:solidFill>
          <a:effectLst/>
          <a:latin typeface="Century Gothic" panose="020B050202020202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 i="1">
          <a:solidFill>
            <a:schemeClr val="tx1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 i="1">
          <a:solidFill>
            <a:schemeClr val="tx1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 i="1">
          <a:solidFill>
            <a:schemeClr val="tx1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 i="1">
          <a:solidFill>
            <a:schemeClr val="tx1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 i="1">
          <a:solidFill>
            <a:schemeClr val="tx1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 i="1">
          <a:solidFill>
            <a:schemeClr val="tx1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 i="1">
          <a:solidFill>
            <a:schemeClr val="tx1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 i="1">
          <a:solidFill>
            <a:schemeClr val="tx1"/>
          </a:solidFill>
          <a:latin typeface="Georgia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en-US" sz="2800" kern="1200" dirty="0">
          <a:solidFill>
            <a:schemeClr val="tx1"/>
          </a:solidFill>
          <a:latin typeface="Century Gothic" panose="020B0502020202020204" pitchFamily="34" charset="0"/>
          <a:ea typeface="Verdana" pitchFamily="34" charset="0"/>
          <a:cs typeface="Verdana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en-US" sz="2400" kern="1200" dirty="0">
          <a:solidFill>
            <a:schemeClr val="tx1"/>
          </a:solidFill>
          <a:latin typeface="Century Gothic" panose="020B0502020202020204" pitchFamily="34" charset="0"/>
          <a:ea typeface="Verdana" pitchFamily="34" charset="0"/>
          <a:cs typeface="Verdana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en-US" sz="2800" kern="1200" dirty="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lang="en-US" sz="2800" kern="1200" dirty="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lang="en-US" sz="2800" kern="1200" dirty="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6" Type="http://schemas.openxmlformats.org/officeDocument/2006/relationships/image" Target="../media/image2.jpeg"/><Relationship Id="rId5" Type="http://schemas.openxmlformats.org/officeDocument/2006/relationships/hyperlink" Target="https://www.google.com/url?sa=i&amp;rct=j&amp;q=&amp;esrc=s&amp;source=images&amp;cd=&amp;cad=rja&amp;uact=8&amp;ved=0ahUKEwjitLDcsPXLAhVBGGMKHX2TD6QQjRwIBw&amp;url=https://www.oregon.gov/ODOT/HWY/REGION1/pages/MHMTP.aspx&amp;psig=AFQjCNGjvdYaKLR-SSFKz2CQWJ7363JMmw&amp;ust=1459872898141938" TargetMode="External"/><Relationship Id="rId4" Type="http://schemas.openxmlformats.org/officeDocument/2006/relationships/hyperlink" Target="mailto:andrew.e.dick@odot.state.or.us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8.xml"/><Relationship Id="rId6" Type="http://schemas.openxmlformats.org/officeDocument/2006/relationships/image" Target="../media/image2.jpeg"/><Relationship Id="rId5" Type="http://schemas.openxmlformats.org/officeDocument/2006/relationships/hyperlink" Target="https://www.google.com/url?sa=i&amp;rct=j&amp;q=&amp;esrc=s&amp;source=images&amp;cd=&amp;cad=rja&amp;uact=8&amp;ved=0ahUKEwjitLDcsPXLAhVBGGMKHX2TD6QQjRwIBw&amp;url=https://www.oregon.gov/ODOT/HWY/REGION1/pages/MHMTP.aspx&amp;psig=AFQjCNGjvdYaKLR-SSFKz2CQWJ7363JMmw&amp;ust=1459872898141938" TargetMode="External"/><Relationship Id="rId4" Type="http://schemas.openxmlformats.org/officeDocument/2006/relationships/hyperlink" Target="mailto:andrew.e.dick@odot.state.or.u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81400" y="1143000"/>
            <a:ext cx="5410200" cy="3059113"/>
          </a:xfrm>
        </p:spPr>
        <p:txBody>
          <a:bodyPr>
            <a:normAutofit fontScale="90000"/>
          </a:bodyPr>
          <a:lstStyle/>
          <a:p>
            <a:r>
              <a:rPr lang="en-US" sz="4000" u="sng" dirty="0">
                <a:latin typeface="Calibri" panose="020F0502020204030204" pitchFamily="34" charset="0"/>
              </a:rPr>
              <a:t>Automated Vehicles</a:t>
            </a:r>
            <a:br>
              <a:rPr lang="en-US" sz="4000" u="sng" dirty="0">
                <a:latin typeface="Calibri" panose="020F0502020204030204" pitchFamily="34" charset="0"/>
              </a:rPr>
            </a:br>
            <a:r>
              <a:rPr lang="en-US" sz="4000" u="sng" dirty="0">
                <a:latin typeface="Calibri" panose="020F0502020204030204" pitchFamily="34" charset="0"/>
              </a:rPr>
              <a:t>and Safety</a:t>
            </a:r>
            <a:br>
              <a:rPr lang="en-US" sz="4000" u="sng" dirty="0">
                <a:latin typeface="Calibri" panose="020F0502020204030204" pitchFamily="34" charset="0"/>
              </a:rPr>
            </a:br>
            <a:br>
              <a:rPr lang="en-US" sz="4000" u="sng" dirty="0">
                <a:latin typeface="Calibri" panose="020F0502020204030204" pitchFamily="34" charset="0"/>
              </a:rPr>
            </a:br>
            <a:r>
              <a:rPr lang="en-US" sz="2700" b="0" dirty="0">
                <a:latin typeface="Calibri" panose="020F0502020204030204" pitchFamily="34" charset="0"/>
              </a:rPr>
              <a:t>2017 OR-PRIMA Conference</a:t>
            </a:r>
            <a:br>
              <a:rPr lang="en-US" sz="2700" b="0" dirty="0">
                <a:latin typeface="Calibri" panose="020F0502020204030204" pitchFamily="34" charset="0"/>
              </a:rPr>
            </a:br>
            <a:r>
              <a:rPr lang="en-US" sz="2700" b="0" dirty="0">
                <a:latin typeface="Calibri" panose="020F0502020204030204" pitchFamily="34" charset="0"/>
              </a:rPr>
              <a:t>September 28</a:t>
            </a:r>
            <a:r>
              <a:rPr lang="en-US" sz="2700" b="0" baseline="30000" dirty="0">
                <a:latin typeface="Calibri" panose="020F0502020204030204" pitchFamily="34" charset="0"/>
              </a:rPr>
              <a:t>th</a:t>
            </a:r>
            <a:r>
              <a:rPr lang="en-US" sz="2700" b="0" dirty="0">
                <a:latin typeface="Calibri" panose="020F0502020204030204" pitchFamily="34" charset="0"/>
              </a:rPr>
              <a:t>, 2017</a:t>
            </a:r>
            <a:br>
              <a:rPr lang="en-US" sz="2700" b="0" dirty="0">
                <a:latin typeface="Calibri" panose="020F0502020204030204" pitchFamily="34" charset="0"/>
              </a:rPr>
            </a:br>
            <a:r>
              <a:rPr lang="en-US" sz="2700" b="0" dirty="0">
                <a:latin typeface="Calibri" panose="020F0502020204030204" pitchFamily="34" charset="0"/>
              </a:rPr>
              <a:t>Gleneden Beach, OR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1"/>
          </p:nvPr>
        </p:nvSpPr>
        <p:spPr>
          <a:xfrm>
            <a:off x="0" y="5334000"/>
            <a:ext cx="9144000" cy="14478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Calibri" panose="020F0502020204030204" pitchFamily="34" charset="0"/>
              </a:rPr>
              <a:t>Andrew Dick, CAEV Advisor</a:t>
            </a:r>
          </a:p>
          <a:p>
            <a:pPr>
              <a:defRPr/>
            </a:pPr>
            <a:r>
              <a:rPr lang="en-US" dirty="0">
                <a:latin typeface="Calibri" panose="020F0502020204030204" pitchFamily="34" charset="0"/>
                <a:hlinkClick r:id="rId4"/>
              </a:rPr>
              <a:t>andrew.e.dick@odot.state.or.us</a:t>
            </a:r>
            <a:endParaRPr lang="en-US" dirty="0">
              <a:latin typeface="Calibri" panose="020F0502020204030204" pitchFamily="34" charset="0"/>
            </a:endParaRPr>
          </a:p>
          <a:p>
            <a:pPr>
              <a:defRPr/>
            </a:pPr>
            <a:r>
              <a:rPr lang="en-US" dirty="0">
                <a:latin typeface="Calibri" panose="020F0502020204030204" pitchFamily="34" charset="0"/>
              </a:rPr>
              <a:t>(503) 986-3839</a:t>
            </a:r>
          </a:p>
        </p:txBody>
      </p:sp>
      <p:pic>
        <p:nvPicPr>
          <p:cNvPr id="1030" name="Picture 6" descr="https://www.oregon.gov/ODOT/HWY/REGION1/MHMTP/circleT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066800"/>
            <a:ext cx="3270841" cy="327660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30322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910D792-C0AE-4E50-A4F2-E451F87C23D1}" type="slidenum">
              <a:rPr lang="en-US" smtClean="0"/>
              <a:t>2</a:t>
            </a:fld>
            <a:endParaRPr lang="en-US"/>
          </a:p>
        </p:txBody>
      </p:sp>
      <p:pic>
        <p:nvPicPr>
          <p:cNvPr id="1026" name="Picture 2" descr="https://cdn.patch.com/users/22729242/2015/12/T800x600/20151256674de7cec1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49750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910D792-C0AE-4E50-A4F2-E451F87C23D1}" type="slidenum">
              <a:rPr lang="en-US" smtClean="0"/>
              <a:t>3</a:t>
            </a:fld>
            <a:endParaRPr lang="en-US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667000" y="627356"/>
            <a:ext cx="6324600" cy="13716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2800" kern="1200" dirty="0">
                <a:solidFill>
                  <a:schemeClr val="tx1"/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en-US" sz="2400" kern="1200" dirty="0">
                <a:solidFill>
                  <a:schemeClr val="tx1"/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2800" kern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en-US" sz="2800" kern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lang="en-US" sz="2800" kern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dirty="0">
                <a:latin typeface="Calibri" panose="020F0502020204030204" pitchFamily="34" charset="0"/>
              </a:rPr>
              <a:t>of motor vehicle crashes</a:t>
            </a:r>
            <a:br>
              <a:rPr lang="en-US" sz="3200" dirty="0">
                <a:latin typeface="Calibri" panose="020F0502020204030204" pitchFamily="34" charset="0"/>
              </a:rPr>
            </a:br>
            <a:r>
              <a:rPr lang="en-US" sz="3200" dirty="0">
                <a:latin typeface="Calibri" panose="020F0502020204030204" pitchFamily="34" charset="0"/>
              </a:rPr>
              <a:t>primarily caused by human error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33400" y="515644"/>
            <a:ext cx="223811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>
                <a:solidFill>
                  <a:schemeClr val="accent2">
                    <a:lumMod val="75000"/>
                  </a:schemeClr>
                </a:solidFill>
              </a:rPr>
              <a:t>94%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810000" y="2590800"/>
            <a:ext cx="6324600" cy="13716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2800" kern="1200" dirty="0">
                <a:solidFill>
                  <a:schemeClr val="tx1"/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en-US" sz="2400" kern="1200" dirty="0">
                <a:solidFill>
                  <a:schemeClr val="tx1"/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2800" kern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en-US" sz="2800" kern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lang="en-US" sz="2800" kern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dirty="0">
                <a:latin typeface="Calibri" panose="020F0502020204030204" pitchFamily="34" charset="0"/>
              </a:rPr>
              <a:t>motor vehicle deaths in U.S.,</a:t>
            </a:r>
            <a:br>
              <a:rPr lang="en-US" sz="3200" dirty="0">
                <a:latin typeface="Calibri" panose="020F0502020204030204" pitchFamily="34" charset="0"/>
              </a:rPr>
            </a:br>
            <a:r>
              <a:rPr lang="en-US" sz="3200" dirty="0">
                <a:latin typeface="Calibri" panose="020F0502020204030204" pitchFamily="34" charset="0"/>
              </a:rPr>
              <a:t>a 6% increase over 2015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2496844"/>
            <a:ext cx="332334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>
                <a:solidFill>
                  <a:schemeClr val="accent2">
                    <a:lumMod val="75000"/>
                  </a:schemeClr>
                </a:solidFill>
              </a:rPr>
              <a:t>40,000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2438400" y="4648200"/>
            <a:ext cx="6324600" cy="13716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2800" kern="1200" dirty="0">
                <a:solidFill>
                  <a:schemeClr val="tx1"/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en-US" sz="2400" kern="1200" dirty="0">
                <a:solidFill>
                  <a:schemeClr val="tx1"/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2800" kern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en-US" sz="2800" kern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lang="en-US" sz="2800" kern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dirty="0">
                <a:latin typeface="Calibri" panose="020F0502020204030204" pitchFamily="34" charset="0"/>
              </a:rPr>
              <a:t>motor vehicle deaths in Oregon,</a:t>
            </a:r>
            <a:br>
              <a:rPr lang="en-US" sz="3200" dirty="0">
                <a:latin typeface="Calibri" panose="020F0502020204030204" pitchFamily="34" charset="0"/>
              </a:rPr>
            </a:br>
            <a:r>
              <a:rPr lang="en-US" sz="3200" dirty="0">
                <a:latin typeface="Calibri" panose="020F0502020204030204" pitchFamily="34" charset="0"/>
              </a:rPr>
              <a:t>a 10% increase over 2015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400" y="4554244"/>
            <a:ext cx="189667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>
                <a:solidFill>
                  <a:schemeClr val="accent2">
                    <a:lumMod val="75000"/>
                  </a:schemeClr>
                </a:solidFill>
              </a:rPr>
              <a:t>495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45319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  <p:bldP spid="7" grpId="0"/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910D792-C0AE-4E50-A4F2-E451F87C23D1}" type="slidenum">
              <a:rPr lang="en-US" smtClean="0"/>
              <a:t>4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838200" y="2590800"/>
            <a:ext cx="7467600" cy="11430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en-US" sz="2800" b="1" i="0" kern="12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Georgia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Georgia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Georgia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Georgia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Georgia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Georgia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Georgia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ctr"/>
            <a:r>
              <a:rPr lang="en-US" sz="5400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</a:rPr>
              <a:t>What If We Could Use Technology to Improve Roadway Safety?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40220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910D792-C0AE-4E50-A4F2-E451F87C23D1}" type="slidenum">
              <a:rPr lang="en-US" smtClean="0"/>
              <a:t>5</a:t>
            </a:fld>
            <a:endParaRPr lang="en-US"/>
          </a:p>
        </p:txBody>
      </p:sp>
      <p:pic>
        <p:nvPicPr>
          <p:cNvPr id="6" name="Picture 2" descr="X:\CAVST\Teams\2017-03-Engagement\SAEGraphic\Automated-Vehicle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-304800"/>
            <a:ext cx="73152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754331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910D792-C0AE-4E50-A4F2-E451F87C23D1}" type="slidenum">
              <a:rPr lang="en-US" smtClean="0"/>
              <a:t>6</a:t>
            </a:fld>
            <a:endParaRPr lang="en-US"/>
          </a:p>
        </p:txBody>
      </p:sp>
      <p:pic>
        <p:nvPicPr>
          <p:cNvPr id="2050" name="Picture 2" descr="http://st.motortrend.com/uploads/sites/5/2015/05/Google-self-driving-car-prototype-front-three-quarters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66800" y="0"/>
            <a:ext cx="10363200" cy="688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411592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910D792-C0AE-4E50-A4F2-E451F87C23D1}" type="slidenum">
              <a:rPr lang="en-US" smtClean="0"/>
              <a:t>7</a:t>
            </a:fld>
            <a:endParaRPr lang="en-US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" y="350837"/>
            <a:ext cx="8991600" cy="4525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2800" kern="1200" dirty="0">
                <a:solidFill>
                  <a:schemeClr val="tx1"/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en-US" sz="2400" kern="1200" dirty="0">
                <a:solidFill>
                  <a:schemeClr val="tx1"/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2800" kern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en-US" sz="2800" kern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lang="en-US" sz="2800" kern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dirty="0">
                <a:latin typeface="Calibri" panose="020F0502020204030204" pitchFamily="34" charset="0"/>
              </a:rPr>
              <a:t>In an </a:t>
            </a:r>
            <a:r>
              <a:rPr lang="en-US" sz="36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ideal</a:t>
            </a:r>
            <a:r>
              <a:rPr lang="en-US" sz="3600" dirty="0">
                <a:latin typeface="Calibri" panose="020F0502020204030204" pitchFamily="34" charset="0"/>
              </a:rPr>
              <a:t> world, autonomous vehicles will…</a:t>
            </a:r>
          </a:p>
          <a:p>
            <a:pPr lvl="1"/>
            <a:r>
              <a:rPr lang="en-US" sz="3200" b="1" dirty="0">
                <a:latin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Improve roadway safety </a:t>
            </a:r>
            <a:r>
              <a:rPr lang="en-US" sz="3200" dirty="0">
                <a:latin typeface="Calibri" panose="020F0502020204030204" pitchFamily="34" charset="0"/>
              </a:rPr>
              <a:t>by carefully navigating the road environment – without getting tired, distracted, or intoxicated</a:t>
            </a:r>
          </a:p>
          <a:p>
            <a:pPr lvl="1"/>
            <a:r>
              <a:rPr lang="en-US" sz="3200" b="1" dirty="0">
                <a:latin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Provide mobility</a:t>
            </a:r>
            <a:r>
              <a:rPr lang="en-US" sz="3200" b="1" dirty="0">
                <a:latin typeface="Calibri" panose="020F0502020204030204" pitchFamily="34" charset="0"/>
              </a:rPr>
              <a:t> </a:t>
            </a:r>
            <a:r>
              <a:rPr lang="en-US" sz="3200" dirty="0">
                <a:latin typeface="Calibri" panose="020F0502020204030204" pitchFamily="34" charset="0"/>
              </a:rPr>
              <a:t>for the elderly, disabled, and others who do not or cannot drive</a:t>
            </a:r>
          </a:p>
          <a:p>
            <a:pPr lvl="1"/>
            <a:r>
              <a:rPr lang="en-US" sz="3200" dirty="0">
                <a:latin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Decrease congestion</a:t>
            </a:r>
            <a:r>
              <a:rPr lang="en-US" sz="3200" dirty="0">
                <a:latin typeface="Calibri" panose="020F0502020204030204" pitchFamily="34" charset="0"/>
              </a:rPr>
              <a:t> by optimizing use of the roadway and through advanced ridesharing</a:t>
            </a:r>
          </a:p>
          <a:p>
            <a:pPr lvl="1"/>
            <a:r>
              <a:rPr lang="en-US" sz="3200" dirty="0">
                <a:latin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Reduce emissions</a:t>
            </a:r>
            <a:r>
              <a:rPr lang="en-US" sz="3200" dirty="0">
                <a:latin typeface="Calibri" panose="020F0502020204030204" pitchFamily="34" charset="0"/>
              </a:rPr>
              <a:t> through highly-efficient electric powertrains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909743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910D792-C0AE-4E50-A4F2-E451F87C23D1}" type="slidenum">
              <a:rPr lang="en-US" smtClean="0"/>
              <a:t>8</a:t>
            </a:fld>
            <a:endParaRPr lang="en-US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" y="350837"/>
            <a:ext cx="8991600" cy="4525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2800" kern="1200" dirty="0">
                <a:solidFill>
                  <a:schemeClr val="tx1"/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en-US" sz="2400" kern="1200" dirty="0">
                <a:solidFill>
                  <a:schemeClr val="tx1"/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2800" kern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en-US" sz="2800" kern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lang="en-US" sz="2800" kern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dirty="0">
                <a:latin typeface="Calibri" panose="020F0502020204030204" pitchFamily="34" charset="0"/>
              </a:rPr>
              <a:t>On the 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other</a:t>
            </a:r>
            <a:r>
              <a:rPr lang="en-US" sz="3600" dirty="0">
                <a:latin typeface="Calibri" panose="020F0502020204030204" pitchFamily="34" charset="0"/>
              </a:rPr>
              <a:t> hand, AVs could…</a:t>
            </a:r>
          </a:p>
          <a:p>
            <a:pPr lvl="1"/>
            <a:r>
              <a:rPr lang="en-US" sz="3200" dirty="0">
                <a:latin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Increase VMT</a:t>
            </a:r>
            <a:r>
              <a:rPr lang="en-US" sz="3200" dirty="0">
                <a:latin typeface="Calibri" panose="020F0502020204030204" pitchFamily="34" charset="0"/>
              </a:rPr>
              <a:t> by lowering the cost of transportation and inducing more trips</a:t>
            </a:r>
          </a:p>
          <a:p>
            <a:pPr lvl="1"/>
            <a:r>
              <a:rPr lang="en-US" sz="3200" b="1" dirty="0">
                <a:latin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Exacerbate congestion</a:t>
            </a:r>
            <a:r>
              <a:rPr 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sz="3200" dirty="0">
                <a:latin typeface="Calibri" panose="020F0502020204030204" pitchFamily="34" charset="0"/>
              </a:rPr>
              <a:t>through more travel, including zero-occupancy trips</a:t>
            </a:r>
          </a:p>
          <a:p>
            <a:pPr lvl="1"/>
            <a:r>
              <a:rPr lang="en-US" sz="3200" b="1" dirty="0">
                <a:latin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Increase sprawl</a:t>
            </a:r>
            <a:r>
              <a:rPr lang="en-US" sz="3200" b="1" dirty="0">
                <a:latin typeface="Calibri" panose="020F0502020204030204" pitchFamily="34" charset="0"/>
              </a:rPr>
              <a:t> </a:t>
            </a:r>
            <a:r>
              <a:rPr lang="en-US" sz="3200" dirty="0">
                <a:latin typeface="Calibri" panose="020F0502020204030204" pitchFamily="34" charset="0"/>
              </a:rPr>
              <a:t>as drivers tolerate longer travel distances</a:t>
            </a:r>
          </a:p>
          <a:p>
            <a:pPr lvl="1"/>
            <a:r>
              <a:rPr lang="en-US" sz="3200" dirty="0">
                <a:latin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Increase unemployment</a:t>
            </a:r>
            <a:r>
              <a:rPr 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sz="3200" dirty="0">
                <a:latin typeface="Calibri" panose="020F0502020204030204" pitchFamily="34" charset="0"/>
              </a:rPr>
              <a:t>by automating professional driving jobs, from taxis and rideshare to long-haul trucking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421097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910D792-C0AE-4E50-A4F2-E451F87C23D1}" type="slidenum">
              <a:rPr lang="en-US" smtClean="0"/>
              <a:t>9</a:t>
            </a:fld>
            <a:endParaRPr 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805147"/>
            <a:ext cx="9067800" cy="5367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109253"/>
            <a:ext cx="8229600" cy="50034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en-US" sz="2800" b="1" i="0" kern="12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Georgia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Georgia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Georgia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Georgia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Georgia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Georgia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Georgia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ctr"/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</a:rPr>
              <a:t>Potential Impacts of New Transportation Technologies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914400" y="6446837"/>
            <a:ext cx="7315200" cy="5635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2800" kern="1200" dirty="0">
                <a:solidFill>
                  <a:schemeClr val="tx1"/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en-US" sz="2400" kern="1200" dirty="0">
                <a:solidFill>
                  <a:schemeClr val="tx1"/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2800" kern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en-US" sz="2800" kern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lang="en-US" sz="2800" kern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Source: Atlanta Regional Commission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059577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910D792-C0AE-4E50-A4F2-E451F87C23D1}" type="slidenum">
              <a:rPr lang="en-US" smtClean="0"/>
              <a:t>10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152400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en-US" sz="2800" b="1" i="0" kern="12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Georgia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Georgia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Georgia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Georgia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Georgia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Georgia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Georgia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ctr"/>
            <a:r>
              <a:rPr lang="en-US" sz="4800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</a:rPr>
              <a:t>Securing the Future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341437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2800" kern="1200" dirty="0">
                <a:solidFill>
                  <a:schemeClr val="tx1"/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en-US" sz="2400" kern="1200" dirty="0">
                <a:solidFill>
                  <a:schemeClr val="tx1"/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2800" kern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en-US" sz="2800" kern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lang="en-US" sz="2800" kern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latin typeface="Calibri" panose="020F0502020204030204" pitchFamily="34" charset="0"/>
              </a:rPr>
              <a:t>Automated vehicles could have positive and negative effects</a:t>
            </a:r>
          </a:p>
          <a:p>
            <a:endParaRPr lang="en-US" sz="2400" dirty="0">
              <a:latin typeface="Calibri" panose="020F0502020204030204" pitchFamily="34" charset="0"/>
            </a:endParaRPr>
          </a:p>
          <a:p>
            <a:r>
              <a:rPr lang="en-US" sz="3200" dirty="0">
                <a:latin typeface="Calibri" panose="020F0502020204030204" pitchFamily="34" charset="0"/>
              </a:rPr>
              <a:t>Government policy helps secure the benefits – and mitigate the risks – of AV technology </a:t>
            </a:r>
          </a:p>
          <a:p>
            <a:pPr lvl="1"/>
            <a:r>
              <a:rPr lang="en-US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Federal Role: </a:t>
            </a:r>
            <a:r>
              <a:rPr lang="en-US" sz="2800" dirty="0">
                <a:latin typeface="Calibri" panose="020F0502020204030204" pitchFamily="34" charset="0"/>
              </a:rPr>
              <a:t>Safety, design, and performance requirements for automated vehicles</a:t>
            </a:r>
          </a:p>
          <a:p>
            <a:pPr lvl="1"/>
            <a:r>
              <a:rPr lang="en-US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State Role: </a:t>
            </a:r>
            <a:r>
              <a:rPr lang="en-US" sz="2800" dirty="0">
                <a:latin typeface="Calibri" panose="020F0502020204030204" pitchFamily="34" charset="0"/>
              </a:rPr>
              <a:t>Licensing, registration, and operation of vehicles on the roadway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724357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910D792-C0AE-4E50-A4F2-E451F87C23D1}" type="slidenum">
              <a:rPr lang="en-US" smtClean="0"/>
              <a:t>11</a:t>
            </a:fld>
            <a:endParaRPr lang="en-US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579437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2800" kern="1200" dirty="0">
                <a:solidFill>
                  <a:schemeClr val="tx1"/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en-US" sz="2400" kern="1200" dirty="0">
                <a:solidFill>
                  <a:schemeClr val="tx1"/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2800" kern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en-US" sz="2800" kern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lang="en-US" sz="2800" kern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Calibri" panose="020F0502020204030204" pitchFamily="34" charset="0"/>
              </a:rPr>
              <a:t>NHTSA developing federal AV policy</a:t>
            </a:r>
          </a:p>
          <a:p>
            <a:pPr lvl="1"/>
            <a:r>
              <a:rPr lang="en-US" dirty="0">
                <a:latin typeface="Calibri" panose="020F0502020204030204" pitchFamily="34" charset="0"/>
              </a:rPr>
              <a:t>September 2016: “Federal Automated Vehicles Policy”</a:t>
            </a:r>
          </a:p>
          <a:p>
            <a:pPr lvl="1"/>
            <a:r>
              <a:rPr lang="en-US" dirty="0">
                <a:latin typeface="Calibri" panose="020F0502020204030204" pitchFamily="34" charset="0"/>
              </a:rPr>
              <a:t>September 2017: “Automated Driving Systems 2.0”</a:t>
            </a:r>
          </a:p>
          <a:p>
            <a:endParaRPr lang="en-US" sz="1800" dirty="0">
              <a:latin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</a:rPr>
              <a:t>Key differences in federal responsibilities</a:t>
            </a:r>
          </a:p>
          <a:p>
            <a:pPr lvl="1"/>
            <a:r>
              <a:rPr lang="en-US" dirty="0">
                <a:latin typeface="Calibri" panose="020F0502020204030204" pitchFamily="34" charset="0"/>
              </a:rPr>
              <a:t>Elimination of “Privacy” focus area</a:t>
            </a:r>
          </a:p>
          <a:p>
            <a:pPr lvl="1"/>
            <a:r>
              <a:rPr lang="en-US" dirty="0">
                <a:latin typeface="Calibri" panose="020F0502020204030204" pitchFamily="34" charset="0"/>
              </a:rPr>
              <a:t>Emphasis on voluntary nature of guidance</a:t>
            </a:r>
          </a:p>
          <a:p>
            <a:pPr lvl="1"/>
            <a:r>
              <a:rPr lang="en-US" dirty="0">
                <a:latin typeface="Calibri" panose="020F0502020204030204" pitchFamily="34" charset="0"/>
              </a:rPr>
              <a:t>Elimination of discussion of potential binding standards</a:t>
            </a:r>
          </a:p>
          <a:p>
            <a:endParaRPr lang="en-US" sz="1800" dirty="0">
              <a:latin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</a:rPr>
              <a:t>ODOT comment: 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If federal government asserts responsibility for developing safety standards, then federal government must develop safety standards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137992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553200" y="6324600"/>
            <a:ext cx="2133600" cy="365125"/>
          </a:xfrm>
        </p:spPr>
        <p:txBody>
          <a:bodyPr/>
          <a:lstStyle/>
          <a:p>
            <a:fld id="{E910D792-C0AE-4E50-A4F2-E451F87C23D1}" type="slidenum">
              <a:rPr lang="en-US" smtClean="0"/>
              <a:t>12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28600" y="152400"/>
            <a:ext cx="861060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en-US" sz="2800" b="1" i="0" kern="12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Georgia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Georgia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Georgia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Georgia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Georgia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Georgia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Georgia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ctr"/>
            <a:r>
              <a:rPr lang="en-US" sz="4800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</a:rPr>
              <a:t>NHTSA’s Model State Policy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33400" y="12954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2800" kern="1200" dirty="0">
                <a:solidFill>
                  <a:schemeClr val="tx1"/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en-US" sz="2400" kern="1200" dirty="0">
                <a:solidFill>
                  <a:schemeClr val="tx1"/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2800" kern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en-US" sz="2800" kern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lang="en-US" sz="2800" kern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Calibri" panose="020F0502020204030204" pitchFamily="34" charset="0"/>
              </a:rPr>
              <a:t>States should form AV safety technology committee including DOT, DMV, </a:t>
            </a:r>
            <a:r>
              <a:rPr lang="en-US" dirty="0" err="1">
                <a:latin typeface="Calibri" panose="020F0502020204030204" pitchFamily="34" charset="0"/>
              </a:rPr>
              <a:t>Gov’s</a:t>
            </a:r>
            <a:r>
              <a:rPr lang="en-US" dirty="0">
                <a:latin typeface="Calibri" panose="020F0502020204030204" pitchFamily="34" charset="0"/>
              </a:rPr>
              <a:t> Office, Law Enforcement, Office of Information Technology, etc.</a:t>
            </a:r>
          </a:p>
          <a:p>
            <a:endParaRPr lang="en-US" sz="800" dirty="0">
              <a:latin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</a:rPr>
              <a:t>States should examine laws to remove unnecessary barriers to AV testing and deployment</a:t>
            </a:r>
          </a:p>
          <a:p>
            <a:endParaRPr lang="en-US" sz="800" dirty="0">
              <a:latin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</a:rPr>
              <a:t>States should take necessary steps to establish authority over AV testing</a:t>
            </a:r>
          </a:p>
          <a:p>
            <a:endParaRPr lang="en-US" sz="800" dirty="0">
              <a:latin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</a:rPr>
              <a:t>States should establish process for accepting, reviewing, and approving applications for AV testing</a:t>
            </a:r>
          </a:p>
          <a:p>
            <a:endParaRPr lang="en-US" dirty="0">
              <a:latin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1913878" y="1573566"/>
            <a:ext cx="1743722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936810" y="3092390"/>
            <a:ext cx="2254190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905000" y="4182122"/>
            <a:ext cx="1676400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936810" y="5257800"/>
            <a:ext cx="2294878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878175" y="1015425"/>
            <a:ext cx="20842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Freestyle Script" panose="030804020302050B0404" pitchFamily="66" charset="0"/>
              </a:rPr>
              <a:t>may consider forming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009605" y="2573044"/>
            <a:ext cx="22220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Freestyle Script" panose="030804020302050B0404" pitchFamily="66" charset="0"/>
              </a:rPr>
              <a:t>may consider examining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853206" y="3607862"/>
            <a:ext cx="19816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Freestyle Script" panose="030804020302050B0404" pitchFamily="66" charset="0"/>
              </a:rPr>
              <a:t>may consider taking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872852" y="4724400"/>
            <a:ext cx="24705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Freestyle Script" panose="030804020302050B0404" pitchFamily="66" charset="0"/>
              </a:rPr>
              <a:t>may consider establishing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101888" y="189940"/>
            <a:ext cx="10421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rgbClr val="FF0000"/>
                </a:solidFill>
                <a:latin typeface="Freestyle Script" panose="030804020302050B0404" pitchFamily="66" charset="0"/>
              </a:rPr>
              <a:t>2.0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98809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910D792-C0AE-4E50-A4F2-E451F87C23D1}" type="slidenum">
              <a:rPr lang="en-US" smtClean="0"/>
              <a:t>13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76200"/>
            <a:ext cx="914400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en-US" sz="2800" b="1" i="0" kern="12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Georgia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Georgia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Georgia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Georgia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Georgia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Georgia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Georgia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ctr"/>
            <a:r>
              <a:rPr lang="en-US" sz="3800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</a:rPr>
              <a:t>Safety Vocabulary for Automated Vehicles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533400" y="11430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2800" kern="1200" dirty="0">
                <a:solidFill>
                  <a:schemeClr val="tx1"/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en-US" sz="2400" kern="1200" dirty="0">
                <a:solidFill>
                  <a:schemeClr val="tx1"/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2800" kern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en-US" sz="2800" kern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lang="en-US" sz="2800" kern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Operational Design Domain (ODD)</a:t>
            </a:r>
          </a:p>
          <a:p>
            <a:pPr lvl="1"/>
            <a:r>
              <a:rPr lang="en-US" dirty="0">
                <a:latin typeface="Calibri" panose="020F0502020204030204" pitchFamily="34" charset="0"/>
              </a:rPr>
              <a:t>The conditions under which the automated system is designed to operate (geography, weather, road type)</a:t>
            </a:r>
          </a:p>
          <a:p>
            <a:endParaRPr lang="en-US" sz="800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Object and Event Detection and Response (OEDR)</a:t>
            </a:r>
          </a:p>
          <a:p>
            <a:pPr lvl="1"/>
            <a:r>
              <a:rPr lang="en-US" dirty="0">
                <a:latin typeface="Calibri" panose="020F0502020204030204" pitchFamily="34" charset="0"/>
              </a:rPr>
              <a:t>How the vehicle detects and responds to roadway entities and conditions. A list of objects the vehicle can recognize and behaviors it can perform.</a:t>
            </a:r>
          </a:p>
          <a:p>
            <a:endParaRPr lang="en-US" sz="800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Fallback (Minimum Risk Condition)</a:t>
            </a:r>
          </a:p>
          <a:p>
            <a:pPr lvl="1"/>
            <a:r>
              <a:rPr lang="en-US" dirty="0">
                <a:latin typeface="Calibri" panose="020F0502020204030204" pitchFamily="34" charset="0"/>
              </a:rPr>
              <a:t>If the vehicle malfunctions, it must return to a safe condition (e.g., pull out of traffic and stop), even without relying on a human driver</a:t>
            </a:r>
          </a:p>
          <a:p>
            <a:endParaRPr lang="en-US" dirty="0">
              <a:latin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227522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910D792-C0AE-4E50-A4F2-E451F87C23D1}" type="slidenum">
              <a:rPr lang="en-US" smtClean="0"/>
              <a:t>14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76200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en-US" sz="2800" b="1" i="0" kern="12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Georgia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Georgia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Georgia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Georgia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Georgia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Georgia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Georgia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ctr"/>
            <a:r>
              <a:rPr lang="en-US" sz="4800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</a:rPr>
              <a:t>Takeaways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265237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2800" kern="1200" dirty="0">
                <a:solidFill>
                  <a:schemeClr val="tx1"/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en-US" sz="2400" kern="1200" dirty="0">
                <a:solidFill>
                  <a:schemeClr val="tx1"/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en-US" sz="2800" kern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en-US" sz="2800" kern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lang="en-US" sz="2800" kern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latin typeface="Calibri" panose="020F0502020204030204" pitchFamily="34" charset="0"/>
              </a:rPr>
              <a:t>AVs need binding federal safety standards – voluntary guidance insufficient</a:t>
            </a:r>
          </a:p>
          <a:p>
            <a:endParaRPr lang="en-US" sz="3200" dirty="0">
              <a:latin typeface="Calibri" panose="020F0502020204030204" pitchFamily="34" charset="0"/>
            </a:endParaRPr>
          </a:p>
          <a:p>
            <a:r>
              <a:rPr lang="en-US" sz="3200" dirty="0">
                <a:latin typeface="Calibri" panose="020F0502020204030204" pitchFamily="34" charset="0"/>
              </a:rPr>
              <a:t>States may oversee testing, licensing, operation on roadway</a:t>
            </a:r>
          </a:p>
          <a:p>
            <a:endParaRPr lang="en-US" sz="3200" dirty="0">
              <a:latin typeface="Calibri" panose="020F0502020204030204" pitchFamily="34" charset="0"/>
            </a:endParaRPr>
          </a:p>
          <a:p>
            <a:r>
              <a:rPr lang="en-US" sz="3200" dirty="0">
                <a:latin typeface="Calibri" panose="020F0502020204030204" pitchFamily="34" charset="0"/>
              </a:rPr>
              <a:t>Other issues – VMT, congestion, emissions, land use – will be critical in long term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552334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81400" y="1143000"/>
            <a:ext cx="5410200" cy="3059113"/>
          </a:xfrm>
        </p:spPr>
        <p:txBody>
          <a:bodyPr>
            <a:normAutofit fontScale="90000"/>
          </a:bodyPr>
          <a:lstStyle/>
          <a:p>
            <a:r>
              <a:rPr lang="en-US" sz="4000" u="sng" dirty="0">
                <a:latin typeface="Calibri" panose="020F0502020204030204" pitchFamily="34" charset="0"/>
              </a:rPr>
              <a:t>Automated Vehicles</a:t>
            </a:r>
            <a:br>
              <a:rPr lang="en-US" sz="4000" u="sng" dirty="0">
                <a:latin typeface="Calibri" panose="020F0502020204030204" pitchFamily="34" charset="0"/>
              </a:rPr>
            </a:br>
            <a:r>
              <a:rPr lang="en-US" sz="4000" u="sng" dirty="0">
                <a:latin typeface="Calibri" panose="020F0502020204030204" pitchFamily="34" charset="0"/>
              </a:rPr>
              <a:t>and Safety</a:t>
            </a:r>
            <a:br>
              <a:rPr lang="en-US" sz="4000" u="sng" dirty="0">
                <a:latin typeface="Calibri" panose="020F0502020204030204" pitchFamily="34" charset="0"/>
              </a:rPr>
            </a:br>
            <a:br>
              <a:rPr lang="en-US" sz="4000" u="sng" dirty="0">
                <a:latin typeface="Calibri" panose="020F0502020204030204" pitchFamily="34" charset="0"/>
              </a:rPr>
            </a:br>
            <a:r>
              <a:rPr lang="en-US" sz="2700" b="0" dirty="0">
                <a:latin typeface="Calibri" panose="020F0502020204030204" pitchFamily="34" charset="0"/>
              </a:rPr>
              <a:t>2017 OR-PRIMA Conference</a:t>
            </a:r>
            <a:br>
              <a:rPr lang="en-US" sz="2700" b="0" dirty="0">
                <a:latin typeface="Calibri" panose="020F0502020204030204" pitchFamily="34" charset="0"/>
              </a:rPr>
            </a:br>
            <a:r>
              <a:rPr lang="en-US" sz="2700" b="0" dirty="0">
                <a:latin typeface="Calibri" panose="020F0502020204030204" pitchFamily="34" charset="0"/>
              </a:rPr>
              <a:t>September 28</a:t>
            </a:r>
            <a:r>
              <a:rPr lang="en-US" sz="2700" b="0" baseline="30000" dirty="0">
                <a:latin typeface="Calibri" panose="020F0502020204030204" pitchFamily="34" charset="0"/>
              </a:rPr>
              <a:t>th</a:t>
            </a:r>
            <a:r>
              <a:rPr lang="en-US" sz="2700" b="0" dirty="0">
                <a:latin typeface="Calibri" panose="020F0502020204030204" pitchFamily="34" charset="0"/>
              </a:rPr>
              <a:t>, 2017</a:t>
            </a:r>
            <a:br>
              <a:rPr lang="en-US" sz="2700" b="0" dirty="0">
                <a:latin typeface="Calibri" panose="020F0502020204030204" pitchFamily="34" charset="0"/>
              </a:rPr>
            </a:br>
            <a:r>
              <a:rPr lang="en-US" sz="2700" b="0" dirty="0">
                <a:latin typeface="Calibri" panose="020F0502020204030204" pitchFamily="34" charset="0"/>
              </a:rPr>
              <a:t>Gleneden Beach, OR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1"/>
          </p:nvPr>
        </p:nvSpPr>
        <p:spPr>
          <a:xfrm>
            <a:off x="0" y="5334000"/>
            <a:ext cx="9144000" cy="14478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Calibri" panose="020F0502020204030204" pitchFamily="34" charset="0"/>
              </a:rPr>
              <a:t>Andrew Dick, CAEV Advisor</a:t>
            </a:r>
          </a:p>
          <a:p>
            <a:pPr>
              <a:defRPr/>
            </a:pPr>
            <a:r>
              <a:rPr lang="en-US" dirty="0">
                <a:latin typeface="Calibri" panose="020F0502020204030204" pitchFamily="34" charset="0"/>
                <a:hlinkClick r:id="rId4"/>
              </a:rPr>
              <a:t>andrew.e.dick@odot.state.or.us</a:t>
            </a:r>
            <a:endParaRPr lang="en-US" dirty="0">
              <a:latin typeface="Calibri" panose="020F0502020204030204" pitchFamily="34" charset="0"/>
            </a:endParaRPr>
          </a:p>
          <a:p>
            <a:pPr>
              <a:defRPr/>
            </a:pPr>
            <a:r>
              <a:rPr lang="en-US" dirty="0">
                <a:latin typeface="Calibri" panose="020F0502020204030204" pitchFamily="34" charset="0"/>
              </a:rPr>
              <a:t>(503) 986-3839</a:t>
            </a:r>
          </a:p>
        </p:txBody>
      </p:sp>
      <p:pic>
        <p:nvPicPr>
          <p:cNvPr id="1030" name="Picture 6" descr="https://www.oregon.gov/ODOT/HWY/REGION1/MHMTP/circleT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066800"/>
            <a:ext cx="3270841" cy="327660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4066429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ARTICULATE_SLIDE_COUNT" val="10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ategory xmlns="7f667b42-a6f3-4537-9f3f-2d99f927d603">Template</Category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2461BF0DC1B8D47B025902CA3A66754" ma:contentTypeVersion="1" ma:contentTypeDescription="Create a new document." ma:contentTypeScope="" ma:versionID="fb4ca0fe8b404624715f2fa30a39ee11">
  <xsd:schema xmlns:xsd="http://www.w3.org/2001/XMLSchema" xmlns:xs="http://www.w3.org/2001/XMLSchema" xmlns:p="http://schemas.microsoft.com/office/2006/metadata/properties" xmlns:ns2="7f667b42-a6f3-4537-9f3f-2d99f927d603" targetNamespace="http://schemas.microsoft.com/office/2006/metadata/properties" ma:root="true" ma:fieldsID="b7ae2ce48688bd5389e3377f4af5369a" ns2:_="">
    <xsd:import namespace="7f667b42-a6f3-4537-9f3f-2d99f927d603"/>
    <xsd:element name="properties">
      <xsd:complexType>
        <xsd:sequence>
          <xsd:element name="documentManagement">
            <xsd:complexType>
              <xsd:all>
                <xsd:element ref="ns2:Categor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667b42-a6f3-4537-9f3f-2d99f927d603" elementFormDefault="qualified">
    <xsd:import namespace="http://schemas.microsoft.com/office/2006/documentManagement/types"/>
    <xsd:import namespace="http://schemas.microsoft.com/office/infopath/2007/PartnerControls"/>
    <xsd:element name="Category" ma:index="8" nillable="true" ma:displayName="Category" ma:default="Template" ma:description="Document categories" ma:format="Dropdown" ma:internalName="Category">
      <xsd:simpleType>
        <xsd:restriction base="dms:Choice">
          <xsd:enumeration value="Template"/>
          <xsd:enumeration value="Example"/>
          <xsd:enumeration value="Tips"/>
          <xsd:enumeration value="Instructions and Style Guide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AA16C22-8C39-48A6-AB31-F0B9F543F93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6738765-A54A-4CA4-BDB3-6EDFD4E9E2A5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7f667b42-a6f3-4537-9f3f-2d99f927d603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80F69D11-E0B6-47EB-8933-6022AF63923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f667b42-a6f3-4537-9f3f-2d99f927d60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14568</TotalTime>
  <Words>584</Words>
  <Application>Microsoft Office PowerPoint</Application>
  <PresentationFormat>On-screen Show (4:3)</PresentationFormat>
  <Paragraphs>105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Arial</vt:lpstr>
      <vt:lpstr>Calibri</vt:lpstr>
      <vt:lpstr>Century Gothic</vt:lpstr>
      <vt:lpstr>Franklin Gothic Book</vt:lpstr>
      <vt:lpstr>Franklin Gothic Medium</vt:lpstr>
      <vt:lpstr>Freestyle Script</vt:lpstr>
      <vt:lpstr>Georgia</vt:lpstr>
      <vt:lpstr>Verdana</vt:lpstr>
      <vt:lpstr>Custom Design</vt:lpstr>
      <vt:lpstr>Automated Vehicles and Safety  2017 OR-PRIMA Conference September 28th, 2017 Gleneden Beach, OR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Automated Vehicles and Safety  2017 OR-PRIMA Conference September 28th, 2017 Gleneden Beach, OR</vt:lpstr>
    </vt:vector>
  </TitlesOfParts>
  <Company>Edelman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Template</dc:title>
  <dc:creator>Edelman</dc:creator>
  <cp:lastModifiedBy>Sara Stevenson</cp:lastModifiedBy>
  <cp:revision>424</cp:revision>
  <cp:lastPrinted>2016-04-08T17:26:57Z</cp:lastPrinted>
  <dcterms:created xsi:type="dcterms:W3CDTF">2011-05-20T18:33:54Z</dcterms:created>
  <dcterms:modified xsi:type="dcterms:W3CDTF">2017-09-21T00:56:37Z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0x01010002461BF0DC1B8D47B025902CA3A66754</vt:lpwstr>
  </property>
  <property fmtid="{D5CDD505-2E9C-101B-9397-08002B2CF9AE}" pid="3" name="ArticulateGUID">
    <vt:lpwstr>D8B4418A-52F0-45C8-BA0C-7CC6061A3EF8</vt:lpwstr>
  </property>
  <property fmtid="{D5CDD505-2E9C-101B-9397-08002B2CF9AE}" pid="4" name="ArticulatePath">
    <vt:lpwstr>http://transnet.odot.state.or.us/odot/home/Templates%20and%20Tools/ODOT%20revised%20PPT%20BLUE%20template</vt:lpwstr>
  </property>
</Properties>
</file>