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7" r:id="rId2"/>
    <p:sldId id="278" r:id="rId3"/>
    <p:sldId id="274" r:id="rId4"/>
    <p:sldId id="295" r:id="rId5"/>
    <p:sldId id="297" r:id="rId6"/>
    <p:sldId id="276" r:id="rId7"/>
    <p:sldId id="290" r:id="rId8"/>
    <p:sldId id="291" r:id="rId9"/>
    <p:sldId id="298" r:id="rId10"/>
    <p:sldId id="299" r:id="rId11"/>
    <p:sldId id="300" r:id="rId12"/>
    <p:sldId id="261" r:id="rId13"/>
    <p:sldId id="303" r:id="rId14"/>
    <p:sldId id="280" r:id="rId15"/>
    <p:sldId id="285" r:id="rId16"/>
    <p:sldId id="284" r:id="rId17"/>
    <p:sldId id="259" r:id="rId18"/>
    <p:sldId id="304" r:id="rId19"/>
    <p:sldId id="305" r:id="rId20"/>
    <p:sldId id="306" r:id="rId21"/>
    <p:sldId id="265" r:id="rId22"/>
    <p:sldId id="294" r:id="rId23"/>
    <p:sldId id="266" r:id="rId24"/>
    <p:sldId id="267" r:id="rId25"/>
    <p:sldId id="268" r:id="rId26"/>
    <p:sldId id="272" r:id="rId27"/>
    <p:sldId id="277" r:id="rId28"/>
    <p:sldId id="269" r:id="rId29"/>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1B4"/>
    <a:srgbClr val="346094"/>
    <a:srgbClr val="19934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8" d="100"/>
          <a:sy n="118" d="100"/>
        </p:scale>
        <p:origin x="-132" y="-42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25" d="100"/>
          <a:sy n="125" d="100"/>
        </p:scale>
        <p:origin x="-1278" y="-78"/>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t" anchorCtr="1"/>
          <a:lstStyle/>
          <a:p>
            <a:pPr algn="l">
              <a:defRPr sz="846" b="0" i="0" u="none" strike="noStrike" kern="1200" spc="0" baseline="0">
                <a:solidFill>
                  <a:schemeClr val="tx1">
                    <a:lumMod val="65000"/>
                    <a:lumOff val="35000"/>
                  </a:schemeClr>
                </a:solidFill>
                <a:latin typeface="+mn-lt"/>
                <a:ea typeface="+mn-ea"/>
                <a:cs typeface="+mn-cs"/>
              </a:defRPr>
            </a:pPr>
            <a:r>
              <a:rPr lang="en-US" sz="1800" b="0" baseline="0" dirty="0" smtClean="0">
                <a:solidFill>
                  <a:srgbClr val="0051B4"/>
                </a:solidFill>
                <a:latin typeface="Arial" panose="020B0604020202020204" pitchFamily="34" charset="0"/>
                <a:cs typeface="Arial" panose="020B0604020202020204" pitchFamily="34" charset="0"/>
              </a:rPr>
              <a:t>PIT Estimates of People Experiencing Homelessness in Multnomah County </a:t>
            </a:r>
          </a:p>
          <a:p>
            <a:pPr algn="l">
              <a:defRPr sz="846" b="0" i="0" u="none" strike="noStrike" kern="1200" spc="0" baseline="0">
                <a:solidFill>
                  <a:schemeClr val="tx1">
                    <a:lumMod val="65000"/>
                    <a:lumOff val="35000"/>
                  </a:schemeClr>
                </a:solidFill>
                <a:latin typeface="+mn-lt"/>
                <a:ea typeface="+mn-ea"/>
                <a:cs typeface="+mn-cs"/>
              </a:defRPr>
            </a:pPr>
            <a:r>
              <a:rPr lang="en-US" sz="1800" b="0" baseline="0" dirty="0" smtClean="0">
                <a:solidFill>
                  <a:srgbClr val="199347"/>
                </a:solidFill>
                <a:latin typeface="Arial" panose="020B0604020202020204" pitchFamily="34" charset="0"/>
                <a:cs typeface="Arial" panose="020B0604020202020204" pitchFamily="34" charset="0"/>
              </a:rPr>
              <a:t>By Sheltered Status, 2007 - 2015</a:t>
            </a:r>
            <a:endParaRPr lang="en-US" sz="2400" b="0" dirty="0">
              <a:solidFill>
                <a:srgbClr val="199347"/>
              </a:solidFill>
              <a:latin typeface="Arial" panose="020B0604020202020204" pitchFamily="34" charset="0"/>
              <a:cs typeface="Arial" panose="020B0604020202020204" pitchFamily="34" charset="0"/>
            </a:endParaRPr>
          </a:p>
        </c:rich>
      </c:tx>
      <c:layout>
        <c:manualLayout>
          <c:xMode val="edge"/>
          <c:yMode val="edge"/>
          <c:x val="2.7263847736288687E-2"/>
          <c:y val="2.0833253728899159E-2"/>
        </c:manualLayout>
      </c:layout>
      <c:spPr>
        <a:noFill/>
        <a:ln>
          <a:noFill/>
        </a:ln>
        <a:effectLst/>
      </c:spPr>
    </c:title>
    <c:plotArea>
      <c:layout>
        <c:manualLayout>
          <c:layoutTarget val="inner"/>
          <c:xMode val="edge"/>
          <c:yMode val="edge"/>
          <c:x val="2.0724501255438777E-2"/>
          <c:y val="0.23688636577501379"/>
          <c:w val="0.92171706140342402"/>
          <c:h val="0.46887096931272609"/>
        </c:manualLayout>
      </c:layout>
      <c:lineChart>
        <c:grouping val="standard"/>
        <c:ser>
          <c:idx val="0"/>
          <c:order val="0"/>
          <c:tx>
            <c:strRef>
              <c:f>Sheet1!$A$2</c:f>
              <c:strCache>
                <c:ptCount val="1"/>
                <c:pt idx="0">
                  <c:v>Total</c:v>
                </c:pt>
              </c:strCache>
            </c:strRef>
          </c:tx>
          <c:spPr>
            <a:ln w="31750" cap="rnd">
              <a:solidFill>
                <a:srgbClr val="0051B4"/>
              </a:solidFill>
              <a:round/>
            </a:ln>
            <a:effectLst/>
          </c:spPr>
          <c:marker>
            <c:symbol val="circle"/>
            <c:size val="4"/>
            <c:spPr>
              <a:solidFill>
                <a:srgbClr val="0051B4"/>
              </a:solidFill>
              <a:ln w="25400">
                <a:solidFill>
                  <a:srgbClr val="346094"/>
                </a:solidFill>
                <a:headEnd w="lg" len="lg"/>
                <a:tailEnd w="lg" len="lg"/>
              </a:ln>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Val val="1"/>
            <c:extLst>
              <c:ext xmlns:c15="http://schemas.microsoft.com/office/drawing/2012/chart" uri="{CE6537A1-D6FC-4f65-9D91-7224C49458BB}">
                <c15:layout/>
                <c15:showLeaderLines val="0"/>
              </c:ext>
            </c:extLst>
          </c:dLbls>
          <c:cat>
            <c:numRef>
              <c:f>Sheet1!$B$1:$F$1</c:f>
              <c:numCache>
                <c:formatCode>General</c:formatCode>
                <c:ptCount val="5"/>
                <c:pt idx="0">
                  <c:v>2007</c:v>
                </c:pt>
                <c:pt idx="1">
                  <c:v>2009</c:v>
                </c:pt>
                <c:pt idx="2">
                  <c:v>2011</c:v>
                </c:pt>
                <c:pt idx="3">
                  <c:v>2013</c:v>
                </c:pt>
                <c:pt idx="4">
                  <c:v>2015</c:v>
                </c:pt>
              </c:numCache>
            </c:numRef>
          </c:cat>
          <c:val>
            <c:numRef>
              <c:f>Sheet1!$B$2:$F$2</c:f>
              <c:numCache>
                <c:formatCode>General</c:formatCode>
                <c:ptCount val="5"/>
                <c:pt idx="1">
                  <c:v>4145</c:v>
                </c:pt>
                <c:pt idx="2">
                  <c:v>4655</c:v>
                </c:pt>
                <c:pt idx="3">
                  <c:v>4441</c:v>
                </c:pt>
                <c:pt idx="4">
                  <c:v>3801</c:v>
                </c:pt>
              </c:numCache>
            </c:numRef>
          </c:val>
        </c:ser>
        <c:ser>
          <c:idx val="1"/>
          <c:order val="1"/>
          <c:tx>
            <c:strRef>
              <c:f>Sheet1!$A$4</c:f>
              <c:strCache>
                <c:ptCount val="1"/>
                <c:pt idx="0">
                  <c:v>Unsheltered</c:v>
                </c:pt>
              </c:strCache>
            </c:strRef>
          </c:tx>
          <c:spPr>
            <a:ln w="28575" cap="rnd">
              <a:solidFill>
                <a:srgbClr val="199347"/>
              </a:solidFill>
              <a:round/>
            </a:ln>
            <a:effectLst/>
          </c:spPr>
          <c:marker>
            <c:symbol val="triangle"/>
            <c:size val="4"/>
            <c:spPr>
              <a:solidFill>
                <a:srgbClr val="199347"/>
              </a:solidFill>
              <a:ln w="25400">
                <a:solidFill>
                  <a:srgbClr val="6BA663"/>
                </a:solidFill>
                <a:headEnd w="lg" len="lg"/>
              </a:ln>
              <a:effectLst/>
            </c:spPr>
          </c:marker>
          <c:dLbls>
            <c:dLbl>
              <c:idx val="1"/>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b"/>
            <c:showVal val="1"/>
            <c:extLst>
              <c:ext xmlns:c15="http://schemas.microsoft.com/office/drawing/2012/chart" uri="{CE6537A1-D6FC-4f65-9D91-7224C49458BB}">
                <c15:layout/>
                <c15:showLeaderLines val="0"/>
              </c:ext>
            </c:extLst>
          </c:dLbls>
          <c:cat>
            <c:numRef>
              <c:f>Sheet1!$B$1:$F$1</c:f>
              <c:numCache>
                <c:formatCode>General</c:formatCode>
                <c:ptCount val="5"/>
                <c:pt idx="0">
                  <c:v>2007</c:v>
                </c:pt>
                <c:pt idx="1">
                  <c:v>2009</c:v>
                </c:pt>
                <c:pt idx="2">
                  <c:v>2011</c:v>
                </c:pt>
                <c:pt idx="3">
                  <c:v>2013</c:v>
                </c:pt>
                <c:pt idx="4">
                  <c:v>2015</c:v>
                </c:pt>
              </c:numCache>
            </c:numRef>
          </c:cat>
          <c:val>
            <c:numRef>
              <c:f>Sheet1!$B$4:$F$4</c:f>
              <c:numCache>
                <c:formatCode>General</c:formatCode>
                <c:ptCount val="5"/>
                <c:pt idx="0">
                  <c:v>1438</c:v>
                </c:pt>
                <c:pt idx="1">
                  <c:v>1591</c:v>
                </c:pt>
                <c:pt idx="2">
                  <c:v>1718</c:v>
                </c:pt>
                <c:pt idx="3">
                  <c:v>1895</c:v>
                </c:pt>
                <c:pt idx="4">
                  <c:v>1887</c:v>
                </c:pt>
              </c:numCache>
            </c:numRef>
          </c:val>
        </c:ser>
        <c:ser>
          <c:idx val="2"/>
          <c:order val="2"/>
          <c:tx>
            <c:strRef>
              <c:f>Sheet1!$A$3</c:f>
              <c:strCache>
                <c:ptCount val="1"/>
                <c:pt idx="0">
                  <c:v>Sheltered</c:v>
                </c:pt>
              </c:strCache>
            </c:strRef>
          </c:tx>
          <c:spPr>
            <a:ln w="28575" cap="rnd">
              <a:solidFill>
                <a:schemeClr val="bg1">
                  <a:lumMod val="75000"/>
                </a:schemeClr>
              </a:solidFill>
              <a:round/>
            </a:ln>
            <a:effectLst/>
          </c:spPr>
          <c:marker>
            <c:symbol val="square"/>
            <c:size val="4"/>
            <c:spPr>
              <a:solidFill>
                <a:schemeClr val="bg1">
                  <a:lumMod val="75000"/>
                </a:schemeClr>
              </a:solidFill>
              <a:ln w="25400">
                <a:solidFill>
                  <a:schemeClr val="bg1">
                    <a:lumMod val="75000"/>
                  </a:schemeClr>
                </a:solidFill>
                <a:headEnd w="lg" len="lg"/>
              </a:ln>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Val val="1"/>
            <c:extLst>
              <c:ext xmlns:c15="http://schemas.microsoft.com/office/drawing/2012/chart" uri="{CE6537A1-D6FC-4f65-9D91-7224C49458BB}">
                <c15:layout/>
                <c15:showLeaderLines val="0"/>
              </c:ext>
            </c:extLst>
          </c:dLbls>
          <c:cat>
            <c:numRef>
              <c:f>Sheet1!$B$1:$F$1</c:f>
              <c:numCache>
                <c:formatCode>General</c:formatCode>
                <c:ptCount val="5"/>
                <c:pt idx="0">
                  <c:v>2007</c:v>
                </c:pt>
                <c:pt idx="1">
                  <c:v>2009</c:v>
                </c:pt>
                <c:pt idx="2">
                  <c:v>2011</c:v>
                </c:pt>
                <c:pt idx="3">
                  <c:v>2013</c:v>
                </c:pt>
                <c:pt idx="4">
                  <c:v>2015</c:v>
                </c:pt>
              </c:numCache>
            </c:numRef>
          </c:cat>
          <c:val>
            <c:numRef>
              <c:f>Sheet1!$B$3:$F$3</c:f>
              <c:numCache>
                <c:formatCode>General</c:formatCode>
                <c:ptCount val="5"/>
                <c:pt idx="1">
                  <c:v>2554</c:v>
                </c:pt>
                <c:pt idx="2">
                  <c:v>2937</c:v>
                </c:pt>
                <c:pt idx="3">
                  <c:v>2546</c:v>
                </c:pt>
                <c:pt idx="4">
                  <c:v>1914</c:v>
                </c:pt>
              </c:numCache>
            </c:numRef>
          </c:val>
        </c:ser>
        <c:dLbls>
          <c:showVal val="1"/>
        </c:dLbls>
        <c:marker val="1"/>
        <c:axId val="118817536"/>
        <c:axId val="118819072"/>
      </c:lineChart>
      <c:catAx>
        <c:axId val="118817536"/>
        <c:scaling>
          <c:orientation val="minMax"/>
        </c:scaling>
        <c:axPos val="b"/>
        <c:numFmt formatCode="General" sourceLinked="1"/>
        <c:tickLblPos val="nextTo"/>
        <c:spPr>
          <a:noFill/>
          <a:ln w="7406"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819072"/>
        <c:crosses val="autoZero"/>
        <c:auto val="1"/>
        <c:lblAlgn val="ctr"/>
        <c:lblOffset val="100"/>
        <c:tickLblSkip val="1"/>
      </c:catAx>
      <c:valAx>
        <c:axId val="118819072"/>
        <c:scaling>
          <c:orientation val="minMax"/>
        </c:scaling>
        <c:axPos val="l"/>
        <c:numFmt formatCode="General" sourceLinked="1"/>
        <c:majorTickMark val="none"/>
        <c:tickLblPos val="none"/>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18817536"/>
        <c:crosses val="autoZero"/>
        <c:crossBetween val="between"/>
      </c:valAx>
    </c:plotArea>
    <c:legend>
      <c:legendPos val="b"/>
      <c:layout>
        <c:manualLayout>
          <c:xMode val="edge"/>
          <c:yMode val="edge"/>
          <c:x val="0.35506707482823591"/>
          <c:y val="0.77824836143005993"/>
          <c:w val="0.34473455890778726"/>
          <c:h val="0.13859978074664422"/>
        </c:manualLayout>
      </c:layout>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1"/>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emf"/></Relationships>
</file>

<file path=ppt/drawings/drawing1.xml><?xml version="1.0" encoding="utf-8"?>
<c:userShapes xmlns:c="http://schemas.openxmlformats.org/drawingml/2006/chart">
  <cdr:relSizeAnchor xmlns:cdr="http://schemas.openxmlformats.org/drawingml/2006/chartDrawing">
    <cdr:from>
      <cdr:x>0.03451</cdr:x>
      <cdr:y>0.18993</cdr:y>
    </cdr:from>
    <cdr:to>
      <cdr:x>0.95117</cdr:x>
      <cdr:y>0.18993</cdr:y>
    </cdr:to>
    <cdr:cxnSp macro="">
      <cdr:nvCxnSpPr>
        <cdr:cNvPr id="3" name="Straight Connector 2"/>
        <cdr:cNvCxnSpPr/>
      </cdr:nvCxnSpPr>
      <cdr:spPr>
        <a:xfrm xmlns:a="http://schemas.openxmlformats.org/drawingml/2006/main">
          <a:off x="185460" y="975131"/>
          <a:ext cx="4926745" cy="0"/>
        </a:xfrm>
        <a:prstGeom xmlns:a="http://schemas.openxmlformats.org/drawingml/2006/main" prst="line">
          <a:avLst/>
        </a:prstGeom>
        <a:ln xmlns:a="http://schemas.openxmlformats.org/drawingml/2006/main" w="12700">
          <a:solidFill>
            <a:srgbClr val="0051B4"/>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D63F30F-5E56-42D2-B5B4-FF5E7386BB9A}" type="datetimeFigureOut">
              <a:rPr lang="en-US" smtClean="0"/>
              <a:pPr/>
              <a:t>4/21/2017</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FF17A51-DB4B-41CF-A54C-61161490442D}" type="slidenum">
              <a:rPr lang="en-US" smtClean="0"/>
              <a:pPr/>
              <a:t>‹#›</a:t>
            </a:fld>
            <a:endParaRPr lang="en-US"/>
          </a:p>
        </p:txBody>
      </p:sp>
    </p:spTree>
    <p:extLst>
      <p:ext uri="{BB962C8B-B14F-4D97-AF65-F5344CB8AC3E}">
        <p14:creationId xmlns="" xmlns:p14="http://schemas.microsoft.com/office/powerpoint/2010/main" val="2598971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Nearly 14 years working for City or County govt.</a:t>
            </a:r>
          </a:p>
          <a:p>
            <a:r>
              <a:rPr lang="en-US" dirty="0" smtClean="0"/>
              <a:t>Since July, JOHS</a:t>
            </a:r>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1</a:t>
            </a:fld>
            <a:endParaRPr lang="en-US"/>
          </a:p>
        </p:txBody>
      </p:sp>
    </p:spTree>
    <p:extLst>
      <p:ext uri="{BB962C8B-B14F-4D97-AF65-F5344CB8AC3E}">
        <p14:creationId xmlns="" xmlns:p14="http://schemas.microsoft.com/office/powerpoint/2010/main" val="2596479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smtClean="0"/>
              <a:t>Too often we have an image in our heads of who we mean when we talk about homelessness, but the population of people in our community facing a severe housing crisis is incredibly diverse. </a:t>
            </a:r>
          </a:p>
          <a:p>
            <a:pPr eaLnBrk="1" hangingPunct="1">
              <a:spcBef>
                <a:spcPct val="0"/>
              </a:spcBef>
            </a:pPr>
            <a:endParaRPr lang="en-US" altLang="en-US" dirty="0" smtClean="0"/>
          </a:p>
          <a:p>
            <a:r>
              <a:rPr lang="en-US" dirty="0" smtClean="0"/>
              <a:t/>
            </a:r>
            <a:br>
              <a:rPr lang="en-US" dirty="0" smtClean="0"/>
            </a:br>
            <a:endParaRPr lang="en-US" altLang="en-US" dirty="0" smtClean="0"/>
          </a:p>
        </p:txBody>
      </p:sp>
      <p:sp>
        <p:nvSpPr>
          <p:cNvPr id="50180" name="Slide Number Placeholder 3"/>
          <p:cNvSpPr>
            <a:spLocks noGrp="1"/>
          </p:cNvSpPr>
          <p:nvPr>
            <p:ph type="sldNum" sz="quarter" idx="5"/>
          </p:nvPr>
        </p:nvSpPr>
        <p:spPr bwMode="auto">
          <a:noFill/>
          <a:ln>
            <a:miter lim="800000"/>
            <a:headEnd/>
            <a:tailEnd/>
          </a:ln>
        </p:spPr>
        <p:txBody>
          <a:bodyPr/>
          <a:lstStyle/>
          <a:p>
            <a:fld id="{AAC6B686-E979-43CE-B0EC-DF48677AF0F8}" type="slidenum">
              <a:rPr lang="en-US" altLang="en-US" smtClean="0"/>
              <a:pPr/>
              <a:t>2</a:t>
            </a:fld>
            <a:endParaRPr lang="en-US" altLang="en-US" smtClean="0"/>
          </a:p>
        </p:txBody>
      </p:sp>
    </p:spTree>
    <p:extLst>
      <p:ext uri="{BB962C8B-B14F-4D97-AF65-F5344CB8AC3E}">
        <p14:creationId xmlns="" xmlns:p14="http://schemas.microsoft.com/office/powerpoint/2010/main" val="343342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Whether a library, park or right of way, all communities in the U.S. are having similar structural challenges with balancing the needs of homeless individuals and the community.</a:t>
            </a:r>
          </a:p>
          <a:p>
            <a:endParaRPr lang="en-US" dirty="0" smtClean="0"/>
          </a:p>
          <a:p>
            <a:r>
              <a:rPr lang="en-US" dirty="0" smtClean="0"/>
              <a:t>Nationally…</a:t>
            </a:r>
          </a:p>
          <a:p>
            <a:r>
              <a:rPr lang="en-US" dirty="0" smtClean="0"/>
              <a:t>In Oregon &amp; Washington…</a:t>
            </a:r>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3</a:t>
            </a:fld>
            <a:endParaRPr lang="en-US"/>
          </a:p>
        </p:txBody>
      </p:sp>
    </p:spTree>
    <p:extLst>
      <p:ext uri="{BB962C8B-B14F-4D97-AF65-F5344CB8AC3E}">
        <p14:creationId xmlns="" xmlns:p14="http://schemas.microsoft.com/office/powerpoint/2010/main" val="2131048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Portland</a:t>
            </a:r>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6</a:t>
            </a:fld>
            <a:endParaRPr lang="en-US"/>
          </a:p>
        </p:txBody>
      </p:sp>
    </p:spTree>
    <p:extLst>
      <p:ext uri="{BB962C8B-B14F-4D97-AF65-F5344CB8AC3E}">
        <p14:creationId xmlns="" xmlns:p14="http://schemas.microsoft.com/office/powerpoint/2010/main" val="2684769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a:t>
            </a:r>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7</a:t>
            </a:fld>
            <a:endParaRPr lang="en-US"/>
          </a:p>
        </p:txBody>
      </p:sp>
    </p:spTree>
    <p:extLst>
      <p:ext uri="{BB962C8B-B14F-4D97-AF65-F5344CB8AC3E}">
        <p14:creationId xmlns="" xmlns:p14="http://schemas.microsoft.com/office/powerpoint/2010/main" val="3846973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8</a:t>
            </a:fld>
            <a:endParaRPr lang="en-US"/>
          </a:p>
        </p:txBody>
      </p:sp>
    </p:spTree>
    <p:extLst>
      <p:ext uri="{BB962C8B-B14F-4D97-AF65-F5344CB8AC3E}">
        <p14:creationId xmlns="" xmlns:p14="http://schemas.microsoft.com/office/powerpoint/2010/main" val="2485131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sym typeface="Wingdings" pitchFamily="2" charset="2"/>
              </a:rPr>
              <a:t> So, what are we doing about it?</a:t>
            </a:r>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12</a:t>
            </a:fld>
            <a:endParaRPr lang="en-US"/>
          </a:p>
        </p:txBody>
      </p:sp>
    </p:spTree>
    <p:extLst>
      <p:ext uri="{BB962C8B-B14F-4D97-AF65-F5344CB8AC3E}">
        <p14:creationId xmlns="" xmlns:p14="http://schemas.microsoft.com/office/powerpoint/2010/main" val="3370812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have a broad range of stakeholders participating in planning and recommending local investment</a:t>
            </a:r>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14</a:t>
            </a:fld>
            <a:endParaRPr lang="en-US"/>
          </a:p>
        </p:txBody>
      </p:sp>
    </p:spTree>
    <p:extLst>
      <p:ext uri="{BB962C8B-B14F-4D97-AF65-F5344CB8AC3E}">
        <p14:creationId xmlns="" xmlns:p14="http://schemas.microsoft.com/office/powerpoint/2010/main" val="1856552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r>
              <a:rPr lang="en-US" dirty="0" smtClean="0"/>
              <a:t>In Portland, the kinds of interventions we make: Homelessness Prevention , Housing, Placement, and Emergency Shelter / “Safety Off the Streets” options.</a:t>
            </a:r>
          </a:p>
          <a:p>
            <a:pPr fontAlgn="base"/>
            <a:endParaRPr lang="en-US" dirty="0" smtClean="0"/>
          </a:p>
          <a:p>
            <a:pPr>
              <a:defRPr/>
            </a:pPr>
            <a:r>
              <a:rPr lang="en-US" dirty="0" smtClean="0"/>
              <a:t>Our reality is, of course, more complex than this hypothetical.  We aren’t able to prevent all homelessness,  we can’t immediately place everyone into permanent housing, and we already have upwards of 2,000 people a night  who are sleeping outdoors in our community on any given night, another 2,000 who are sleeping in emergency shelter and transitional housing, and thousands more who are doubled-up,  precariously housed, or overly rent-burdened. Many of us are “one paycheck away” from homelessness and, if we don’t have a friend or family member from whom we can borrow $100 to cover this month’s rent, it can have disastrous results.  </a:t>
            </a:r>
          </a:p>
          <a:p>
            <a:pPr>
              <a:defRPr/>
            </a:pPr>
            <a:endParaRPr lang="en-US" dirty="0" smtClean="0"/>
          </a:p>
          <a:p>
            <a:pPr>
              <a:defRPr/>
            </a:pPr>
            <a:r>
              <a:rPr lang="en-US" dirty="0" smtClean="0"/>
              <a:t>But the point is that if we want to reduce the number of people living on our streets – opening more emergency shelter is only one response, and in many respects the least desirable of the three options, so with the resources we have we have to take a balanced approach. </a:t>
            </a:r>
          </a:p>
          <a:p>
            <a:pPr>
              <a:defRPr/>
            </a:pPr>
            <a:endParaRPr lang="en-US" dirty="0" smtClean="0"/>
          </a:p>
          <a:p>
            <a:pPr>
              <a:defRPr/>
            </a:pPr>
            <a:r>
              <a:rPr lang="en-US" dirty="0" smtClean="0"/>
              <a:t>Where we can, we should  reduce street homelessness through prevention.  Where we are unable to do that, we should seek to do it by expanding housing placement. And only where neither of those are  options, should we respond by expanding shelter. </a:t>
            </a:r>
          </a:p>
        </p:txBody>
      </p:sp>
      <p:sp>
        <p:nvSpPr>
          <p:cNvPr id="54276" name="Slide Number Placeholder 3"/>
          <p:cNvSpPr>
            <a:spLocks noGrp="1"/>
          </p:cNvSpPr>
          <p:nvPr>
            <p:ph type="sldNum" sz="quarter" idx="5"/>
          </p:nvPr>
        </p:nvSpPr>
        <p:spPr bwMode="auto">
          <a:noFill/>
          <a:ln>
            <a:miter lim="800000"/>
            <a:headEnd/>
            <a:tailEnd/>
          </a:ln>
        </p:spPr>
        <p:txBody>
          <a:bodyPr/>
          <a:lstStyle/>
          <a:p>
            <a:fld id="{A00EE26E-4515-401C-867C-456BA3F024F9}" type="slidenum">
              <a:rPr lang="en-US" altLang="en-US" smtClean="0">
                <a:solidFill>
                  <a:srgbClr val="000000"/>
                </a:solidFill>
              </a:rPr>
              <a:pPr/>
              <a:t>15</a:t>
            </a:fld>
            <a:endParaRPr lang="en-US" altLang="en-US" smtClean="0">
              <a:solidFill>
                <a:srgbClr val="000000"/>
              </a:solidFill>
            </a:endParaRPr>
          </a:p>
        </p:txBody>
      </p:sp>
    </p:spTree>
    <p:extLst>
      <p:ext uri="{BB962C8B-B14F-4D97-AF65-F5344CB8AC3E}">
        <p14:creationId xmlns="" xmlns:p14="http://schemas.microsoft.com/office/powerpoint/2010/main" val="3323089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056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FF17A51-DB4B-41CF-A54C-61161490442D}" type="slidenum">
              <a:rPr lang="en-US" smtClean="0"/>
              <a:pPr/>
              <a:t>16</a:t>
            </a:fld>
            <a:endParaRPr lang="en-US"/>
          </a:p>
        </p:txBody>
      </p:sp>
    </p:spTree>
    <p:extLst>
      <p:ext uri="{BB962C8B-B14F-4D97-AF65-F5344CB8AC3E}">
        <p14:creationId xmlns="" xmlns:p14="http://schemas.microsoft.com/office/powerpoint/2010/main" val="1811459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2"/>
            <a:r>
              <a:rPr lang="en-US" sz="2000" dirty="0" smtClean="0"/>
              <a:t>I thought this group might be more interested in impacts and strategies around unsheltered homelessness. </a:t>
            </a:r>
          </a:p>
          <a:p>
            <a:pPr marL="0" lvl="2"/>
            <a:endParaRPr lang="en-US" sz="2000" dirty="0" smtClean="0"/>
          </a:p>
          <a:p>
            <a:pPr marL="0" lvl="2"/>
            <a:r>
              <a:rPr lang="en-US" sz="2000" dirty="0" smtClean="0"/>
              <a:t>In Portland (see slide)</a:t>
            </a:r>
          </a:p>
          <a:p>
            <a:pPr marL="0" lvl="2"/>
            <a:r>
              <a:rPr lang="en-US" sz="2000" dirty="0" smtClean="0"/>
              <a:t>23% increase in people over 55</a:t>
            </a:r>
          </a:p>
          <a:p>
            <a:pPr marL="0" lvl="2"/>
            <a:r>
              <a:rPr lang="en-US" sz="2000" dirty="0" smtClean="0"/>
              <a:t>48% increase among unsheltered African Americans  adults without children (represent 24% of homeless population, only 6% of the population of Multnomah County)</a:t>
            </a:r>
          </a:p>
          <a:p>
            <a:pPr marL="0" lvl="2"/>
            <a:r>
              <a:rPr lang="en-US" sz="2000" dirty="0" smtClean="0"/>
              <a:t> </a:t>
            </a:r>
          </a:p>
          <a:p>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17</a:t>
            </a:fld>
            <a:endParaRPr lang="en-US"/>
          </a:p>
        </p:txBody>
      </p:sp>
    </p:spTree>
    <p:extLst>
      <p:ext uri="{BB962C8B-B14F-4D97-AF65-F5344CB8AC3E}">
        <p14:creationId xmlns="" xmlns:p14="http://schemas.microsoft.com/office/powerpoint/2010/main" val="4190236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3 different types of camping</a:t>
            </a:r>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21</a:t>
            </a:fld>
            <a:endParaRPr lang="en-US"/>
          </a:p>
        </p:txBody>
      </p:sp>
    </p:spTree>
    <p:extLst>
      <p:ext uri="{BB962C8B-B14F-4D97-AF65-F5344CB8AC3E}">
        <p14:creationId xmlns="" xmlns:p14="http://schemas.microsoft.com/office/powerpoint/2010/main" val="561351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many local and national examples of this kind of public safety and service collaboration: </a:t>
            </a:r>
          </a:p>
          <a:p>
            <a:pPr fontAlgn="base"/>
            <a:r>
              <a:rPr lang="en-US" dirty="0" smtClean="0"/>
              <a:t>In Seattle (and now Portland): LEAD - Law Enforcement Assisted Diversion -- instead of low level offenders being charged or going to jail, they’re directed to low barrier harm reduction model at Central City Concern. (County funding through Health Dept.)  </a:t>
            </a:r>
          </a:p>
          <a:p>
            <a:pPr fontAlgn="base"/>
            <a:r>
              <a:rPr lang="en-US" dirty="0" smtClean="0"/>
              <a:t>San Francisco’s Homeless Outreach Team (SF HOT): collaboration among Dept Public Health, Human Services Agency, SF Public Library and Public Health Foundation Enterprises (PHFE). Engage and stabilize the most vulnerable and at-risk homeless individuals through outreach, medical services, engagement and advocacy, transitioning individuals into stable living and healthcare environments. They work in small teams to outreach and provide care management and medical services to homeless individuals. </a:t>
            </a:r>
          </a:p>
          <a:p>
            <a:pPr fontAlgn="base"/>
            <a:r>
              <a:rPr lang="en-US" dirty="0" smtClean="0"/>
              <a:t>JOIN (for years) , </a:t>
            </a:r>
            <a:r>
              <a:rPr lang="en-US" dirty="0" err="1" smtClean="0"/>
              <a:t>Cascadia</a:t>
            </a:r>
            <a:r>
              <a:rPr lang="en-US" dirty="0" smtClean="0"/>
              <a:t> Behavioral Health: High Intensity Street outreach</a:t>
            </a:r>
          </a:p>
          <a:p>
            <a:pPr fontAlgn="base"/>
            <a:r>
              <a:rPr lang="en-US" dirty="0" smtClean="0"/>
              <a:t>Campsite cleanup/support: Portland now has 3 trucks -- 6 workers total -- 1 in each precinct trained to deal with bio-hazards and picking up debris</a:t>
            </a:r>
          </a:p>
          <a:p>
            <a:pPr fontAlgn="base"/>
            <a:r>
              <a:rPr lang="en-US" dirty="0" smtClean="0"/>
              <a:t>Needle exchange programs, sharps containers in parks with high numbers of needles found </a:t>
            </a:r>
          </a:p>
        </p:txBody>
      </p:sp>
      <p:sp>
        <p:nvSpPr>
          <p:cNvPr id="4" name="Slide Number Placeholder 3"/>
          <p:cNvSpPr>
            <a:spLocks noGrp="1"/>
          </p:cNvSpPr>
          <p:nvPr>
            <p:ph type="sldNum" sz="quarter" idx="10"/>
          </p:nvPr>
        </p:nvSpPr>
        <p:spPr/>
        <p:txBody>
          <a:bodyPr/>
          <a:lstStyle/>
          <a:p>
            <a:fld id="{EFF17A51-DB4B-41CF-A54C-61161490442D}" type="slidenum">
              <a:rPr lang="en-US" smtClean="0"/>
              <a:pPr/>
              <a:t>22</a:t>
            </a:fld>
            <a:endParaRPr lang="en-US"/>
          </a:p>
        </p:txBody>
      </p:sp>
    </p:spTree>
    <p:extLst>
      <p:ext uri="{BB962C8B-B14F-4D97-AF65-F5344CB8AC3E}">
        <p14:creationId xmlns="" xmlns:p14="http://schemas.microsoft.com/office/powerpoint/2010/main" val="923711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r>
            <a:br>
              <a:rPr lang="en-US" dirty="0" smtClean="0"/>
            </a:br>
            <a:r>
              <a:rPr lang="en-US" dirty="0" smtClean="0"/>
              <a:t> Many homeless people prefer/need until permanent housing is available, rather than facility- based shelter or even organized camping. For now, some amount is unavoidable </a:t>
            </a:r>
          </a:p>
          <a:p>
            <a:endParaRPr lang="en-US" dirty="0" smtClean="0"/>
          </a:p>
          <a:p>
            <a:r>
              <a:rPr lang="en-US" dirty="0" smtClean="0"/>
              <a:t>No jurisdictions gets to declare their property off limits. You can’t enforce a zero tolerance policy -- too resource-intensive and cordoning off space just shifts activity to other spaces. That said, there ARE going to be areas that need to be off-limits to camping. In areas around schools, playgrounds. Draw clear enforcement priorities and message through outreach. </a:t>
            </a:r>
          </a:p>
          <a:p>
            <a:r>
              <a:rPr lang="en-US" dirty="0" smtClean="0"/>
              <a:t/>
            </a:r>
            <a:br>
              <a:rPr lang="en-US" dirty="0" smtClean="0"/>
            </a:br>
            <a:r>
              <a:rPr lang="en-US" dirty="0" smtClean="0"/>
              <a:t>It’s not that you’re legalizing camping. What we’re doing it making enforcement prioritization decisions.</a:t>
            </a:r>
          </a:p>
          <a:p>
            <a:r>
              <a:rPr lang="en-US" dirty="0" smtClean="0"/>
              <a:t/>
            </a:r>
            <a:br>
              <a:rPr lang="en-US" dirty="0" smtClean="0"/>
            </a:br>
            <a:r>
              <a:rPr lang="en-US" dirty="0" smtClean="0"/>
              <a:t>Direct enforcement to: High impact camps, unlawful conduct, harassing behavior -- people who, by their behavior causing livability issues for neighbors</a:t>
            </a:r>
          </a:p>
          <a:p>
            <a:r>
              <a:rPr lang="en-US" dirty="0" smtClean="0"/>
              <a:t/>
            </a:r>
            <a:br>
              <a:rPr lang="en-US" dirty="0" smtClean="0"/>
            </a:br>
            <a:r>
              <a:rPr lang="en-US" dirty="0" smtClean="0"/>
              <a:t>For those who are outside, we need these cooperative strategies</a:t>
            </a:r>
          </a:p>
          <a:p>
            <a:r>
              <a:rPr lang="en-US" dirty="0" smtClean="0"/>
              <a:t/>
            </a:r>
            <a:br>
              <a:rPr lang="en-US" dirty="0" smtClean="0"/>
            </a:br>
            <a:r>
              <a:rPr lang="en-US" dirty="0" smtClean="0"/>
              <a:t>Draw contrast to people living their lives vs. the addiction crisis. (which is also prevalent in the housed community)</a:t>
            </a:r>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23</a:t>
            </a:fld>
            <a:endParaRPr lang="en-US"/>
          </a:p>
        </p:txBody>
      </p:sp>
    </p:spTree>
    <p:extLst>
      <p:ext uri="{BB962C8B-B14F-4D97-AF65-F5344CB8AC3E}">
        <p14:creationId xmlns="" xmlns:p14="http://schemas.microsoft.com/office/powerpoint/2010/main" val="3164587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 homeless people prefer/need until permanent housing is available, but it is extremely difficult to make successful; when it fails, it jeopardizes public support for, and our ability to remain focused on, sustained efforts to help people end their homelessness</a:t>
            </a:r>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24</a:t>
            </a:fld>
            <a:endParaRPr lang="en-US"/>
          </a:p>
        </p:txBody>
      </p:sp>
    </p:spTree>
    <p:extLst>
      <p:ext uri="{BB962C8B-B14F-4D97-AF65-F5344CB8AC3E}">
        <p14:creationId xmlns="" xmlns:p14="http://schemas.microsoft.com/office/powerpoint/2010/main" val="2780497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successful examples of this down the west coast and in other parts of the country. </a:t>
            </a:r>
          </a:p>
          <a:p>
            <a:endParaRPr lang="en-US" dirty="0" smtClean="0"/>
          </a:p>
          <a:p>
            <a:r>
              <a:rPr lang="en-US" dirty="0" smtClean="0"/>
              <a:t>Done well, offer benefits of Self-Organized Camping to people experiencing unsheltered homelessness and have essential features that provide cost-effective immediate safety and integrate with services that rely on “shelter” only where and as long as permanent housing is not available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25</a:t>
            </a:fld>
            <a:endParaRPr lang="en-US"/>
          </a:p>
        </p:txBody>
      </p:sp>
    </p:spTree>
    <p:extLst>
      <p:ext uri="{BB962C8B-B14F-4D97-AF65-F5344CB8AC3E}">
        <p14:creationId xmlns="" xmlns:p14="http://schemas.microsoft.com/office/powerpoint/2010/main" val="3584632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Two recent major projects that I thought would be of interest to this audience: </a:t>
            </a:r>
          </a:p>
          <a:p>
            <a:endParaRPr lang="en-US" dirty="0" smtClean="0"/>
          </a:p>
          <a:p>
            <a:pPr fontAlgn="base"/>
            <a:r>
              <a:rPr lang="en-US" dirty="0" smtClean="0"/>
              <a:t>- At Springwater, our office partnered with police and outreach workers, trying to connect people to services </a:t>
            </a:r>
          </a:p>
          <a:p>
            <a:pPr fontAlgn="base"/>
            <a:r>
              <a:rPr lang="en-US" dirty="0" smtClean="0"/>
              <a:t>- Develop a clear message around low-impact camping that’s jointly messaged through social service and law enforcement outreach</a:t>
            </a:r>
          </a:p>
          <a:p>
            <a:pPr fontAlgn="base"/>
            <a:r>
              <a:rPr lang="en-US" dirty="0" smtClean="0"/>
              <a:t>- Respectful engagement with campers -- “we understand there’s not a place you can go, but we can connect you with places you can go eventually. We will not enforce camping ordinances if you’re keeping your area clean, in a small group, and you’re trying to engage in services.”</a:t>
            </a:r>
          </a:p>
          <a:p>
            <a:pPr fontAlgn="base"/>
            <a:r>
              <a:rPr lang="en-US" dirty="0" smtClean="0"/>
              <a:t/>
            </a:r>
            <a:br>
              <a:rPr lang="en-US" dirty="0" smtClean="0"/>
            </a:br>
            <a:r>
              <a:rPr lang="en-US" dirty="0" smtClean="0"/>
              <a:t>Springwater approach - most helpful were the Clackamas Service Center, TPI, </a:t>
            </a:r>
            <a:r>
              <a:rPr lang="en-US" dirty="0" err="1" smtClean="0"/>
              <a:t>Cascadia</a:t>
            </a:r>
            <a:r>
              <a:rPr lang="en-US" dirty="0" smtClean="0"/>
              <a:t> who were comfortable being on-site, actively coordinating on phone. Actually on-site, on the day the camp was going to be cleaned. Able to de-escalate and help people relocate and pack up. Outreach less oriented to permanent housing and more to impact mitigation. 500 people there. No one arrested, no lawsuits filed. </a:t>
            </a:r>
          </a:p>
          <a:p>
            <a:pPr fontAlgn="base"/>
            <a:endParaRPr lang="en-US" dirty="0" smtClean="0"/>
          </a:p>
          <a:p>
            <a:pPr fontAlgn="base"/>
            <a:r>
              <a:rPr lang="en-US" dirty="0" smtClean="0"/>
              <a:t>From a risk perspective, doing that coordination, taking time, relationship completely diffused the situation </a:t>
            </a:r>
          </a:p>
          <a:p>
            <a:endParaRPr lang="en-US" dirty="0"/>
          </a:p>
        </p:txBody>
      </p:sp>
      <p:sp>
        <p:nvSpPr>
          <p:cNvPr id="4" name="Slide Number Placeholder 3"/>
          <p:cNvSpPr>
            <a:spLocks noGrp="1"/>
          </p:cNvSpPr>
          <p:nvPr>
            <p:ph type="sldNum" sz="quarter" idx="10"/>
          </p:nvPr>
        </p:nvSpPr>
        <p:spPr/>
        <p:txBody>
          <a:bodyPr/>
          <a:lstStyle/>
          <a:p>
            <a:fld id="{EFF17A51-DB4B-41CF-A54C-61161490442D}" type="slidenum">
              <a:rPr lang="en-US" smtClean="0"/>
              <a:pPr/>
              <a:t>26</a:t>
            </a:fld>
            <a:endParaRPr lang="en-US"/>
          </a:p>
        </p:txBody>
      </p:sp>
    </p:spTree>
    <p:extLst>
      <p:ext uri="{BB962C8B-B14F-4D97-AF65-F5344CB8AC3E}">
        <p14:creationId xmlns="" xmlns:p14="http://schemas.microsoft.com/office/powerpoint/2010/main" val="2362880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FF17A51-DB4B-41CF-A54C-61161490442D}" type="slidenum">
              <a:rPr lang="en-US" smtClean="0"/>
              <a:pPr/>
              <a:t>27</a:t>
            </a:fld>
            <a:endParaRPr lang="en-US"/>
          </a:p>
        </p:txBody>
      </p:sp>
    </p:spTree>
    <p:extLst>
      <p:ext uri="{BB962C8B-B14F-4D97-AF65-F5344CB8AC3E}">
        <p14:creationId xmlns="" xmlns:p14="http://schemas.microsoft.com/office/powerpoint/2010/main" val="769711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FF17A51-DB4B-41CF-A54C-61161490442D}" type="slidenum">
              <a:rPr lang="en-US" smtClean="0"/>
              <a:pPr/>
              <a:t>28</a:t>
            </a:fld>
            <a:endParaRPr lang="en-US"/>
          </a:p>
        </p:txBody>
      </p:sp>
    </p:spTree>
    <p:extLst>
      <p:ext uri="{BB962C8B-B14F-4D97-AF65-F5344CB8AC3E}">
        <p14:creationId xmlns="" xmlns:p14="http://schemas.microsoft.com/office/powerpoint/2010/main" val="30734851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First Title Slide">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3"/>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400300" y="328613"/>
            <a:ext cx="7388225" cy="1328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097280" y="1466334"/>
            <a:ext cx="10058400" cy="2858777"/>
          </a:xfrm>
        </p:spPr>
        <p:txBody>
          <a:bodyPr/>
          <a:lstStyle>
            <a:lvl1pPr algn="l">
              <a:lnSpc>
                <a:spcPct val="85000"/>
              </a:lnSpc>
              <a:defRPr sz="72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000" cap="all" spc="200" baseline="0">
                <a:solidFill>
                  <a:srgbClr val="346094"/>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8" name="Date Placeholder 3"/>
          <p:cNvSpPr>
            <a:spLocks noGrp="1"/>
          </p:cNvSpPr>
          <p:nvPr>
            <p:ph type="dt" sz="half" idx="10"/>
          </p:nvPr>
        </p:nvSpPr>
        <p:spPr/>
        <p:txBody>
          <a:bodyPr/>
          <a:lstStyle>
            <a:lvl1pPr>
              <a:defRPr/>
            </a:lvl1pPr>
          </a:lstStyle>
          <a:p>
            <a:pPr>
              <a:defRPr/>
            </a:pPr>
            <a:fld id="{3ABA853E-D99A-4A47-A9DB-C955B20F5E8F}" type="datetimeFigureOut">
              <a:rPr lang="en-US"/>
              <a:pPr>
                <a:defRPr/>
              </a:pPr>
              <a:t>4/21/2017</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8EB0C18D-1875-4EB9-92F1-4A262873719A}" type="slidenum">
              <a:rPr lang="en-US"/>
              <a:pPr>
                <a:defRPr/>
              </a:pPr>
              <a:t>‹#›</a:t>
            </a:fld>
            <a:endParaRPr lang="en-US"/>
          </a:p>
        </p:txBody>
      </p:sp>
    </p:spTree>
    <p:extLst>
      <p:ext uri="{BB962C8B-B14F-4D97-AF65-F5344CB8AC3E}">
        <p14:creationId xmlns="" xmlns:p14="http://schemas.microsoft.com/office/powerpoint/2010/main" val="1556572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097280" y="758952"/>
            <a:ext cx="10058400" cy="3566160"/>
          </a:xfrm>
        </p:spPr>
        <p:txBody>
          <a:bodyPr/>
          <a:lstStyle>
            <a:lvl1pPr algn="l">
              <a:lnSpc>
                <a:spcPct val="85000"/>
              </a:lnSpc>
              <a:defRPr sz="66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0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E76AB3AC-407A-4650-9F54-5F04817BEE54}" type="datetimeFigureOut">
              <a:rPr lang="en-US"/>
              <a:pPr>
                <a:defRPr/>
              </a:pPr>
              <a:t>4/21/2017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F4CAEA8-A56D-440C-BB65-D75336438D6F}" type="slidenum">
              <a:rPr lang="en-US"/>
              <a:pPr>
                <a:defRPr/>
              </a:pPr>
              <a:t>‹#›</a:t>
            </a:fld>
            <a:endParaRPr lang="en-US"/>
          </a:p>
        </p:txBody>
      </p:sp>
    </p:spTree>
    <p:extLst>
      <p:ext uri="{BB962C8B-B14F-4D97-AF65-F5344CB8AC3E}">
        <p14:creationId xmlns="" xmlns:p14="http://schemas.microsoft.com/office/powerpoint/2010/main" val="3533464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0"/>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28700" y="5440363"/>
            <a:ext cx="1304925"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FBE369D4-8555-4F86-8432-B137A66695D4}" type="datetimeFigureOut">
              <a:rPr lang="en-US"/>
              <a:pPr>
                <a:defRPr/>
              </a:pPr>
              <a:t>4/21/2017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8619CDF-3246-41FF-9B87-DF0D84FBD25C}" type="slidenum">
              <a:rPr lang="en-US"/>
              <a:pPr>
                <a:defRPr/>
              </a:pPr>
              <a:t>‹#›</a:t>
            </a:fld>
            <a:endParaRPr lang="en-US"/>
          </a:p>
        </p:txBody>
      </p:sp>
    </p:spTree>
    <p:extLst>
      <p:ext uri="{BB962C8B-B14F-4D97-AF65-F5344CB8AC3E}">
        <p14:creationId xmlns="" xmlns:p14="http://schemas.microsoft.com/office/powerpoint/2010/main" val="1780933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_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15456CC-F43D-4300-81E2-369FAF2C9A0E}" type="datetimeFigureOut">
              <a:rPr lang="en-US"/>
              <a:pPr>
                <a:defRPr/>
              </a:pPr>
              <a:t>4/21/2017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3B0976-A106-430A-A011-1D4E17223981}" type="slidenum">
              <a:rPr lang="en-US"/>
              <a:pPr>
                <a:defRPr/>
              </a:pPr>
              <a:t>‹#›</a:t>
            </a:fld>
            <a:endParaRPr lang="en-US"/>
          </a:p>
        </p:txBody>
      </p:sp>
    </p:spTree>
    <p:extLst>
      <p:ext uri="{BB962C8B-B14F-4D97-AF65-F5344CB8AC3E}">
        <p14:creationId xmlns="" xmlns:p14="http://schemas.microsoft.com/office/powerpoint/2010/main" val="1560694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13"/>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28700" y="5448300"/>
            <a:ext cx="1304925" cy="852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97280" y="758952"/>
            <a:ext cx="10058400" cy="3566160"/>
          </a:xfrm>
        </p:spPr>
        <p:txBody>
          <a:bodyPr anchorCtr="0"/>
          <a:lstStyle>
            <a:lvl1pPr>
              <a:lnSpc>
                <a:spcPct val="85000"/>
              </a:lnSpc>
              <a:defRPr sz="66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ormAutofit/>
          </a:bodyPr>
          <a:lstStyle>
            <a:lvl1pPr marL="0" indent="0">
              <a:buNone/>
              <a:defRPr sz="20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lstStyle>
          <a:p>
            <a:pPr>
              <a:defRPr/>
            </a:pPr>
            <a:fld id="{AFA2224F-8F60-40E1-B453-2F0F3D008E46}" type="datetimeFigureOut">
              <a:rPr lang="en-US"/>
              <a:pPr>
                <a:defRPr/>
              </a:pPr>
              <a:t>4/21/2017</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8D02A3CD-03A0-424E-8D76-0F4615583B23}" type="slidenum">
              <a:rPr lang="en-US"/>
              <a:pPr>
                <a:defRPr/>
              </a:pPr>
              <a:t>‹#›</a:t>
            </a:fld>
            <a:endParaRPr lang="en-US"/>
          </a:p>
        </p:txBody>
      </p:sp>
    </p:spTree>
    <p:extLst>
      <p:ext uri="{BB962C8B-B14F-4D97-AF65-F5344CB8AC3E}">
        <p14:creationId xmlns="" xmlns:p14="http://schemas.microsoft.com/office/powerpoint/2010/main" val="3706391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38322B9-0E11-4875-9E9E-DE2F8183ECDC}" type="datetimeFigureOut">
              <a:rPr lang="en-US"/>
              <a:pPr>
                <a:defRPr/>
              </a:pPr>
              <a:t>4/21/2017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BF868EB-C4C2-4B18-BB7C-7FA40DC7CA41}" type="slidenum">
              <a:rPr lang="en-US"/>
              <a:pPr>
                <a:defRPr/>
              </a:pPr>
              <a:t>‹#›</a:t>
            </a:fld>
            <a:endParaRPr lang="en-US"/>
          </a:p>
        </p:txBody>
      </p:sp>
    </p:spTree>
    <p:extLst>
      <p:ext uri="{BB962C8B-B14F-4D97-AF65-F5344CB8AC3E}">
        <p14:creationId xmlns="" xmlns:p14="http://schemas.microsoft.com/office/powerpoint/2010/main" val="2274117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253C3555-86D9-4561-8B47-9234EF6B4051}" type="datetimeFigureOut">
              <a:rPr lang="en-US"/>
              <a:pPr>
                <a:defRPr/>
              </a:pPr>
              <a:t>4/21/2017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EC86DB9-AEFB-4ABA-913F-519D71F5658F}" type="slidenum">
              <a:rPr lang="en-US"/>
              <a:pPr>
                <a:defRPr/>
              </a:pPr>
              <a:t>‹#›</a:t>
            </a:fld>
            <a:endParaRPr lang="en-US"/>
          </a:p>
        </p:txBody>
      </p:sp>
    </p:spTree>
    <p:extLst>
      <p:ext uri="{BB962C8B-B14F-4D97-AF65-F5344CB8AC3E}">
        <p14:creationId xmlns="" xmlns:p14="http://schemas.microsoft.com/office/powerpoint/2010/main" val="2516758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9E066D44-A7AE-4DE7-ABE1-09A6BA0A8DB7}" type="datetimeFigureOut">
              <a:rPr lang="en-US"/>
              <a:pPr>
                <a:defRPr/>
              </a:pPr>
              <a:t>4/21/2017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9BBCC76-68AE-4AC3-A593-7B9A7A461CBB}" type="slidenum">
              <a:rPr lang="en-US"/>
              <a:pPr>
                <a:defRPr/>
              </a:pPr>
              <a:t>‹#›</a:t>
            </a:fld>
            <a:endParaRPr lang="en-US"/>
          </a:p>
        </p:txBody>
      </p:sp>
    </p:spTree>
    <p:extLst>
      <p:ext uri="{BB962C8B-B14F-4D97-AF65-F5344CB8AC3E}">
        <p14:creationId xmlns="" xmlns:p14="http://schemas.microsoft.com/office/powerpoint/2010/main" val="474255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p:cNvSpPr>
            <a:spLocks noGrp="1"/>
          </p:cNvSpPr>
          <p:nvPr>
            <p:ph type="dt" sz="half" idx="10"/>
          </p:nvPr>
        </p:nvSpPr>
        <p:spPr/>
        <p:txBody>
          <a:bodyPr/>
          <a:lstStyle>
            <a:lvl1pPr>
              <a:defRPr/>
            </a:lvl1pPr>
          </a:lstStyle>
          <a:p>
            <a:pPr>
              <a:defRPr/>
            </a:pPr>
            <a:fld id="{8563A800-24A6-4E74-B28A-EB20860D9B9C}" type="datetimeFigureOut">
              <a:rPr lang="en-US"/>
              <a:pPr>
                <a:defRPr/>
              </a:pPr>
              <a:t>4/21/2017</a:t>
            </a:fld>
            <a:endParaRPr lang="en-US"/>
          </a:p>
        </p:txBody>
      </p:sp>
      <p:sp>
        <p:nvSpPr>
          <p:cNvPr id="5"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pPr>
              <a:defRPr/>
            </a:pPr>
            <a:fld id="{3B2658BA-D184-4FB9-87A9-DF1A28A475AF}" type="slidenum">
              <a:rPr lang="en-US"/>
              <a:pPr>
                <a:defRPr/>
              </a:pPr>
              <a:t>‹#›</a:t>
            </a:fld>
            <a:endParaRPr lang="en-US"/>
          </a:p>
        </p:txBody>
      </p:sp>
    </p:spTree>
    <p:extLst>
      <p:ext uri="{BB962C8B-B14F-4D97-AF65-F5344CB8AC3E}">
        <p14:creationId xmlns="" xmlns:p14="http://schemas.microsoft.com/office/powerpoint/2010/main" val="3706327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4051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4040188" y="0"/>
            <a:ext cx="635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a:xfrm>
            <a:off x="465138" y="6459538"/>
            <a:ext cx="2619375" cy="365125"/>
          </a:xfrm>
        </p:spPr>
        <p:txBody>
          <a:bodyPr/>
          <a:lstStyle>
            <a:lvl1pPr algn="l">
              <a:defRPr/>
            </a:lvl1pPr>
          </a:lstStyle>
          <a:p>
            <a:pPr>
              <a:defRPr/>
            </a:pPr>
            <a:fld id="{D69152F5-39A0-4B87-AFF6-CF02C8CD3713}" type="datetimeFigureOut">
              <a:rPr lang="en-US"/>
              <a:pPr>
                <a:defRPr/>
              </a:pPr>
              <a:t>4/21/2017</a:t>
            </a:fld>
            <a:endParaRPr lang="en-US"/>
          </a:p>
        </p:txBody>
      </p:sp>
      <p:sp>
        <p:nvSpPr>
          <p:cNvPr id="8" name="Footer Placeholder 5"/>
          <p:cNvSpPr>
            <a:spLocks noGrp="1"/>
          </p:cNvSpPr>
          <p:nvPr>
            <p:ph type="ftr" sz="quarter" idx="11"/>
          </p:nvPr>
        </p:nvSpPr>
        <p:spPr>
          <a:xfrm>
            <a:off x="4800600" y="6459538"/>
            <a:ext cx="4648200" cy="365125"/>
          </a:xfrm>
        </p:spPr>
        <p:txBody>
          <a:bodyPr/>
          <a:lstStyle>
            <a:lvl1pPr algn="l">
              <a:defRPr>
                <a:solidFill>
                  <a:schemeClr val="tx2"/>
                </a:solidFill>
              </a:defRPr>
            </a:lvl1pPr>
          </a:lstStyle>
          <a:p>
            <a:pPr>
              <a:defRPr/>
            </a:pPr>
            <a:endParaRPr lang="en-US"/>
          </a:p>
        </p:txBody>
      </p:sp>
      <p:sp>
        <p:nvSpPr>
          <p:cNvPr id="9" name="Slide Number Placeholder 6"/>
          <p:cNvSpPr>
            <a:spLocks noGrp="1"/>
          </p:cNvSpPr>
          <p:nvPr>
            <p:ph type="sldNum" sz="quarter" idx="12"/>
          </p:nvPr>
        </p:nvSpPr>
        <p:spPr/>
        <p:txBody>
          <a:bodyPr/>
          <a:lstStyle>
            <a:lvl1pPr>
              <a:defRPr>
                <a:solidFill>
                  <a:schemeClr val="tx2"/>
                </a:solidFill>
              </a:defRPr>
            </a:lvl1pPr>
          </a:lstStyle>
          <a:p>
            <a:pPr>
              <a:defRPr/>
            </a:pPr>
            <a:fld id="{47D09A86-76B8-4B8D-BA6F-CFFF8E89FB94}" type="slidenum">
              <a:rPr lang="en-US"/>
              <a:pPr>
                <a:defRPr/>
              </a:pPr>
              <a:t>‹#›</a:t>
            </a:fld>
            <a:endParaRPr lang="en-US"/>
          </a:p>
        </p:txBody>
      </p:sp>
    </p:spTree>
    <p:extLst>
      <p:ext uri="{BB962C8B-B14F-4D97-AF65-F5344CB8AC3E}">
        <p14:creationId xmlns="" xmlns:p14="http://schemas.microsoft.com/office/powerpoint/2010/main" val="208208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0" y="4914900"/>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tIns="0" bIns="0">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cstate="print"/>
            <a:stretch>
              <a:fillRect/>
            </a:stretch>
          </a:blipFill>
        </p:spPr>
        <p:txBody>
          <a:bodyPr lIns="457200" tIns="457200"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8153CCDA-9923-4E29-92AD-E4EBD83F3236}" type="datetimeFigureOut">
              <a:rPr lang="en-US"/>
              <a:pPr>
                <a:defRPr/>
              </a:pPr>
              <a:t>4/21/2017</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CDB55185-B349-4CE3-81EB-DC0A2E48C95B}" type="slidenum">
              <a:rPr lang="en-US"/>
              <a:pPr>
                <a:defRPr/>
              </a:pPr>
              <a:t>‹#›</a:t>
            </a:fld>
            <a:endParaRPr lang="en-US"/>
          </a:p>
        </p:txBody>
      </p:sp>
    </p:spTree>
    <p:extLst>
      <p:ext uri="{BB962C8B-B14F-4D97-AF65-F5344CB8AC3E}">
        <p14:creationId xmlns="" xmlns:p14="http://schemas.microsoft.com/office/powerpoint/2010/main" val="372271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5AB9375-8F35-4000-AB0C-695559EB4516}" type="datetimeFigureOut">
              <a:rPr lang="en-US"/>
              <a:pPr>
                <a:defRPr/>
              </a:pPr>
              <a:t>4/21/2017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A04042-2C77-45E1-88AD-2FDB53844A62}" type="slidenum">
              <a:rPr lang="en-US"/>
              <a:pPr>
                <a:defRPr/>
              </a:pPr>
              <a:t>‹#›</a:t>
            </a:fld>
            <a:endParaRPr lang="en-US"/>
          </a:p>
        </p:txBody>
      </p:sp>
    </p:spTree>
    <p:extLst>
      <p:ext uri="{BB962C8B-B14F-4D97-AF65-F5344CB8AC3E}">
        <p14:creationId xmlns="" xmlns:p14="http://schemas.microsoft.com/office/powerpoint/2010/main" val="1661563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4E425789-C232-492A-A29F-59621106CA9A}" type="datetimeFigureOut">
              <a:rPr lang="en-US"/>
              <a:pPr>
                <a:defRPr/>
              </a:pPr>
              <a:t>4/21/2017</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4C9F09CC-0ECF-4AB1-861D-D1116AA1A4B2}" type="slidenum">
              <a:rPr lang="en-US"/>
              <a:pPr>
                <a:defRPr/>
              </a:pPr>
              <a:t>‹#›</a:t>
            </a:fld>
            <a:endParaRPr lang="en-US"/>
          </a:p>
        </p:txBody>
      </p:sp>
    </p:spTree>
    <p:extLst>
      <p:ext uri="{BB962C8B-B14F-4D97-AF65-F5344CB8AC3E}">
        <p14:creationId xmlns="" xmlns:p14="http://schemas.microsoft.com/office/powerpoint/2010/main" val="1989904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125"/>
            <a:ext cx="12192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963" y="287338"/>
            <a:ext cx="10058400" cy="144938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1029" name="Text Placeholder 2"/>
          <p:cNvSpPr>
            <a:spLocks noGrp="1"/>
          </p:cNvSpPr>
          <p:nvPr>
            <p:ph type="body" idx="1"/>
          </p:nvPr>
        </p:nvSpPr>
        <p:spPr bwMode="auto">
          <a:xfrm>
            <a:off x="1096963" y="1846263"/>
            <a:ext cx="10058400" cy="4022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1096963" y="6459538"/>
            <a:ext cx="2473325"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rgbClr val="FFFFFF"/>
                </a:solidFill>
                <a:latin typeface="+mn-lt"/>
              </a:defRPr>
            </a:lvl1pPr>
          </a:lstStyle>
          <a:p>
            <a:pPr>
              <a:defRPr/>
            </a:pPr>
            <a:fld id="{7198D448-0516-4C72-B562-B9C303E4111F}" type="datetimeFigureOut">
              <a:rPr lang="en-US"/>
              <a:pPr>
                <a:defRPr/>
              </a:pPr>
              <a:t>4/21/2017</a:t>
            </a:fld>
            <a:endParaRPr lang="en-US"/>
          </a:p>
        </p:txBody>
      </p:sp>
      <p:sp>
        <p:nvSpPr>
          <p:cNvPr id="5" name="Footer Placeholder 4"/>
          <p:cNvSpPr>
            <a:spLocks noGrp="1"/>
          </p:cNvSpPr>
          <p:nvPr>
            <p:ph type="ftr" sz="quarter" idx="3"/>
          </p:nvPr>
        </p:nvSpPr>
        <p:spPr>
          <a:xfrm>
            <a:off x="3686175" y="6459538"/>
            <a:ext cx="4822825" cy="365125"/>
          </a:xfrm>
          <a:prstGeom prst="rect">
            <a:avLst/>
          </a:prstGeom>
        </p:spPr>
        <p:txBody>
          <a:bodyPr vert="horz" lIns="91440" tIns="45720" rIns="91440" bIns="45720" rtlCol="0" anchor="ctr"/>
          <a:lstStyle>
            <a:lvl1pPr algn="ctr" eaLnBrk="1" fontAlgn="auto" hangingPunct="1">
              <a:spcBef>
                <a:spcPts val="0"/>
              </a:spcBef>
              <a:spcAft>
                <a:spcPts val="0"/>
              </a:spcAft>
              <a:defRPr sz="900" cap="all" baseline="0">
                <a:solidFill>
                  <a:srgbClr val="FFFFFF"/>
                </a:solidFill>
                <a:latin typeface="+mn-lt"/>
              </a:defRPr>
            </a:lvl1pPr>
          </a:lstStyle>
          <a:p>
            <a:pPr>
              <a:defRPr/>
            </a:pPr>
            <a:endParaRPr lang="en-US"/>
          </a:p>
        </p:txBody>
      </p:sp>
      <p:sp>
        <p:nvSpPr>
          <p:cNvPr id="6" name="Slide Number Placeholder 5"/>
          <p:cNvSpPr>
            <a:spLocks noGrp="1"/>
          </p:cNvSpPr>
          <p:nvPr>
            <p:ph type="sldNum" sz="quarter" idx="4"/>
          </p:nvPr>
        </p:nvSpPr>
        <p:spPr>
          <a:xfrm>
            <a:off x="9901238" y="6459538"/>
            <a:ext cx="1311275" cy="365125"/>
          </a:xfrm>
          <a:prstGeom prst="rect">
            <a:avLst/>
          </a:prstGeom>
        </p:spPr>
        <p:txBody>
          <a:bodyPr vert="horz" lIns="91440" tIns="45720" rIns="91440" bIns="45720" rtlCol="0" anchor="ctr"/>
          <a:lstStyle>
            <a:lvl1pPr algn="r" eaLnBrk="1" fontAlgn="auto" hangingPunct="1">
              <a:spcBef>
                <a:spcPts val="0"/>
              </a:spcBef>
              <a:spcAft>
                <a:spcPts val="0"/>
              </a:spcAft>
              <a:defRPr sz="1050">
                <a:solidFill>
                  <a:srgbClr val="FFFFFF"/>
                </a:solidFill>
                <a:latin typeface="+mn-lt"/>
              </a:defRPr>
            </a:lvl1pPr>
          </a:lstStyle>
          <a:p>
            <a:pPr>
              <a:defRPr/>
            </a:pPr>
            <a:fld id="{FAEB02CD-BF68-4CD9-8480-52233CC7CA3B}" type="slidenum">
              <a:rPr lang="en-US"/>
              <a:pPr>
                <a:defRPr/>
              </a:pPr>
              <a:t>‹#›</a:t>
            </a:fld>
            <a:endParaRPr lang="en-US"/>
          </a:p>
        </p:txBody>
      </p:sp>
      <p:cxnSp>
        <p:nvCxnSpPr>
          <p:cNvPr id="10" name="Straight Connector 9"/>
          <p:cNvCxnSpPr/>
          <p:nvPr/>
        </p:nvCxnSpPr>
        <p:spPr>
          <a:xfrm>
            <a:off x="1193800" y="1738313"/>
            <a:ext cx="996632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03" r:id="rId4"/>
    <p:sldLayoutId id="2147483711" r:id="rId5"/>
    <p:sldLayoutId id="2147483704" r:id="rId6"/>
    <p:sldLayoutId id="2147483705" r:id="rId7"/>
    <p:sldLayoutId id="2147483706" r:id="rId8"/>
    <p:sldLayoutId id="2147483712" r:id="rId9"/>
    <p:sldLayoutId id="2147483713" r:id="rId10"/>
    <p:sldLayoutId id="2147483714" r:id="rId11"/>
    <p:sldLayoutId id="2147483707" r:id="rId12"/>
    <p:sldLayoutId id="2147483715" r:id="rId13"/>
  </p:sldLayoutIdLst>
  <p:txStyles>
    <p:titleStyle>
      <a:lvl1pPr algn="l" rtl="0" eaLnBrk="1" fontAlgn="base" hangingPunct="1">
        <a:lnSpc>
          <a:spcPct val="85000"/>
        </a:lnSpc>
        <a:spcBef>
          <a:spcPct val="0"/>
        </a:spcBef>
        <a:spcAft>
          <a:spcPct val="0"/>
        </a:spcAft>
        <a:defRPr sz="4800" kern="1200" spc="-50">
          <a:solidFill>
            <a:srgbClr val="404040"/>
          </a:solidFill>
          <a:latin typeface="+mj-lt"/>
          <a:ea typeface="+mj-ea"/>
          <a:cs typeface="+mj-cs"/>
        </a:defRPr>
      </a:lvl1pPr>
      <a:lvl2pPr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2pPr>
      <a:lvl3pPr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3pPr>
      <a:lvl4pPr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4pPr>
      <a:lvl5pPr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5pPr>
      <a:lvl6pPr marL="457200"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6pPr>
      <a:lvl7pPr marL="914400"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7pPr>
      <a:lvl8pPr marL="1371600"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8pPr>
      <a:lvl9pPr marL="1828800" algn="l" rtl="0" eaLnBrk="1" fontAlgn="base" hangingPunct="1">
        <a:lnSpc>
          <a:spcPct val="85000"/>
        </a:lnSpc>
        <a:spcBef>
          <a:spcPct val="0"/>
        </a:spcBef>
        <a:spcAft>
          <a:spcPct val="0"/>
        </a:spcAft>
        <a:defRPr sz="4800">
          <a:solidFill>
            <a:srgbClr val="404040"/>
          </a:solidFill>
          <a:latin typeface="Calibri Light" panose="020F0302020204030204" pitchFamily="34" charset="0"/>
        </a:defRPr>
      </a:lvl9pPr>
    </p:titleStyle>
    <p:bodyStyle>
      <a:lvl1pPr marL="90488" indent="-90488" algn="l" rtl="0" eaLnBrk="1" fontAlgn="base"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1" fontAlgn="base" hangingPunct="1">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1" fontAlgn="base" hangingPunct="1">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1" fontAlgn="base" hangingPunct="1">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1" fontAlgn="base" hangingPunct="1">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hyperlink" Target="http://ow.ly/Vm0rc" TargetMode="External"/><Relationship Id="rId3" Type="http://schemas.openxmlformats.org/officeDocument/2006/relationships/image" Target="../media/image11.wmf"/><Relationship Id="rId7"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 Id="rId6" Type="http://schemas.openxmlformats.org/officeDocument/2006/relationships/hyperlink" Target="https://www.portlandoregon.gov/phb/61362" TargetMode="External"/><Relationship Id="rId5" Type="http://schemas.openxmlformats.org/officeDocument/2006/relationships/chart" Target="../charts/chart1.xml"/><Relationship Id="rId4" Type="http://schemas.openxmlformats.org/officeDocument/2006/relationships/hyperlink" Target="http://ow.ly/Vm0rc"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9.xml"/><Relationship Id="rId5" Type="http://schemas.openxmlformats.org/officeDocument/2006/relationships/hyperlink" Target="http://ow.ly/Vm0rc" TargetMode="External"/><Relationship Id="rId4" Type="http://schemas.openxmlformats.org/officeDocument/2006/relationships/image" Target="../media/image11.wmf"/></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4.xml"/><Relationship Id="rId7" Type="http://schemas.openxmlformats.org/officeDocument/2006/relationships/hyperlink" Target="https://www.portlandoregon.gov/phb/61362" TargetMode="Externa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1.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oleObject" Target="../embeddings/Microsoft_Office_Excel_97-2003_Worksheet1.xls"/></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3.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3.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vmlDrawing" Target="../drawings/vmlDrawing4.vml"/><Relationship Id="rId4" Type="http://schemas.openxmlformats.org/officeDocument/2006/relationships/oleObject" Target="../embeddings/Microsoft_Office_Excel_97-2003_Worksheet4.xls"/></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096963" y="1466850"/>
            <a:ext cx="10058400" cy="2857500"/>
          </a:xfrm>
        </p:spPr>
        <p:txBody>
          <a:bodyPr/>
          <a:lstStyle/>
          <a:p>
            <a:pPr eaLnBrk="1" fontAlgn="auto" hangingPunct="1">
              <a:spcAft>
                <a:spcPts val="0"/>
              </a:spcAft>
              <a:defRPr/>
            </a:pPr>
            <a:r>
              <a:rPr lang="en-US" dirty="0" smtClean="0"/>
              <a:t>Homelessness: Challenges for Public Entities</a:t>
            </a:r>
            <a:endParaRPr lang="en-US" dirty="0"/>
          </a:p>
        </p:txBody>
      </p:sp>
      <p:sp>
        <p:nvSpPr>
          <p:cNvPr id="7" name="Subtitle 6"/>
          <p:cNvSpPr>
            <a:spLocks noGrp="1"/>
          </p:cNvSpPr>
          <p:nvPr>
            <p:ph type="subTitle" idx="1"/>
          </p:nvPr>
        </p:nvSpPr>
        <p:spPr>
          <a:xfrm>
            <a:off x="1100138" y="4553217"/>
            <a:ext cx="10058400" cy="1143000"/>
          </a:xfrm>
        </p:spPr>
        <p:txBody>
          <a:bodyPr rtlCol="0">
            <a:normAutofit fontScale="92500" lnSpcReduction="20000"/>
          </a:bodyPr>
          <a:lstStyle/>
          <a:p>
            <a:pPr algn="r" eaLnBrk="1" fontAlgn="auto" hangingPunct="1">
              <a:defRPr/>
            </a:pPr>
            <a:r>
              <a:rPr lang="en-US" sz="2600" cap="small" dirty="0" smtClean="0"/>
              <a:t>Sally Erickson, Program Manager</a:t>
            </a:r>
          </a:p>
          <a:p>
            <a:pPr algn="r" eaLnBrk="1" fontAlgn="auto" hangingPunct="1">
              <a:defRPr/>
            </a:pPr>
            <a:r>
              <a:rPr lang="en-US" sz="1900" cap="none" dirty="0" smtClean="0"/>
              <a:t>CITY OF PORTLAND/MULTNOMAH COUNTY JOINT OFFICE OF HOMELESS SERVICES</a:t>
            </a:r>
          </a:p>
          <a:p>
            <a:pPr algn="r" eaLnBrk="1" fontAlgn="auto" hangingPunct="1">
              <a:defRPr/>
            </a:pPr>
            <a:r>
              <a:rPr lang="en-US" sz="1900" cap="none" dirty="0" smtClean="0"/>
              <a:t>EMAIL: AHFE@MULTCO.US | WEB: AHOMEFOREVERYONE.NET</a:t>
            </a:r>
            <a:endParaRPr lang="en-US" sz="1900" cap="none"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25391_10151888622407535_68476868_o.jpg"/>
          <p:cNvPicPr>
            <a:picLocks noChangeAspect="1"/>
          </p:cNvPicPr>
          <p:nvPr/>
        </p:nvPicPr>
        <p:blipFill>
          <a:blip r:embed="rId3" cstate="print"/>
          <a:srcRect l="44444"/>
          <a:stretch>
            <a:fillRect/>
          </a:stretch>
        </p:blipFill>
        <p:spPr>
          <a:xfrm>
            <a:off x="2235200" y="952292"/>
            <a:ext cx="1752600" cy="21034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DSC_5807.jpg"/>
          <p:cNvPicPr>
            <a:picLocks noChangeAspect="1"/>
          </p:cNvPicPr>
          <p:nvPr/>
        </p:nvPicPr>
        <p:blipFill>
          <a:blip r:embed="rId4" cstate="print"/>
          <a:srcRect l="17460" r="14286"/>
          <a:stretch>
            <a:fillRect/>
          </a:stretch>
        </p:blipFill>
        <p:spPr>
          <a:xfrm>
            <a:off x="4724400" y="938004"/>
            <a:ext cx="2586038" cy="215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Steve_Sonny.JPG"/>
          <p:cNvPicPr>
            <a:picLocks noChangeAspect="1"/>
          </p:cNvPicPr>
          <p:nvPr/>
        </p:nvPicPr>
        <p:blipFill>
          <a:blip r:embed="rId5" cstate="print"/>
          <a:srcRect l="8108" t="5405" r="18919"/>
          <a:stretch>
            <a:fillRect/>
          </a:stretch>
        </p:blipFill>
        <p:spPr>
          <a:xfrm>
            <a:off x="1676400" y="3376404"/>
            <a:ext cx="2900363"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hug.jpg"/>
          <p:cNvPicPr>
            <a:picLocks noChangeAspect="1"/>
          </p:cNvPicPr>
          <p:nvPr/>
        </p:nvPicPr>
        <p:blipFill>
          <a:blip r:embed="rId6" cstate="print"/>
          <a:stretch>
            <a:fillRect/>
          </a:stretch>
        </p:blipFill>
        <p:spPr>
          <a:xfrm>
            <a:off x="7391400" y="3376404"/>
            <a:ext cx="2819400"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1375287_10151721624982535_1057781778_n.jpg"/>
          <p:cNvPicPr>
            <a:picLocks noChangeAspect="1"/>
          </p:cNvPicPr>
          <p:nvPr/>
        </p:nvPicPr>
        <p:blipFill>
          <a:blip r:embed="rId7" cstate="print"/>
          <a:srcRect l="13399" t="4248" r="14706"/>
          <a:stretch>
            <a:fillRect/>
          </a:stretch>
        </p:blipFill>
        <p:spPr>
          <a:xfrm>
            <a:off x="8051800" y="936417"/>
            <a:ext cx="1676400" cy="22336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DSC_5823.jpg"/>
          <p:cNvPicPr>
            <a:picLocks noChangeAspect="1"/>
          </p:cNvPicPr>
          <p:nvPr/>
        </p:nvPicPr>
        <p:blipFill>
          <a:blip r:embed="rId8" cstate="print"/>
          <a:srcRect t="12821"/>
          <a:stretch>
            <a:fillRect/>
          </a:stretch>
        </p:blipFill>
        <p:spPr>
          <a:xfrm>
            <a:off x="4876800" y="3376404"/>
            <a:ext cx="2209800" cy="2733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deibert\AppData\Local\Microsoft\Windows\Temporary Internet Files\Content.IE5\4JX2A3XP\MC900013479[1].wmf"/>
          <p:cNvPicPr>
            <a:picLocks noChangeAspect="1" noChangeArrowheads="1"/>
          </p:cNvPicPr>
          <p:nvPr/>
        </p:nvPicPr>
        <p:blipFill>
          <a:blip r:embed="rId3" cstate="print"/>
          <a:srcRect/>
          <a:stretch>
            <a:fillRect/>
          </a:stretch>
        </p:blipFill>
        <p:spPr bwMode="auto">
          <a:xfrm>
            <a:off x="3242548" y="142875"/>
            <a:ext cx="4305300" cy="2828925"/>
          </a:xfrm>
          <a:prstGeom prst="rect">
            <a:avLst/>
          </a:prstGeom>
          <a:noFill/>
          <a:ln w="9525">
            <a:noFill/>
            <a:miter lim="800000"/>
            <a:headEnd/>
            <a:tailEnd/>
          </a:ln>
        </p:spPr>
      </p:pic>
      <p:sp>
        <p:nvSpPr>
          <p:cNvPr id="2" name="Title 1"/>
          <p:cNvSpPr>
            <a:spLocks noGrp="1"/>
          </p:cNvSpPr>
          <p:nvPr>
            <p:ph type="title"/>
          </p:nvPr>
        </p:nvSpPr>
        <p:spPr>
          <a:xfrm>
            <a:off x="3429000" y="1044575"/>
            <a:ext cx="4343400" cy="863600"/>
          </a:xfrm>
        </p:spPr>
        <p:txBody>
          <a:bodyPr>
            <a:normAutofit fontScale="90000"/>
          </a:bodyPr>
          <a:lstStyle/>
          <a:p>
            <a:pPr eaLnBrk="1" hangingPunct="1"/>
            <a:r>
              <a:rPr lang="en-US" altLang="en-US" sz="7200" dirty="0" smtClean="0"/>
              <a:t>564,708</a:t>
            </a:r>
          </a:p>
        </p:txBody>
      </p:sp>
      <p:pic>
        <p:nvPicPr>
          <p:cNvPr id="4" name="Picture 3"/>
          <p:cNvPicPr>
            <a:picLocks noChangeAspect="1"/>
          </p:cNvPicPr>
          <p:nvPr/>
        </p:nvPicPr>
        <p:blipFill>
          <a:blip r:embed="rId4" cstate="print"/>
          <a:srcRect/>
          <a:stretch>
            <a:fillRect/>
          </a:stretch>
        </p:blipFill>
        <p:spPr bwMode="auto">
          <a:xfrm>
            <a:off x="615023" y="2401312"/>
            <a:ext cx="2613025" cy="1711325"/>
          </a:xfrm>
          <a:prstGeom prst="rect">
            <a:avLst/>
          </a:prstGeom>
          <a:noFill/>
          <a:ln w="9525">
            <a:noFill/>
            <a:miter lim="800000"/>
            <a:headEnd/>
            <a:tailEnd/>
          </a:ln>
        </p:spPr>
      </p:pic>
      <p:pic>
        <p:nvPicPr>
          <p:cNvPr id="7" name="Picture 6"/>
          <p:cNvPicPr>
            <a:picLocks noChangeAspect="1"/>
          </p:cNvPicPr>
          <p:nvPr/>
        </p:nvPicPr>
        <p:blipFill>
          <a:blip r:embed="rId5" cstate="print"/>
          <a:srcRect/>
          <a:stretch>
            <a:fillRect/>
          </a:stretch>
        </p:blipFill>
        <p:spPr bwMode="auto">
          <a:xfrm>
            <a:off x="478653" y="4019438"/>
            <a:ext cx="2740025" cy="2151063"/>
          </a:xfrm>
          <a:prstGeom prst="rect">
            <a:avLst/>
          </a:prstGeom>
          <a:noFill/>
          <a:ln w="9525">
            <a:noFill/>
            <a:miter lim="800000"/>
            <a:headEnd/>
            <a:tailEnd/>
          </a:ln>
        </p:spPr>
      </p:pic>
      <p:sp>
        <p:nvSpPr>
          <p:cNvPr id="9" name="Title 1"/>
          <p:cNvSpPr txBox="1">
            <a:spLocks/>
          </p:cNvSpPr>
          <p:nvPr/>
        </p:nvSpPr>
        <p:spPr bwMode="auto">
          <a:xfrm>
            <a:off x="3092450" y="2852626"/>
            <a:ext cx="2317750" cy="979487"/>
          </a:xfrm>
          <a:prstGeom prst="rect">
            <a:avLst/>
          </a:prstGeom>
          <a:noFill/>
          <a:ln w="9525">
            <a:noFill/>
            <a:miter lim="800000"/>
            <a:headEnd/>
            <a:tailEnd/>
          </a:ln>
        </p:spPr>
        <p:txBody>
          <a:bodyPr lIns="91438" tIns="45719" rIns="91438" bIns="45719" anchor="ctr"/>
          <a:lstStyle/>
          <a:p>
            <a:pPr algn="ctr" eaLnBrk="1" hangingPunct="1"/>
            <a:r>
              <a:rPr lang="en-US" altLang="en-US" sz="6000"/>
              <a:t>19,419</a:t>
            </a:r>
          </a:p>
        </p:txBody>
      </p:sp>
      <p:sp>
        <p:nvSpPr>
          <p:cNvPr id="10" name="Title 1"/>
          <p:cNvSpPr txBox="1">
            <a:spLocks/>
          </p:cNvSpPr>
          <p:nvPr/>
        </p:nvSpPr>
        <p:spPr bwMode="auto">
          <a:xfrm>
            <a:off x="3048000" y="4563951"/>
            <a:ext cx="2317750" cy="979487"/>
          </a:xfrm>
          <a:prstGeom prst="rect">
            <a:avLst/>
          </a:prstGeom>
          <a:noFill/>
          <a:ln w="9525">
            <a:noFill/>
            <a:miter lim="800000"/>
            <a:headEnd/>
            <a:tailEnd/>
          </a:ln>
        </p:spPr>
        <p:txBody>
          <a:bodyPr lIns="91438" tIns="45719" rIns="91438" bIns="45719" anchor="ctr"/>
          <a:lstStyle/>
          <a:p>
            <a:pPr algn="ctr" eaLnBrk="1" hangingPunct="1"/>
            <a:r>
              <a:rPr lang="en-US" altLang="en-US" sz="6000"/>
              <a:t>13,226</a:t>
            </a:r>
          </a:p>
        </p:txBody>
      </p:sp>
      <p:pic>
        <p:nvPicPr>
          <p:cNvPr id="8" name="Picture 7"/>
          <p:cNvPicPr>
            <a:picLocks noChangeAspect="1"/>
          </p:cNvPicPr>
          <p:nvPr/>
        </p:nvPicPr>
        <p:blipFill>
          <a:blip r:embed="rId6" cstate="print">
            <a:extLst/>
          </a:blip>
          <a:stretch>
            <a:fillRect/>
          </a:stretch>
        </p:blipFill>
        <p:spPr>
          <a:xfrm>
            <a:off x="7180876" y="2653165"/>
            <a:ext cx="1985493" cy="14891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itle 1"/>
          <p:cNvSpPr txBox="1">
            <a:spLocks/>
          </p:cNvSpPr>
          <p:nvPr/>
        </p:nvSpPr>
        <p:spPr bwMode="auto">
          <a:xfrm>
            <a:off x="9162262" y="2792625"/>
            <a:ext cx="2178050" cy="896938"/>
          </a:xfrm>
          <a:prstGeom prst="rect">
            <a:avLst/>
          </a:prstGeom>
          <a:noFill/>
          <a:ln w="9525">
            <a:noFill/>
            <a:miter lim="800000"/>
            <a:headEnd/>
            <a:tailEnd/>
          </a:ln>
        </p:spPr>
        <p:txBody>
          <a:bodyPr lIns="91438" tIns="45719" rIns="91438" bIns="45719" anchor="ctr"/>
          <a:lstStyle/>
          <a:p>
            <a:pPr algn="ctr" eaLnBrk="1" hangingPunct="1"/>
            <a:r>
              <a:rPr lang="en-US" altLang="en-US" sz="5500" dirty="0"/>
              <a:t>10,122</a:t>
            </a:r>
          </a:p>
        </p:txBody>
      </p:sp>
      <p:pic>
        <p:nvPicPr>
          <p:cNvPr id="11" name="Picture 10"/>
          <p:cNvPicPr>
            <a:picLocks noChangeAspect="1"/>
          </p:cNvPicPr>
          <p:nvPr/>
        </p:nvPicPr>
        <p:blipFill>
          <a:blip r:embed="rId7" cstate="print">
            <a:extLst/>
          </a:blip>
          <a:stretch>
            <a:fillRect/>
          </a:stretch>
        </p:blipFill>
        <p:spPr>
          <a:xfrm>
            <a:off x="8147880" y="4468828"/>
            <a:ext cx="2286000" cy="152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itle 1"/>
          <p:cNvSpPr txBox="1">
            <a:spLocks/>
          </p:cNvSpPr>
          <p:nvPr/>
        </p:nvSpPr>
        <p:spPr bwMode="auto">
          <a:xfrm>
            <a:off x="6248400" y="4829303"/>
            <a:ext cx="1976438" cy="896937"/>
          </a:xfrm>
          <a:prstGeom prst="rect">
            <a:avLst/>
          </a:prstGeom>
          <a:noFill/>
          <a:ln w="9525">
            <a:noFill/>
            <a:miter lim="800000"/>
            <a:headEnd/>
            <a:tailEnd/>
          </a:ln>
        </p:spPr>
        <p:txBody>
          <a:bodyPr lIns="91438" tIns="45719" rIns="91438" bIns="45719" anchor="ctr"/>
          <a:lstStyle/>
          <a:p>
            <a:pPr algn="ctr" eaLnBrk="1" hangingPunct="1"/>
            <a:r>
              <a:rPr lang="en-US" altLang="en-US" sz="5500" dirty="0"/>
              <a:t>3,801</a:t>
            </a:r>
          </a:p>
        </p:txBody>
      </p:sp>
      <p:sp>
        <p:nvSpPr>
          <p:cNvPr id="11276" name="TextBox 2"/>
          <p:cNvSpPr txBox="1">
            <a:spLocks noChangeArrowheads="1"/>
          </p:cNvSpPr>
          <p:nvPr/>
        </p:nvSpPr>
        <p:spPr bwMode="auto">
          <a:xfrm>
            <a:off x="228600" y="6400800"/>
            <a:ext cx="11658600" cy="461963"/>
          </a:xfrm>
          <a:prstGeom prst="rect">
            <a:avLst/>
          </a:prstGeom>
          <a:noFill/>
          <a:ln w="9525">
            <a:noFill/>
            <a:miter lim="800000"/>
            <a:headEnd/>
            <a:tailEnd/>
          </a:ln>
        </p:spPr>
        <p:txBody>
          <a:bodyPr lIns="91438" tIns="45719" rIns="91438" bIns="45719">
            <a:spAutoFit/>
          </a:bodyPr>
          <a:lstStyle/>
          <a:p>
            <a:pPr eaLnBrk="1" hangingPunct="1"/>
            <a:r>
              <a:rPr lang="en-US" altLang="en-US" sz="1200"/>
              <a:t>Source: U.S. Department of Housing and Urban Development (HUD). November 2015. </a:t>
            </a:r>
            <a:r>
              <a:rPr lang="en-US" altLang="en-US" sz="1200" i="1"/>
              <a:t>The 2015 Annual Homeless Assessment Report (AHAR) to Congress: Part 1: Point-in-Time Estimates of Homelessness</a:t>
            </a:r>
            <a:r>
              <a:rPr lang="en-US" altLang="en-US" sz="1200"/>
              <a:t>. Accessed from </a:t>
            </a:r>
            <a:r>
              <a:rPr lang="en-US" altLang="en-US" sz="1200">
                <a:hlinkClick r:id="rId8"/>
              </a:rPr>
              <a:t>http://ow.ly/Vm0rc</a:t>
            </a:r>
            <a:r>
              <a:rPr lang="en-US" altLang="en-US" sz="1200"/>
              <a:t> on 11/30/2015.</a:t>
            </a:r>
            <a:r>
              <a:rPr lang="en-US" altLang="en-US" sz="1200" i="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000"/>
                                        <p:tgtEl>
                                          <p:spTgt spid="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2000"/>
                                        <p:tgtEl>
                                          <p:spTgt spid="1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2"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997818" y="-242788"/>
            <a:ext cx="10058400" cy="1450976"/>
          </a:xfrm>
        </p:spPr>
        <p:txBody>
          <a:bodyPr>
            <a:normAutofit/>
          </a:bodyPr>
          <a:lstStyle/>
          <a:p>
            <a:pPr>
              <a:tabLst>
                <a:tab pos="5140325" algn="l"/>
              </a:tabLst>
            </a:pPr>
            <a:r>
              <a:rPr lang="en-US" sz="4000" dirty="0" smtClean="0"/>
              <a:t>Nationally	Multnomah County</a:t>
            </a:r>
            <a:endParaRPr lang="en-US" sz="4000" dirty="0"/>
          </a:p>
        </p:txBody>
      </p:sp>
      <p:pic>
        <p:nvPicPr>
          <p:cNvPr id="11" name="Picture 3"/>
          <p:cNvPicPr>
            <a:picLocks noChangeAspect="1"/>
          </p:cNvPicPr>
          <p:nvPr/>
        </p:nvPicPr>
        <p:blipFill rotWithShape="1">
          <a:blip r:embed="rId2" cstate="print"/>
          <a:srcRect b="61826"/>
          <a:stretch/>
        </p:blipFill>
        <p:spPr bwMode="auto">
          <a:xfrm>
            <a:off x="1097281" y="1328871"/>
            <a:ext cx="4540600" cy="1892124"/>
          </a:xfrm>
          <a:prstGeom prst="rect">
            <a:avLst/>
          </a:prstGeom>
          <a:noFill/>
          <a:ln w="9525">
            <a:noFill/>
            <a:miter lim="800000"/>
            <a:headEnd/>
            <a:tailEnd/>
          </a:ln>
        </p:spPr>
      </p:pic>
      <p:pic>
        <p:nvPicPr>
          <p:cNvPr id="12" name="Picture 11"/>
          <p:cNvPicPr>
            <a:picLocks noChangeAspect="1"/>
          </p:cNvPicPr>
          <p:nvPr/>
        </p:nvPicPr>
        <p:blipFill>
          <a:blip r:embed="rId3" cstate="print"/>
          <a:stretch>
            <a:fillRect/>
          </a:stretch>
        </p:blipFill>
        <p:spPr>
          <a:xfrm>
            <a:off x="1068460" y="4063148"/>
            <a:ext cx="4598241" cy="1987305"/>
          </a:xfrm>
          <a:prstGeom prst="rect">
            <a:avLst/>
          </a:prstGeom>
          <a:ln>
            <a:solidFill>
              <a:schemeClr val="bg2">
                <a:lumMod val="50000"/>
              </a:schemeClr>
            </a:solidFill>
          </a:ln>
        </p:spPr>
      </p:pic>
      <p:sp>
        <p:nvSpPr>
          <p:cNvPr id="14" name="TextBox 7"/>
          <p:cNvSpPr txBox="1">
            <a:spLocks noChangeArrowheads="1"/>
          </p:cNvSpPr>
          <p:nvPr/>
        </p:nvSpPr>
        <p:spPr bwMode="auto">
          <a:xfrm>
            <a:off x="581747" y="6071650"/>
            <a:ext cx="5571665" cy="261608"/>
          </a:xfrm>
          <a:prstGeom prst="rect">
            <a:avLst/>
          </a:prstGeom>
          <a:noFill/>
          <a:ln w="9525">
            <a:noFill/>
            <a:miter lim="800000"/>
            <a:headEnd/>
            <a:tailEnd/>
          </a:ln>
        </p:spPr>
        <p:txBody>
          <a:bodyPr wrap="square" lIns="91438" tIns="45719" rIns="91438" bIns="45719">
            <a:spAutoFit/>
          </a:bodyPr>
          <a:lstStyle/>
          <a:p>
            <a:pPr eaLnBrk="1" hangingPunct="1"/>
            <a:r>
              <a:rPr lang="en-US" altLang="en-US" sz="1100" dirty="0"/>
              <a:t>Source: HUD. November 2015. </a:t>
            </a:r>
            <a:r>
              <a:rPr lang="en-US" altLang="en-US" sz="1100" i="1" dirty="0"/>
              <a:t>2015 </a:t>
            </a:r>
            <a:r>
              <a:rPr lang="en-US" altLang="en-US" sz="1100" i="1" dirty="0" err="1"/>
              <a:t>AHAR</a:t>
            </a:r>
            <a:r>
              <a:rPr lang="en-US" altLang="en-US" sz="1100" dirty="0"/>
              <a:t>. Accessed from </a:t>
            </a:r>
            <a:r>
              <a:rPr lang="en-US" altLang="en-US" sz="1100" dirty="0">
                <a:hlinkClick r:id="rId4"/>
              </a:rPr>
              <a:t>http://ow.ly/Vm0rc</a:t>
            </a:r>
            <a:r>
              <a:rPr lang="en-US" altLang="en-US" sz="1100" dirty="0"/>
              <a:t> on 11/30/2015.</a:t>
            </a:r>
            <a:r>
              <a:rPr lang="en-US" altLang="en-US" sz="1100" i="1" dirty="0"/>
              <a:t> </a:t>
            </a:r>
          </a:p>
        </p:txBody>
      </p:sp>
      <p:pic>
        <p:nvPicPr>
          <p:cNvPr id="15" name="Picture 3"/>
          <p:cNvPicPr>
            <a:picLocks noChangeAspect="1"/>
          </p:cNvPicPr>
          <p:nvPr/>
        </p:nvPicPr>
        <p:blipFill rotWithShape="1">
          <a:blip r:embed="rId2" cstate="print"/>
          <a:srcRect t="76400" b="7683"/>
          <a:stretch/>
        </p:blipFill>
        <p:spPr bwMode="auto">
          <a:xfrm>
            <a:off x="1097281" y="3247602"/>
            <a:ext cx="4540600" cy="788939"/>
          </a:xfrm>
          <a:prstGeom prst="rect">
            <a:avLst/>
          </a:prstGeom>
          <a:noFill/>
          <a:ln w="9525">
            <a:noFill/>
            <a:miter lim="800000"/>
            <a:headEnd/>
            <a:tailEnd/>
          </a:ln>
        </p:spPr>
      </p:pic>
      <p:graphicFrame>
        <p:nvGraphicFramePr>
          <p:cNvPr id="16" name="Content Placeholder 6"/>
          <p:cNvGraphicFramePr>
            <a:graphicFrameLocks/>
          </p:cNvGraphicFramePr>
          <p:nvPr>
            <p:extLst>
              <p:ext uri="{D42A27DB-BD31-4B8C-83A1-F6EECF244321}">
                <p14:modId xmlns="" xmlns:p14="http://schemas.microsoft.com/office/powerpoint/2010/main" val="2146831165"/>
              </p:ext>
            </p:extLst>
          </p:nvPr>
        </p:nvGraphicFramePr>
        <p:xfrm>
          <a:off x="6153412" y="1164595"/>
          <a:ext cx="5374669" cy="5134050"/>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8"/>
          <p:cNvSpPr txBox="1">
            <a:spLocks noChangeArrowheads="1"/>
          </p:cNvSpPr>
          <p:nvPr/>
        </p:nvSpPr>
        <p:spPr bwMode="auto">
          <a:xfrm>
            <a:off x="6259234" y="5915885"/>
            <a:ext cx="5465843" cy="430885"/>
          </a:xfrm>
          <a:prstGeom prst="rect">
            <a:avLst/>
          </a:prstGeom>
          <a:noFill/>
          <a:ln w="9525">
            <a:noFill/>
            <a:miter lim="800000"/>
            <a:headEnd/>
            <a:tailEnd/>
          </a:ln>
        </p:spPr>
        <p:txBody>
          <a:bodyPr wrap="square" lIns="91438" tIns="45719" rIns="91438" bIns="45719">
            <a:spAutoFit/>
          </a:bodyPr>
          <a:lstStyle/>
          <a:p>
            <a:pPr eaLnBrk="1" hangingPunct="1"/>
            <a:r>
              <a:rPr lang="en-US" altLang="en-US" sz="1100" dirty="0"/>
              <a:t>Source</a:t>
            </a:r>
            <a:r>
              <a:rPr lang="en-US" altLang="en-US" sz="1100" i="1" dirty="0"/>
              <a:t>: Point in Time Count of Homelessness in Portland and Multnomah County </a:t>
            </a:r>
            <a:r>
              <a:rPr lang="en-US" altLang="en-US" sz="1100" dirty="0"/>
              <a:t>(Biannual 2007-2015). Accessed from </a:t>
            </a:r>
            <a:r>
              <a:rPr lang="en-US" altLang="en-US" sz="1100" dirty="0">
                <a:hlinkClick r:id="rId6"/>
              </a:rPr>
              <a:t>https://www.portlandoregon.gov/phb/61362</a:t>
            </a:r>
            <a:r>
              <a:rPr lang="en-US" altLang="en-US" sz="1100" dirty="0"/>
              <a:t>  on 11/30/2015.</a:t>
            </a:r>
            <a:r>
              <a:rPr lang="en-US" altLang="en-US" sz="1100" i="1" dirty="0"/>
              <a:t> </a:t>
            </a:r>
          </a:p>
        </p:txBody>
      </p:sp>
    </p:spTree>
    <p:extLst>
      <p:ext uri="{BB962C8B-B14F-4D97-AF65-F5344CB8AC3E}">
        <p14:creationId xmlns="" xmlns:p14="http://schemas.microsoft.com/office/powerpoint/2010/main" val="288221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200933" y="-130175"/>
            <a:ext cx="10058400" cy="1449387"/>
          </a:xfrm>
        </p:spPr>
        <p:txBody>
          <a:bodyPr/>
          <a:lstStyle/>
          <a:p>
            <a:pPr>
              <a:tabLst>
                <a:tab pos="6169025" algn="l"/>
              </a:tabLst>
            </a:pPr>
            <a:r>
              <a:rPr lang="en-US" dirty="0" smtClean="0"/>
              <a:t>Economically</a:t>
            </a:r>
            <a:r>
              <a:rPr lang="en-US" dirty="0"/>
              <a:t>	</a:t>
            </a:r>
            <a:r>
              <a:rPr lang="en-US" dirty="0" smtClean="0"/>
              <a:t>Chronically</a:t>
            </a:r>
            <a:endParaRPr lang="en-US" dirty="0"/>
          </a:p>
        </p:txBody>
      </p:sp>
      <p:pic>
        <p:nvPicPr>
          <p:cNvPr id="7" name="Picture 3" descr="homeless fam.jpg"/>
          <p:cNvPicPr>
            <a:picLocks noGrp="1" noChangeAspect="1"/>
          </p:cNvPicPr>
          <p:nvPr>
            <p:ph sz="half" idx="4294967295"/>
          </p:nvPr>
        </p:nvPicPr>
        <p:blipFill>
          <a:blip r:embed="rId2" cstate="print"/>
          <a:srcRect l="15273" r="30833"/>
          <a:stretch>
            <a:fillRect/>
          </a:stretch>
        </p:blipFill>
        <p:spPr bwMode="auto">
          <a:xfrm>
            <a:off x="1201497" y="1319212"/>
            <a:ext cx="3775773" cy="4593199"/>
          </a:xfrm>
          <a:prstGeom prst="rect">
            <a:avLst/>
          </a:prstGeom>
          <a:noFill/>
          <a:ln w="9525">
            <a:noFill/>
            <a:miter lim="800000"/>
            <a:headEnd/>
            <a:tailEnd/>
          </a:ln>
        </p:spPr>
      </p:pic>
      <p:pic>
        <p:nvPicPr>
          <p:cNvPr id="8" name="Picture 4" descr="homeless guy.jpg"/>
          <p:cNvPicPr>
            <a:picLocks noGrp="1" noChangeAspect="1"/>
          </p:cNvPicPr>
          <p:nvPr>
            <p:ph sz="half" idx="4294967295"/>
          </p:nvPr>
        </p:nvPicPr>
        <p:blipFill>
          <a:blip r:embed="rId3" cstate="print"/>
          <a:srcRect l="21806" r="21445"/>
          <a:stretch>
            <a:fillRect/>
          </a:stretch>
        </p:blipFill>
        <p:spPr bwMode="auto">
          <a:xfrm>
            <a:off x="7465374" y="1326904"/>
            <a:ext cx="3793959" cy="4593196"/>
          </a:xfrm>
          <a:prstGeom prst="rect">
            <a:avLst/>
          </a:prstGeom>
          <a:noFill/>
          <a:ln w="9525">
            <a:noFill/>
            <a:miter lim="800000"/>
            <a:headEnd/>
            <a:tailEnd/>
          </a:ln>
        </p:spPr>
      </p:pic>
      <p:pic>
        <p:nvPicPr>
          <p:cNvPr id="9" name="Picture 2" descr="C:\Users\rdeibert\AppData\Local\Microsoft\Windows\Temporary Internet Files\Content.IE5\4JX2A3XP\MC900013479[1].wmf"/>
          <p:cNvPicPr>
            <a:picLocks noChangeAspect="1" noChangeArrowheads="1"/>
          </p:cNvPicPr>
          <p:nvPr/>
        </p:nvPicPr>
        <p:blipFill>
          <a:blip r:embed="rId4" cstate="print"/>
          <a:srcRect/>
          <a:stretch>
            <a:fillRect/>
          </a:stretch>
        </p:blipFill>
        <p:spPr bwMode="auto">
          <a:xfrm>
            <a:off x="5237152" y="2993662"/>
            <a:ext cx="1985963" cy="1304925"/>
          </a:xfrm>
          <a:prstGeom prst="rect">
            <a:avLst/>
          </a:prstGeom>
          <a:noFill/>
          <a:ln w="9525">
            <a:noFill/>
            <a:miter lim="800000"/>
            <a:headEnd/>
            <a:tailEnd/>
          </a:ln>
        </p:spPr>
      </p:pic>
      <p:sp>
        <p:nvSpPr>
          <p:cNvPr id="10" name="TextBox 9"/>
          <p:cNvSpPr txBox="1"/>
          <p:nvPr/>
        </p:nvSpPr>
        <p:spPr>
          <a:xfrm>
            <a:off x="1200933" y="4596125"/>
            <a:ext cx="2514600" cy="1323437"/>
          </a:xfrm>
          <a:prstGeom prst="rect">
            <a:avLst/>
          </a:prstGeom>
          <a:noFill/>
        </p:spPr>
        <p:txBody>
          <a:bodyPr lIns="91438" tIns="45719" rIns="91438" bIns="45719">
            <a:spAutoFit/>
          </a:bodyPr>
          <a:lstStyle>
            <a:defPPr>
              <a:defRPr lang="en-US"/>
            </a:defPPr>
            <a:lvl1pPr eaLnBrk="1" fontAlgn="auto" hangingPunct="1">
              <a:spcBef>
                <a:spcPts val="0"/>
              </a:spcBef>
              <a:spcAft>
                <a:spcPts val="0"/>
              </a:spcAft>
              <a:defRPr sz="88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n-lt"/>
              </a:defRPr>
            </a:lvl1pPr>
          </a:lstStyle>
          <a:p>
            <a:r>
              <a:rPr lang="en-US" sz="8000" dirty="0"/>
              <a:t>($$$)</a:t>
            </a:r>
          </a:p>
        </p:txBody>
      </p:sp>
      <p:sp>
        <p:nvSpPr>
          <p:cNvPr id="11" name="TextBox 10"/>
          <p:cNvSpPr txBox="1"/>
          <p:nvPr/>
        </p:nvSpPr>
        <p:spPr>
          <a:xfrm>
            <a:off x="8910792" y="1170990"/>
            <a:ext cx="2590800" cy="1446548"/>
          </a:xfrm>
          <a:prstGeom prst="rect">
            <a:avLst/>
          </a:prstGeom>
          <a:noFill/>
        </p:spPr>
        <p:txBody>
          <a:bodyPr lIns="91438" tIns="45719" rIns="91438" bIns="45719">
            <a:spAutoFit/>
          </a:bodyPr>
          <a:lstStyle>
            <a:defPPr>
              <a:defRPr lang="en-US"/>
            </a:defPPr>
            <a:lvl1pPr eaLnBrk="1" fontAlgn="auto" hangingPunct="1">
              <a:spcBef>
                <a:spcPts val="0"/>
              </a:spcBef>
              <a:spcAft>
                <a:spcPts val="0"/>
              </a:spcAft>
              <a:defRPr sz="88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n-lt"/>
              </a:defRPr>
            </a:lvl1pPr>
          </a:lstStyle>
          <a:p>
            <a:r>
              <a:rPr lang="en-US" dirty="0"/>
              <a:t>23%</a:t>
            </a:r>
          </a:p>
        </p:txBody>
      </p:sp>
      <p:sp>
        <p:nvSpPr>
          <p:cNvPr id="12" name="TextBox 11"/>
          <p:cNvSpPr txBox="1"/>
          <p:nvPr/>
        </p:nvSpPr>
        <p:spPr>
          <a:xfrm>
            <a:off x="2847372" y="1170990"/>
            <a:ext cx="2590800" cy="1446548"/>
          </a:xfrm>
          <a:prstGeom prst="rect">
            <a:avLst/>
          </a:prstGeom>
          <a:noFill/>
        </p:spPr>
        <p:txBody>
          <a:bodyPr lIns="91438" tIns="45719" rIns="91438" bIns="45719">
            <a:spAutoFit/>
          </a:bodyPr>
          <a:lstStyle/>
          <a:p>
            <a:pPr eaLnBrk="1" fontAlgn="auto" hangingPunct="1">
              <a:spcBef>
                <a:spcPts val="0"/>
              </a:spcBef>
              <a:spcAft>
                <a:spcPts val="0"/>
              </a:spcAft>
              <a:defRPr/>
            </a:pPr>
            <a:r>
              <a:rPr lang="en-US" sz="88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n-lt"/>
              </a:rPr>
              <a:t>77%</a:t>
            </a:r>
          </a:p>
        </p:txBody>
      </p:sp>
      <p:sp>
        <p:nvSpPr>
          <p:cNvPr id="13" name="TextBox 12"/>
          <p:cNvSpPr txBox="1"/>
          <p:nvPr/>
        </p:nvSpPr>
        <p:spPr>
          <a:xfrm>
            <a:off x="7711071" y="4596125"/>
            <a:ext cx="3754438" cy="1323437"/>
          </a:xfrm>
          <a:prstGeom prst="rect">
            <a:avLst/>
          </a:prstGeom>
          <a:noFill/>
        </p:spPr>
        <p:txBody>
          <a:bodyPr lIns="91438" tIns="45719" rIns="91438" bIns="45719">
            <a:spAutoFit/>
          </a:bodyPr>
          <a:lstStyle>
            <a:defPPr>
              <a:defRPr lang="en-US"/>
            </a:defPPr>
            <a:lvl1pPr eaLnBrk="1" fontAlgn="auto" hangingPunct="1">
              <a:spcBef>
                <a:spcPts val="0"/>
              </a:spcBef>
              <a:spcAft>
                <a:spcPts val="0"/>
              </a:spcAft>
              <a:defRPr sz="88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mn-lt"/>
              </a:defRPr>
            </a:lvl1pPr>
          </a:lstStyle>
          <a:p>
            <a:r>
              <a:rPr lang="en-US" sz="8000" dirty="0"/>
              <a:t>($$$)++</a:t>
            </a:r>
          </a:p>
        </p:txBody>
      </p:sp>
      <p:sp>
        <p:nvSpPr>
          <p:cNvPr id="14" name="TextBox 10"/>
          <p:cNvSpPr txBox="1">
            <a:spLocks noChangeArrowheads="1"/>
          </p:cNvSpPr>
          <p:nvPr/>
        </p:nvSpPr>
        <p:spPr bwMode="auto">
          <a:xfrm>
            <a:off x="1200933" y="5920100"/>
            <a:ext cx="10058400" cy="461963"/>
          </a:xfrm>
          <a:prstGeom prst="rect">
            <a:avLst/>
          </a:prstGeom>
          <a:noFill/>
          <a:ln w="9525">
            <a:noFill/>
            <a:miter lim="800000"/>
            <a:headEnd/>
            <a:tailEnd/>
          </a:ln>
        </p:spPr>
        <p:txBody>
          <a:bodyPr wrap="square" lIns="91438" tIns="45719" rIns="91438" bIns="45719">
            <a:spAutoFit/>
          </a:bodyPr>
          <a:lstStyle/>
          <a:p>
            <a:pPr eaLnBrk="1" hangingPunct="1"/>
            <a:r>
              <a:rPr lang="en-US" altLang="en-US" sz="1200" dirty="0"/>
              <a:t>Source: U.S. Department of Housing and Urban Development (HUD). November 2015. </a:t>
            </a:r>
            <a:r>
              <a:rPr lang="en-US" altLang="en-US" sz="1200" i="1" dirty="0"/>
              <a:t>The 2015 Annual Homeless Assessment Report (</a:t>
            </a:r>
            <a:r>
              <a:rPr lang="en-US" altLang="en-US" sz="1200" i="1" dirty="0" err="1"/>
              <a:t>AHAR</a:t>
            </a:r>
            <a:r>
              <a:rPr lang="en-US" altLang="en-US" sz="1200" i="1" dirty="0"/>
              <a:t>) to Congress: Part 1: Point-in-Time Estimates of Homelessness</a:t>
            </a:r>
            <a:r>
              <a:rPr lang="en-US" altLang="en-US" sz="1200" dirty="0"/>
              <a:t>. Accessed from </a:t>
            </a:r>
            <a:r>
              <a:rPr lang="en-US" altLang="en-US" sz="1200" dirty="0">
                <a:hlinkClick r:id="rId5"/>
              </a:rPr>
              <a:t>http://ow.ly/Vm0rc</a:t>
            </a:r>
            <a:r>
              <a:rPr lang="en-US" altLang="en-US" sz="1200" dirty="0"/>
              <a:t> on 11/30/2015.</a:t>
            </a:r>
            <a:r>
              <a:rPr lang="en-US" altLang="en-US" sz="1200" i="1" dirty="0"/>
              <a:t> </a:t>
            </a:r>
          </a:p>
        </p:txBody>
      </p:sp>
    </p:spTree>
    <p:extLst>
      <p:ext uri="{BB962C8B-B14F-4D97-AF65-F5344CB8AC3E}">
        <p14:creationId xmlns="" xmlns:p14="http://schemas.microsoft.com/office/powerpoint/2010/main" val="37409627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homeless fam.jpg"/>
          <p:cNvPicPr>
            <a:picLocks/>
          </p:cNvPicPr>
          <p:nvPr/>
        </p:nvPicPr>
        <p:blipFill>
          <a:blip r:embed="rId4" cstate="print"/>
          <a:srcRect l="15273" r="30833"/>
          <a:stretch>
            <a:fillRect/>
          </a:stretch>
        </p:blipFill>
        <p:spPr bwMode="auto">
          <a:xfrm>
            <a:off x="685800" y="2396482"/>
            <a:ext cx="1280160" cy="1554480"/>
          </a:xfrm>
          <a:prstGeom prst="rect">
            <a:avLst/>
          </a:prstGeom>
          <a:noFill/>
          <a:ln w="9525">
            <a:noFill/>
            <a:miter lim="800000"/>
            <a:headEnd/>
            <a:tailEnd/>
          </a:ln>
        </p:spPr>
      </p:pic>
      <p:pic>
        <p:nvPicPr>
          <p:cNvPr id="5" name="Picture 4" descr="homeless guy.jpg"/>
          <p:cNvPicPr>
            <a:picLocks/>
          </p:cNvPicPr>
          <p:nvPr/>
        </p:nvPicPr>
        <p:blipFill>
          <a:blip r:embed="rId5" cstate="print"/>
          <a:srcRect l="21807" r="21444"/>
          <a:stretch>
            <a:fillRect/>
          </a:stretch>
        </p:blipFill>
        <p:spPr>
          <a:xfrm>
            <a:off x="685800" y="3980164"/>
            <a:ext cx="1280160" cy="1554480"/>
          </a:xfrm>
          <a:prstGeom prst="rect">
            <a:avLst/>
          </a:prstGeom>
          <a:ln>
            <a:solidFill>
              <a:schemeClr val="tx1">
                <a:lumMod val="50000"/>
                <a:lumOff val="50000"/>
              </a:schemeClr>
            </a:solidFill>
          </a:ln>
        </p:spPr>
      </p:pic>
      <p:pic>
        <p:nvPicPr>
          <p:cNvPr id="11" name="Picture 10"/>
          <p:cNvPicPr>
            <a:picLocks noChangeAspect="1"/>
          </p:cNvPicPr>
          <p:nvPr/>
        </p:nvPicPr>
        <p:blipFill>
          <a:blip r:embed="rId6" cstate="print">
            <a:extLst/>
          </a:blip>
          <a:stretch>
            <a:fillRect/>
          </a:stretch>
        </p:blipFill>
        <p:spPr>
          <a:xfrm>
            <a:off x="10591801" y="228602"/>
            <a:ext cx="1320767" cy="8805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54" name="TextBox 11"/>
          <p:cNvSpPr txBox="1">
            <a:spLocks noChangeArrowheads="1"/>
          </p:cNvSpPr>
          <p:nvPr/>
        </p:nvSpPr>
        <p:spPr bwMode="auto">
          <a:xfrm>
            <a:off x="0" y="6516112"/>
            <a:ext cx="12192000" cy="261938"/>
          </a:xfrm>
          <a:prstGeom prst="rect">
            <a:avLst/>
          </a:prstGeom>
          <a:noFill/>
          <a:ln w="9525">
            <a:noFill/>
            <a:miter lim="800000"/>
            <a:headEnd/>
            <a:tailEnd/>
          </a:ln>
        </p:spPr>
        <p:txBody>
          <a:bodyPr lIns="91438" tIns="45719" rIns="91438" bIns="45719">
            <a:spAutoFit/>
          </a:bodyPr>
          <a:lstStyle/>
          <a:p>
            <a:pPr eaLnBrk="1" hangingPunct="1"/>
            <a:r>
              <a:rPr lang="en-US" altLang="en-US" sz="1100" dirty="0"/>
              <a:t>Source</a:t>
            </a:r>
            <a:r>
              <a:rPr lang="en-US" altLang="en-US" sz="1100" i="1" dirty="0"/>
              <a:t>: </a:t>
            </a:r>
            <a:r>
              <a:rPr lang="en-US" altLang="en-US" sz="1100" dirty="0"/>
              <a:t>Source data from </a:t>
            </a:r>
            <a:r>
              <a:rPr lang="en-US" altLang="en-US" sz="1100" i="1" dirty="0"/>
              <a:t>2015 Point in Time Count of Homelessness in Portland and Multnomah County</a:t>
            </a:r>
            <a:r>
              <a:rPr lang="en-US" altLang="en-US" sz="1100" dirty="0"/>
              <a:t> (</a:t>
            </a:r>
            <a:r>
              <a:rPr lang="en-US" altLang="en-US" sz="1100" dirty="0">
                <a:hlinkClick r:id="rId7"/>
              </a:rPr>
              <a:t>https://www.portlandoregon.gov/phb/61362</a:t>
            </a:r>
            <a:r>
              <a:rPr lang="en-US" altLang="en-US" sz="1100" dirty="0"/>
              <a:t>).</a:t>
            </a:r>
            <a:r>
              <a:rPr lang="en-US" altLang="en-US" sz="1100" i="1" dirty="0"/>
              <a:t> </a:t>
            </a:r>
            <a:r>
              <a:rPr lang="en-US" altLang="en-US" sz="1100" dirty="0"/>
              <a:t>Analyzed by Portland Housing Bureau 11/2015</a:t>
            </a:r>
            <a:endParaRPr lang="en-US" altLang="en-US" sz="1100" i="1" dirty="0"/>
          </a:p>
        </p:txBody>
      </p:sp>
      <p:pic>
        <p:nvPicPr>
          <p:cNvPr id="2055" name="Picture 1"/>
          <p:cNvPicPr>
            <a:picLocks/>
          </p:cNvPicPr>
          <p:nvPr/>
        </p:nvPicPr>
        <p:blipFill>
          <a:blip r:embed="rId8" cstate="print"/>
          <a:srcRect r="1822"/>
          <a:stretch>
            <a:fillRect/>
          </a:stretch>
        </p:blipFill>
        <p:spPr bwMode="auto">
          <a:xfrm>
            <a:off x="685800" y="812800"/>
            <a:ext cx="1280160" cy="1554480"/>
          </a:xfrm>
          <a:prstGeom prst="rect">
            <a:avLst/>
          </a:prstGeom>
          <a:noFill/>
          <a:ln w="9525">
            <a:noFill/>
            <a:miter lim="800000"/>
            <a:headEnd/>
            <a:tailEnd/>
          </a:ln>
        </p:spPr>
      </p:pic>
      <p:graphicFrame>
        <p:nvGraphicFramePr>
          <p:cNvPr id="2050" name="Chart 13"/>
          <p:cNvGraphicFramePr>
            <a:graphicFrameLocks/>
          </p:cNvGraphicFramePr>
          <p:nvPr/>
        </p:nvGraphicFramePr>
        <p:xfrm>
          <a:off x="1951038" y="558800"/>
          <a:ext cx="9631362" cy="5740400"/>
        </p:xfrm>
        <a:graphic>
          <a:graphicData uri="http://schemas.openxmlformats.org/presentationml/2006/ole">
            <p:oleObj spid="_x0000_s2058" name="Worksheet" r:id="rId9" imgW="9638611" imgH="5749026" progId="Excel.Sheet.8">
              <p:embed/>
            </p:oleObj>
          </a:graphicData>
        </a:graphic>
      </p:graphicFrame>
      <p:sp>
        <p:nvSpPr>
          <p:cNvPr id="15" name="TextBox 1"/>
          <p:cNvSpPr txBox="1"/>
          <p:nvPr/>
        </p:nvSpPr>
        <p:spPr>
          <a:xfrm>
            <a:off x="6278563" y="3152775"/>
            <a:ext cx="1387475" cy="381000"/>
          </a:xfrm>
          <a:prstGeom prst="rect">
            <a:avLst/>
          </a:prstGeom>
        </p:spPr>
        <p:txBody>
          <a:bodyPr lIns="91438" tIns="45719" rIns="91438" bIns="45719"/>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a:pPr>
            <a:r>
              <a:rPr lang="en-US" sz="1900" dirty="0" smtClean="0">
                <a:solidFill>
                  <a:schemeClr val="tx1">
                    <a:lumMod val="65000"/>
                    <a:lumOff val="35000"/>
                  </a:schemeClr>
                </a:solidFill>
              </a:rPr>
              <a:t>653 (17%)</a:t>
            </a:r>
            <a:endParaRPr lang="en-US" sz="1900" dirty="0">
              <a:solidFill>
                <a:schemeClr val="tx1">
                  <a:lumMod val="65000"/>
                  <a:lumOff val="35000"/>
                </a:schemeClr>
              </a:solidFill>
            </a:endParaRPr>
          </a:p>
        </p:txBody>
      </p:sp>
      <p:grpSp>
        <p:nvGrpSpPr>
          <p:cNvPr id="2" name="Group 15"/>
          <p:cNvGrpSpPr>
            <a:grpSpLocks/>
          </p:cNvGrpSpPr>
          <p:nvPr/>
        </p:nvGrpSpPr>
        <p:grpSpPr bwMode="auto">
          <a:xfrm flipH="1">
            <a:off x="1917700" y="2647950"/>
            <a:ext cx="1276350" cy="523875"/>
            <a:chOff x="1824407" y="3551992"/>
            <a:chExt cx="1778997" cy="371913"/>
          </a:xfrm>
        </p:grpSpPr>
        <p:sp>
          <p:nvSpPr>
            <p:cNvPr id="17" name="TextBox 16"/>
            <p:cNvSpPr txBox="1"/>
            <p:nvPr/>
          </p:nvSpPr>
          <p:spPr>
            <a:xfrm>
              <a:off x="1824407" y="3551992"/>
              <a:ext cx="1219188" cy="371913"/>
            </a:xfrm>
            <a:prstGeom prst="rect">
              <a:avLst/>
            </a:prstGeom>
            <a:noFill/>
          </p:spPr>
          <p:txBody>
            <a:bodyPr>
              <a:spAutoFit/>
            </a:bodyPr>
            <a:lstStyle/>
            <a:p>
              <a:pPr eaLnBrk="1" fontAlgn="auto" hangingPunct="1">
                <a:spcBef>
                  <a:spcPts val="0"/>
                </a:spcBef>
                <a:spcAft>
                  <a:spcPts val="0"/>
                </a:spcAft>
                <a:defRPr/>
              </a:pPr>
              <a:r>
                <a:rPr lang="en-US" sz="2800" dirty="0">
                  <a:solidFill>
                    <a:schemeClr val="tx2">
                      <a:lumMod val="40000"/>
                      <a:lumOff val="60000"/>
                    </a:schemeClr>
                  </a:solidFill>
                  <a:latin typeface="+mn-lt"/>
                </a:rPr>
                <a:t>10%</a:t>
              </a:r>
            </a:p>
          </p:txBody>
        </p:sp>
        <p:cxnSp>
          <p:nvCxnSpPr>
            <p:cNvPr id="18" name="Straight Arrow Connector 17"/>
            <p:cNvCxnSpPr/>
            <p:nvPr/>
          </p:nvCxnSpPr>
          <p:spPr>
            <a:xfrm>
              <a:off x="2926323" y="3749219"/>
              <a:ext cx="677081" cy="158908"/>
            </a:xfrm>
            <a:prstGeom prst="straightConnector1">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en-US" altLang="en-US" sz="6000" smtClean="0"/>
              <a:t>low or no income</a:t>
            </a:r>
          </a:p>
        </p:txBody>
      </p:sp>
      <p:sp>
        <p:nvSpPr>
          <p:cNvPr id="4" name="Title 1"/>
          <p:cNvSpPr txBox="1">
            <a:spLocks/>
          </p:cNvSpPr>
          <p:nvPr/>
        </p:nvSpPr>
        <p:spPr bwMode="auto">
          <a:xfrm>
            <a:off x="1985963" y="1295400"/>
            <a:ext cx="8229600" cy="1143000"/>
          </a:xfrm>
          <a:prstGeom prst="rect">
            <a:avLst/>
          </a:prstGeom>
          <a:noFill/>
          <a:ln w="9525">
            <a:noFill/>
            <a:miter lim="800000"/>
            <a:headEnd/>
            <a:tailEnd/>
          </a:ln>
        </p:spPr>
        <p:txBody>
          <a:bodyPr lIns="91438" tIns="45719" rIns="91438" bIns="45719" anchor="ctr"/>
          <a:lstStyle/>
          <a:p>
            <a:pPr algn="ctr" eaLnBrk="1" hangingPunct="1"/>
            <a:r>
              <a:rPr lang="en-US" altLang="en-US" sz="6000"/>
              <a:t>+</a:t>
            </a:r>
          </a:p>
        </p:txBody>
      </p:sp>
      <p:sp>
        <p:nvSpPr>
          <p:cNvPr id="5" name="Title 1"/>
          <p:cNvSpPr txBox="1">
            <a:spLocks/>
          </p:cNvSpPr>
          <p:nvPr/>
        </p:nvSpPr>
        <p:spPr bwMode="auto">
          <a:xfrm>
            <a:off x="1993900" y="2286000"/>
            <a:ext cx="8229600" cy="1143000"/>
          </a:xfrm>
          <a:prstGeom prst="rect">
            <a:avLst/>
          </a:prstGeom>
          <a:noFill/>
          <a:ln w="9525">
            <a:noFill/>
            <a:miter lim="800000"/>
            <a:headEnd/>
            <a:tailEnd/>
          </a:ln>
        </p:spPr>
        <p:txBody>
          <a:bodyPr lIns="91438" tIns="45719" rIns="91438" bIns="45719" anchor="ctr"/>
          <a:lstStyle/>
          <a:p>
            <a:pPr algn="ctr" eaLnBrk="1" hangingPunct="1"/>
            <a:r>
              <a:rPr lang="en-US" altLang="en-US" sz="6000"/>
              <a:t>lack of affordable housing</a:t>
            </a:r>
          </a:p>
        </p:txBody>
      </p:sp>
      <p:sp>
        <p:nvSpPr>
          <p:cNvPr id="6" name="Title 1"/>
          <p:cNvSpPr txBox="1">
            <a:spLocks/>
          </p:cNvSpPr>
          <p:nvPr/>
        </p:nvSpPr>
        <p:spPr bwMode="auto">
          <a:xfrm>
            <a:off x="2003425" y="3581400"/>
            <a:ext cx="8229600" cy="1143000"/>
          </a:xfrm>
          <a:prstGeom prst="rect">
            <a:avLst/>
          </a:prstGeom>
          <a:noFill/>
          <a:ln w="9525">
            <a:noFill/>
            <a:miter lim="800000"/>
            <a:headEnd/>
            <a:tailEnd/>
          </a:ln>
        </p:spPr>
        <p:txBody>
          <a:bodyPr lIns="91438" tIns="45719" rIns="91438" bIns="45719" anchor="ctr"/>
          <a:lstStyle/>
          <a:p>
            <a:pPr algn="ctr" eaLnBrk="1" hangingPunct="1"/>
            <a:r>
              <a:rPr lang="en-US" altLang="en-US" sz="6000"/>
              <a:t>=</a:t>
            </a:r>
          </a:p>
        </p:txBody>
      </p:sp>
      <p:sp>
        <p:nvSpPr>
          <p:cNvPr id="7" name="Title 1"/>
          <p:cNvSpPr txBox="1">
            <a:spLocks/>
          </p:cNvSpPr>
          <p:nvPr/>
        </p:nvSpPr>
        <p:spPr bwMode="auto">
          <a:xfrm>
            <a:off x="2028825" y="4800600"/>
            <a:ext cx="8229600" cy="1143000"/>
          </a:xfrm>
          <a:prstGeom prst="rect">
            <a:avLst/>
          </a:prstGeom>
          <a:noFill/>
          <a:ln w="9525">
            <a:noFill/>
            <a:miter lim="800000"/>
            <a:headEnd/>
            <a:tailEnd/>
          </a:ln>
        </p:spPr>
        <p:txBody>
          <a:bodyPr lIns="91438" tIns="45719" rIns="91438" bIns="45719" anchor="ctr"/>
          <a:lstStyle/>
          <a:p>
            <a:pPr algn="ctr" eaLnBrk="1" hangingPunct="1"/>
            <a:r>
              <a:rPr lang="en-US" altLang="en-US" sz="6000"/>
              <a:t>homelessness</a:t>
            </a:r>
          </a:p>
        </p:txBody>
      </p:sp>
      <p:sp>
        <p:nvSpPr>
          <p:cNvPr id="8" name="Title 1"/>
          <p:cNvSpPr txBox="1">
            <a:spLocks/>
          </p:cNvSpPr>
          <p:nvPr/>
        </p:nvSpPr>
        <p:spPr>
          <a:xfrm>
            <a:off x="3600450" y="3676650"/>
            <a:ext cx="2374900" cy="868363"/>
          </a:xfrm>
          <a:prstGeom prst="rect">
            <a:avLst/>
          </a:prstGeom>
        </p:spPr>
        <p:txBody>
          <a:bodyPr lIns="91438" tIns="45719" rIns="91438" bIns="45719"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000" dirty="0">
                <a:solidFill>
                  <a:schemeClr val="bg1">
                    <a:lumMod val="50000"/>
                  </a:schemeClr>
                </a:solidFill>
              </a:rPr>
              <a:t>recession</a:t>
            </a:r>
          </a:p>
        </p:txBody>
      </p:sp>
      <p:sp>
        <p:nvSpPr>
          <p:cNvPr id="9" name="Title 1"/>
          <p:cNvSpPr txBox="1">
            <a:spLocks/>
          </p:cNvSpPr>
          <p:nvPr/>
        </p:nvSpPr>
        <p:spPr>
          <a:xfrm>
            <a:off x="5770563" y="4032250"/>
            <a:ext cx="4635500" cy="868363"/>
          </a:xfrm>
          <a:prstGeom prst="rect">
            <a:avLst/>
          </a:prstGeom>
        </p:spPr>
        <p:txBody>
          <a:bodyPr lIns="91438" tIns="45719" rIns="91438" bIns="45719"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000" dirty="0">
                <a:solidFill>
                  <a:schemeClr val="bg1">
                    <a:lumMod val="50000"/>
                  </a:schemeClr>
                </a:solidFill>
              </a:rPr>
              <a:t>unemployment</a:t>
            </a:r>
          </a:p>
        </p:txBody>
      </p:sp>
      <p:sp>
        <p:nvSpPr>
          <p:cNvPr id="10" name="Title 1"/>
          <p:cNvSpPr txBox="1">
            <a:spLocks/>
          </p:cNvSpPr>
          <p:nvPr/>
        </p:nvSpPr>
        <p:spPr>
          <a:xfrm>
            <a:off x="1577975" y="4421188"/>
            <a:ext cx="3905250" cy="539750"/>
          </a:xfrm>
          <a:prstGeom prst="rect">
            <a:avLst/>
          </a:prstGeom>
        </p:spPr>
        <p:txBody>
          <a:bodyPr lIns="91438" tIns="45719" rIns="91438" bIns="45719"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000" dirty="0">
                <a:solidFill>
                  <a:schemeClr val="bg1">
                    <a:lumMod val="50000"/>
                  </a:schemeClr>
                </a:solidFill>
              </a:rPr>
              <a:t>health problems</a:t>
            </a:r>
          </a:p>
        </p:txBody>
      </p:sp>
      <p:sp>
        <p:nvSpPr>
          <p:cNvPr id="11" name="Title 1"/>
          <p:cNvSpPr txBox="1">
            <a:spLocks/>
          </p:cNvSpPr>
          <p:nvPr/>
        </p:nvSpPr>
        <p:spPr>
          <a:xfrm>
            <a:off x="5943600" y="3244850"/>
            <a:ext cx="4635500" cy="869950"/>
          </a:xfrm>
          <a:prstGeom prst="rect">
            <a:avLst/>
          </a:prstGeom>
        </p:spPr>
        <p:txBody>
          <a:bodyPr lIns="91438" tIns="45719" rIns="91438" bIns="45719"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000" dirty="0">
                <a:solidFill>
                  <a:schemeClr val="bg1">
                    <a:lumMod val="50000"/>
                  </a:schemeClr>
                </a:solidFill>
              </a:rPr>
              <a:t>untreated mental illness</a:t>
            </a:r>
          </a:p>
        </p:txBody>
      </p:sp>
      <p:sp>
        <p:nvSpPr>
          <p:cNvPr id="12" name="Title 1"/>
          <p:cNvSpPr txBox="1">
            <a:spLocks/>
          </p:cNvSpPr>
          <p:nvPr/>
        </p:nvSpPr>
        <p:spPr>
          <a:xfrm>
            <a:off x="1169988" y="3297238"/>
            <a:ext cx="4208462" cy="642937"/>
          </a:xfrm>
          <a:prstGeom prst="rect">
            <a:avLst/>
          </a:prstGeom>
        </p:spPr>
        <p:txBody>
          <a:bodyPr lIns="91438" tIns="45719" rIns="91438" bIns="45719"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000" dirty="0">
                <a:solidFill>
                  <a:schemeClr val="bg1">
                    <a:lumMod val="50000"/>
                  </a:schemeClr>
                </a:solidFill>
              </a:rPr>
              <a:t>untreated addictions</a:t>
            </a:r>
          </a:p>
        </p:txBody>
      </p:sp>
      <p:sp>
        <p:nvSpPr>
          <p:cNvPr id="13" name="Title 1"/>
          <p:cNvSpPr txBox="1">
            <a:spLocks/>
          </p:cNvSpPr>
          <p:nvPr/>
        </p:nvSpPr>
        <p:spPr>
          <a:xfrm>
            <a:off x="7983538" y="3765550"/>
            <a:ext cx="4208462" cy="642938"/>
          </a:xfrm>
          <a:prstGeom prst="rect">
            <a:avLst/>
          </a:prstGeom>
        </p:spPr>
        <p:txBody>
          <a:bodyPr lIns="91438" tIns="45719" rIns="91438" bIns="45719"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3200" dirty="0">
                <a:solidFill>
                  <a:schemeClr val="bg1">
                    <a:lumMod val="50000"/>
                  </a:schemeClr>
                </a:solidFill>
              </a:rPr>
              <a:t>lack of social supports</a:t>
            </a:r>
          </a:p>
        </p:txBody>
      </p:sp>
      <p:sp>
        <p:nvSpPr>
          <p:cNvPr id="14" name="Title 1"/>
          <p:cNvSpPr txBox="1">
            <a:spLocks/>
          </p:cNvSpPr>
          <p:nvPr/>
        </p:nvSpPr>
        <p:spPr>
          <a:xfrm>
            <a:off x="8991600" y="4537075"/>
            <a:ext cx="1858963" cy="642938"/>
          </a:xfrm>
          <a:prstGeom prst="rect">
            <a:avLst/>
          </a:prstGeom>
        </p:spPr>
        <p:txBody>
          <a:bodyPr lIns="91438" tIns="45719" rIns="91438" bIns="45719"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800" dirty="0" smtClean="0">
                <a:solidFill>
                  <a:schemeClr val="bg1">
                    <a:lumMod val="50000"/>
                  </a:schemeClr>
                </a:solidFill>
              </a:rPr>
              <a:t>racism</a:t>
            </a:r>
            <a:endParaRPr lang="en-US" sz="4800" dirty="0">
              <a:solidFill>
                <a:schemeClr val="bg1">
                  <a:lumMod val="50000"/>
                </a:schemeClr>
              </a:solidFill>
            </a:endParaRPr>
          </a:p>
        </p:txBody>
      </p:sp>
      <p:sp>
        <p:nvSpPr>
          <p:cNvPr id="15" name="Title 1"/>
          <p:cNvSpPr txBox="1">
            <a:spLocks/>
          </p:cNvSpPr>
          <p:nvPr/>
        </p:nvSpPr>
        <p:spPr>
          <a:xfrm>
            <a:off x="85725" y="3684588"/>
            <a:ext cx="3898900" cy="644525"/>
          </a:xfrm>
          <a:prstGeom prst="rect">
            <a:avLst/>
          </a:prstGeom>
        </p:spPr>
        <p:txBody>
          <a:bodyPr lIns="91438" tIns="45719" rIns="91438" bIns="45719"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3600" dirty="0" smtClean="0">
                <a:solidFill>
                  <a:schemeClr val="bg1">
                    <a:lumMod val="50000"/>
                  </a:schemeClr>
                </a:solidFill>
              </a:rPr>
              <a:t>domestic violence</a:t>
            </a:r>
            <a:endParaRPr lang="en-US" sz="3600" dirty="0">
              <a:solidFill>
                <a:schemeClr val="bg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P spid="10" grpId="0"/>
      <p:bldP spid="11" grpId="0"/>
      <p:bldP spid="12" grpId="0"/>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z="6000" smtClean="0"/>
              <a:t>low or no income</a:t>
            </a:r>
          </a:p>
        </p:txBody>
      </p:sp>
      <p:sp>
        <p:nvSpPr>
          <p:cNvPr id="16387" name="Title 1"/>
          <p:cNvSpPr txBox="1">
            <a:spLocks/>
          </p:cNvSpPr>
          <p:nvPr/>
        </p:nvSpPr>
        <p:spPr bwMode="auto">
          <a:xfrm>
            <a:off x="1985963" y="1295400"/>
            <a:ext cx="8229600" cy="1143000"/>
          </a:xfrm>
          <a:prstGeom prst="rect">
            <a:avLst/>
          </a:prstGeom>
          <a:noFill/>
          <a:ln w="9525">
            <a:noFill/>
            <a:miter lim="800000"/>
            <a:headEnd/>
            <a:tailEnd/>
          </a:ln>
        </p:spPr>
        <p:txBody>
          <a:bodyPr lIns="91438" tIns="45719" rIns="91438" bIns="45719" anchor="ctr"/>
          <a:lstStyle/>
          <a:p>
            <a:pPr algn="ctr" eaLnBrk="1" hangingPunct="1"/>
            <a:r>
              <a:rPr lang="en-US" altLang="en-US" sz="6000"/>
              <a:t>+</a:t>
            </a:r>
          </a:p>
        </p:txBody>
      </p:sp>
      <p:sp>
        <p:nvSpPr>
          <p:cNvPr id="16388" name="Title 1"/>
          <p:cNvSpPr txBox="1">
            <a:spLocks/>
          </p:cNvSpPr>
          <p:nvPr/>
        </p:nvSpPr>
        <p:spPr bwMode="auto">
          <a:xfrm>
            <a:off x="1993900" y="2286000"/>
            <a:ext cx="8229600" cy="1143000"/>
          </a:xfrm>
          <a:prstGeom prst="rect">
            <a:avLst/>
          </a:prstGeom>
          <a:noFill/>
          <a:ln w="9525">
            <a:noFill/>
            <a:miter lim="800000"/>
            <a:headEnd/>
            <a:tailEnd/>
          </a:ln>
        </p:spPr>
        <p:txBody>
          <a:bodyPr lIns="91438" tIns="45719" rIns="91438" bIns="45719" anchor="ctr"/>
          <a:lstStyle/>
          <a:p>
            <a:pPr algn="ctr" eaLnBrk="1" hangingPunct="1"/>
            <a:r>
              <a:rPr lang="en-US" altLang="en-US" sz="6000"/>
              <a:t>lack of affordable housing</a:t>
            </a:r>
          </a:p>
        </p:txBody>
      </p:sp>
      <p:sp>
        <p:nvSpPr>
          <p:cNvPr id="16389" name="Title 1"/>
          <p:cNvSpPr txBox="1">
            <a:spLocks/>
          </p:cNvSpPr>
          <p:nvPr/>
        </p:nvSpPr>
        <p:spPr bwMode="auto">
          <a:xfrm>
            <a:off x="2003425" y="3581400"/>
            <a:ext cx="8229600" cy="1143000"/>
          </a:xfrm>
          <a:prstGeom prst="rect">
            <a:avLst/>
          </a:prstGeom>
          <a:noFill/>
          <a:ln w="9525">
            <a:noFill/>
            <a:miter lim="800000"/>
            <a:headEnd/>
            <a:tailEnd/>
          </a:ln>
        </p:spPr>
        <p:txBody>
          <a:bodyPr lIns="91438" tIns="45719" rIns="91438" bIns="45719" anchor="ctr"/>
          <a:lstStyle/>
          <a:p>
            <a:pPr algn="ctr" eaLnBrk="1" hangingPunct="1"/>
            <a:r>
              <a:rPr lang="en-US" altLang="en-US" sz="6000"/>
              <a:t>=</a:t>
            </a:r>
          </a:p>
        </p:txBody>
      </p:sp>
      <p:sp>
        <p:nvSpPr>
          <p:cNvPr id="16390" name="Title 1"/>
          <p:cNvSpPr txBox="1">
            <a:spLocks/>
          </p:cNvSpPr>
          <p:nvPr/>
        </p:nvSpPr>
        <p:spPr bwMode="auto">
          <a:xfrm>
            <a:off x="2028825" y="4800600"/>
            <a:ext cx="8229600" cy="1143000"/>
          </a:xfrm>
          <a:prstGeom prst="rect">
            <a:avLst/>
          </a:prstGeom>
          <a:noFill/>
          <a:ln w="9525">
            <a:noFill/>
            <a:miter lim="800000"/>
            <a:headEnd/>
            <a:tailEnd/>
          </a:ln>
        </p:spPr>
        <p:txBody>
          <a:bodyPr lIns="91438" tIns="45719" rIns="91438" bIns="45719" anchor="ctr"/>
          <a:lstStyle/>
          <a:p>
            <a:pPr algn="ctr" eaLnBrk="1" hangingPunct="1"/>
            <a:r>
              <a:rPr lang="en-US" altLang="en-US" sz="6000"/>
              <a:t>homelessness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Share of Renter Households Facing Cost Burdens Remains High as Income Growth Lags</a:t>
            </a:r>
            <a:endParaRPr lang="en-US" dirty="0"/>
          </a:p>
        </p:txBody>
      </p:sp>
      <p:pic>
        <p:nvPicPr>
          <p:cNvPr id="4" name="Picture 1"/>
          <p:cNvPicPr>
            <a:picLocks noGrp="1" noChangeAspect="1"/>
          </p:cNvPicPr>
          <p:nvPr>
            <p:ph idx="1"/>
          </p:nvPr>
        </p:nvPicPr>
        <p:blipFill rotWithShape="1">
          <a:blip r:embed="rId2" cstate="print"/>
          <a:srcRect t="12784" b="2109"/>
          <a:stretch/>
        </p:blipFill>
        <p:spPr bwMode="auto">
          <a:xfrm>
            <a:off x="3293121" y="1751965"/>
            <a:ext cx="5666083" cy="4570186"/>
          </a:xfrm>
          <a:prstGeom prst="rect">
            <a:avLst/>
          </a:prstGeom>
          <a:noFill/>
          <a:ln w="9525">
            <a:noFill/>
            <a:miter lim="800000"/>
            <a:headEnd/>
            <a:tailEnd/>
          </a:ln>
        </p:spPr>
      </p:pic>
      <p:sp>
        <p:nvSpPr>
          <p:cNvPr id="5" name="TextBox 2"/>
          <p:cNvSpPr txBox="1">
            <a:spLocks noChangeArrowheads="1"/>
          </p:cNvSpPr>
          <p:nvPr/>
        </p:nvSpPr>
        <p:spPr bwMode="auto">
          <a:xfrm>
            <a:off x="7632834" y="5921895"/>
            <a:ext cx="3522530" cy="415496"/>
          </a:xfrm>
          <a:prstGeom prst="rect">
            <a:avLst/>
          </a:prstGeom>
          <a:noFill/>
          <a:ln w="9525">
            <a:noFill/>
            <a:miter lim="800000"/>
            <a:headEnd/>
            <a:tailEnd/>
          </a:ln>
        </p:spPr>
        <p:txBody>
          <a:bodyPr wrap="square" lIns="91438" tIns="45719" rIns="91438" bIns="45719">
            <a:spAutoFit/>
          </a:bodyPr>
          <a:lstStyle/>
          <a:p>
            <a:r>
              <a:rPr lang="en-US" altLang="en-US" sz="1050" dirty="0" smtClean="0"/>
              <a:t>www.jchs.harvard.edu/sites/jchs.harvard.edu/files/americas_rental_housing_2015_web.pdf</a:t>
            </a:r>
            <a:endParaRPr lang="en-US" altLang="en-US" sz="1050" dirty="0"/>
          </a:p>
        </p:txBody>
      </p:sp>
    </p:spTree>
    <p:extLst>
      <p:ext uri="{BB962C8B-B14F-4D97-AF65-F5344CB8AC3E}">
        <p14:creationId xmlns="" xmlns:p14="http://schemas.microsoft.com/office/powerpoint/2010/main" val="6289503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 Rents Outpacing </a:t>
            </a:r>
            <a:r>
              <a:rPr lang="en-US" dirty="0" smtClean="0"/>
              <a:t>Incomes</a:t>
            </a:r>
            <a:endParaRPr lang="en-US" dirty="0"/>
          </a:p>
        </p:txBody>
      </p:sp>
      <p:graphicFrame>
        <p:nvGraphicFramePr>
          <p:cNvPr id="4" name="Content Placeholder 4"/>
          <p:cNvGraphicFramePr>
            <a:graphicFrameLocks noGrp="1"/>
          </p:cNvGraphicFramePr>
          <p:nvPr>
            <p:ph idx="1"/>
            <p:extLst>
              <p:ext uri="{D42A27DB-BD31-4B8C-83A1-F6EECF244321}">
                <p14:modId xmlns="" xmlns:p14="http://schemas.microsoft.com/office/powerpoint/2010/main" val="3197316386"/>
              </p:ext>
            </p:extLst>
          </p:nvPr>
        </p:nvGraphicFramePr>
        <p:xfrm>
          <a:off x="1587851" y="1607420"/>
          <a:ext cx="9076623" cy="4697128"/>
        </p:xfrm>
        <a:graphic>
          <a:graphicData uri="http://schemas.openxmlformats.org/presentationml/2006/ole">
            <p:oleObj spid="_x0000_s10247" name="Worksheet" r:id="rId3" imgW="8772591" imgH="4648200" progId="Excel.Sheet.8">
              <p:embed/>
            </p:oleObj>
          </a:graphicData>
        </a:graphic>
      </p:graphicFrame>
      <p:sp>
        <p:nvSpPr>
          <p:cNvPr id="5" name="TextBox 7"/>
          <p:cNvSpPr txBox="1">
            <a:spLocks noChangeArrowheads="1"/>
          </p:cNvSpPr>
          <p:nvPr/>
        </p:nvSpPr>
        <p:spPr bwMode="auto">
          <a:xfrm>
            <a:off x="2405346" y="6094880"/>
            <a:ext cx="7300913" cy="276999"/>
          </a:xfrm>
          <a:prstGeom prst="rect">
            <a:avLst/>
          </a:prstGeom>
          <a:noFill/>
          <a:ln w="9525">
            <a:noFill/>
            <a:miter lim="800000"/>
            <a:headEnd/>
            <a:tailEnd/>
          </a:ln>
        </p:spPr>
        <p:txBody>
          <a:bodyPr>
            <a:spAutoFit/>
          </a:bodyPr>
          <a:lstStyle/>
          <a:p>
            <a:pPr eaLnBrk="1" hangingPunct="1"/>
            <a:r>
              <a:rPr lang="en-US" altLang="en-US" sz="1200" dirty="0">
                <a:latin typeface="Calibri" pitchFamily="34" charset="0"/>
              </a:rPr>
              <a:t>Sources: Multifamily NW </a:t>
            </a:r>
            <a:r>
              <a:rPr lang="en-US" altLang="en-US" sz="1200" dirty="0" smtClean="0">
                <a:latin typeface="Calibri" pitchFamily="34" charset="0"/>
              </a:rPr>
              <a:t>Survey Data</a:t>
            </a:r>
            <a:r>
              <a:rPr lang="en-US" altLang="en-US" sz="1200" dirty="0">
                <a:latin typeface="Calibri" pitchFamily="34" charset="0"/>
              </a:rPr>
              <a:t>, American Community Survey 2005-15</a:t>
            </a:r>
          </a:p>
        </p:txBody>
      </p:sp>
    </p:spTree>
    <p:extLst>
      <p:ext uri="{BB962C8B-B14F-4D97-AF65-F5344CB8AC3E}">
        <p14:creationId xmlns="" xmlns:p14="http://schemas.microsoft.com/office/powerpoint/2010/main" val="3171325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 Rents Outpacing </a:t>
            </a:r>
            <a:r>
              <a:rPr lang="en-US" dirty="0" smtClean="0"/>
              <a:t>Incomes</a:t>
            </a:r>
            <a:endParaRPr lang="en-US" dirty="0"/>
          </a:p>
        </p:txBody>
      </p:sp>
      <p:graphicFrame>
        <p:nvGraphicFramePr>
          <p:cNvPr id="4" name="Content Placeholder 4"/>
          <p:cNvGraphicFramePr>
            <a:graphicFrameLocks noGrp="1"/>
          </p:cNvGraphicFramePr>
          <p:nvPr>
            <p:ph idx="1"/>
            <p:extLst>
              <p:ext uri="{D42A27DB-BD31-4B8C-83A1-F6EECF244321}">
                <p14:modId xmlns="" xmlns:p14="http://schemas.microsoft.com/office/powerpoint/2010/main" val="1264128170"/>
              </p:ext>
            </p:extLst>
          </p:nvPr>
        </p:nvGraphicFramePr>
        <p:xfrm>
          <a:off x="1563788" y="1688600"/>
          <a:ext cx="9124749" cy="4567822"/>
        </p:xfrm>
        <a:graphic>
          <a:graphicData uri="http://schemas.openxmlformats.org/presentationml/2006/ole">
            <p:oleObj spid="_x0000_s11270" name="Worksheet" r:id="rId3" imgW="8772591" imgH="4629150" progId="Excel.Sheet.8">
              <p:embed/>
            </p:oleObj>
          </a:graphicData>
        </a:graphic>
      </p:graphicFrame>
    </p:spTree>
    <p:extLst>
      <p:ext uri="{BB962C8B-B14F-4D97-AF65-F5344CB8AC3E}">
        <p14:creationId xmlns="" xmlns:p14="http://schemas.microsoft.com/office/powerpoint/2010/main" val="30271132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sz="5400" dirty="0" smtClean="0"/>
              <a:t>The Result</a:t>
            </a:r>
            <a:endParaRPr lang="en-US" sz="5400" dirty="0"/>
          </a:p>
        </p:txBody>
      </p:sp>
      <p:sp>
        <p:nvSpPr>
          <p:cNvPr id="3" name="Content Placeholder 2"/>
          <p:cNvSpPr>
            <a:spLocks noGrp="1"/>
          </p:cNvSpPr>
          <p:nvPr>
            <p:ph idx="1"/>
          </p:nvPr>
        </p:nvSpPr>
        <p:spPr>
          <a:xfrm>
            <a:off x="1120000" y="1825625"/>
            <a:ext cx="10233800" cy="4351338"/>
          </a:xfrm>
        </p:spPr>
        <p:txBody>
          <a:bodyPr>
            <a:normAutofit/>
          </a:bodyPr>
          <a:lstStyle/>
          <a:p>
            <a:pPr marL="914400" indent="-914400" fontAlgn="auto">
              <a:spcAft>
                <a:spcPts val="0"/>
              </a:spcAft>
              <a:buFont typeface="Wingdings" pitchFamily="2" charset="2"/>
              <a:buChar char="§"/>
              <a:defRPr/>
            </a:pPr>
            <a:r>
              <a:rPr lang="en-US" sz="3200" dirty="0" smtClean="0"/>
              <a:t>New people becoming homeless every day</a:t>
            </a:r>
          </a:p>
          <a:p>
            <a:pPr marL="914400" indent="-914400" fontAlgn="auto">
              <a:spcAft>
                <a:spcPts val="0"/>
              </a:spcAft>
              <a:buFont typeface="Wingdings" pitchFamily="2" charset="2"/>
              <a:buChar char="§"/>
              <a:defRPr/>
            </a:pPr>
            <a:r>
              <a:rPr lang="en-US" sz="3200" dirty="0" smtClean="0"/>
              <a:t>Those </a:t>
            </a:r>
            <a:r>
              <a:rPr lang="en-US" sz="3200" dirty="0" smtClean="0"/>
              <a:t>already </a:t>
            </a:r>
            <a:r>
              <a:rPr lang="en-US" sz="3200" dirty="0" smtClean="0"/>
              <a:t>homeless taking longer to find permanent </a:t>
            </a:r>
            <a:r>
              <a:rPr lang="en-US" sz="3200" dirty="0" smtClean="0"/>
              <a:t>housing</a:t>
            </a:r>
            <a:endParaRPr lang="en-US" sz="3200" dirty="0" smtClean="0"/>
          </a:p>
          <a:p>
            <a:pPr marL="914400" indent="-914400" fontAlgn="auto">
              <a:spcAft>
                <a:spcPts val="0"/>
              </a:spcAft>
              <a:buFont typeface="Wingdings" pitchFamily="2" charset="2"/>
              <a:buChar char="§"/>
              <a:defRPr/>
            </a:pPr>
            <a:r>
              <a:rPr lang="en-US" sz="3200" dirty="0" smtClean="0"/>
              <a:t>3,500 people housed last year, yet every shelter bed is full and 1,800+ people a night, many of them extremely vulnerable, have no choice but to sleep in public spaces</a:t>
            </a:r>
            <a:endParaRPr lang="en-US" sz="3200" dirty="0"/>
          </a:p>
          <a:p>
            <a:pPr marL="0" indent="0" fontAlgn="auto">
              <a:spcAft>
                <a:spcPts val="0"/>
              </a:spcAft>
              <a:buFont typeface="Arial" panose="020B0604020202020204" pitchFamily="34" charset="0"/>
              <a:buNone/>
              <a:defRPr/>
            </a:pPr>
            <a:endParaRPr lang="en-US" dirty="0"/>
          </a:p>
        </p:txBody>
      </p:sp>
    </p:spTree>
    <p:extLst>
      <p:ext uri="{BB962C8B-B14F-4D97-AF65-F5344CB8AC3E}">
        <p14:creationId xmlns="" xmlns:p14="http://schemas.microsoft.com/office/powerpoint/2010/main" val="72397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i="1" dirty="0" smtClean="0"/>
              <a:t>A Home for Everyone</a:t>
            </a:r>
            <a:r>
              <a:rPr lang="en-US" altLang="en-US" dirty="0" smtClean="0"/>
              <a:t>: Shared </a:t>
            </a:r>
            <a:r>
              <a:rPr lang="en-US" altLang="en-US" dirty="0"/>
              <a:t>Vision, Values &amp; </a:t>
            </a:r>
            <a:r>
              <a:rPr lang="en-US" altLang="en-US" dirty="0" smtClean="0"/>
              <a:t>Plan</a:t>
            </a:r>
            <a:endParaRPr lang="en-US" dirty="0"/>
          </a:p>
        </p:txBody>
      </p:sp>
      <p:sp>
        <p:nvSpPr>
          <p:cNvPr id="5" name="Text Placeholder 4"/>
          <p:cNvSpPr>
            <a:spLocks noGrp="1"/>
          </p:cNvSpPr>
          <p:nvPr>
            <p:ph type="body" idx="1"/>
          </p:nvPr>
        </p:nvSpPr>
        <p:spPr>
          <a:xfrm>
            <a:off x="1105371" y="1768624"/>
            <a:ext cx="10611895" cy="572651"/>
          </a:xfrm>
        </p:spPr>
        <p:txBody>
          <a:bodyPr>
            <a:noAutofit/>
          </a:bodyPr>
          <a:lstStyle/>
          <a:p>
            <a:r>
              <a:rPr lang="en-US" sz="2400" b="1" dirty="0" smtClean="0"/>
              <a:t>Vision</a:t>
            </a:r>
            <a:r>
              <a:rPr lang="en-US" sz="2400" b="1" dirty="0"/>
              <a:t>:</a:t>
            </a:r>
            <a:r>
              <a:rPr lang="en-US" sz="2400" dirty="0"/>
              <a:t> </a:t>
            </a:r>
            <a:r>
              <a:rPr lang="en-US" sz="2400" cap="small" dirty="0"/>
              <a:t>No one should be homeless. Everyone needs a safe, stable place to call home</a:t>
            </a:r>
            <a:r>
              <a:rPr lang="en-US" sz="2400" cap="small" dirty="0" smtClean="0"/>
              <a:t>.</a:t>
            </a:r>
            <a:endParaRPr lang="en-US" sz="2400" cap="small" dirty="0"/>
          </a:p>
        </p:txBody>
      </p:sp>
      <p:sp>
        <p:nvSpPr>
          <p:cNvPr id="6" name="Content Placeholder 5"/>
          <p:cNvSpPr>
            <a:spLocks noGrp="1"/>
          </p:cNvSpPr>
          <p:nvPr>
            <p:ph sz="half" idx="2"/>
          </p:nvPr>
        </p:nvSpPr>
        <p:spPr>
          <a:xfrm>
            <a:off x="1097280" y="2347836"/>
            <a:ext cx="4937760" cy="3876216"/>
          </a:xfrm>
        </p:spPr>
        <p:txBody>
          <a:bodyPr/>
          <a:lstStyle/>
          <a:p>
            <a:pPr marL="461963" indent="-342900" fontAlgn="auto">
              <a:spcBef>
                <a:spcPts val="0"/>
              </a:spcBef>
              <a:spcAft>
                <a:spcPts val="0"/>
              </a:spcAft>
              <a:buFont typeface="Arial" panose="020B0604020202020204" pitchFamily="34" charset="0"/>
              <a:buNone/>
              <a:defRPr/>
            </a:pPr>
            <a:r>
              <a:rPr lang="en-US" sz="2300" b="1" dirty="0"/>
              <a:t>Guiding </a:t>
            </a:r>
            <a:r>
              <a:rPr lang="en-US" sz="2300" b="1" dirty="0" smtClean="0"/>
              <a:t>Values</a:t>
            </a:r>
            <a:endParaRPr lang="en-US" sz="2300" b="1" dirty="0"/>
          </a:p>
          <a:p>
            <a:pPr marL="461963" lvl="1" indent="-230188" fontAlgn="auto">
              <a:spcBef>
                <a:spcPts val="0"/>
              </a:spcBef>
              <a:spcAft>
                <a:spcPts val="0"/>
              </a:spcAft>
              <a:defRPr/>
            </a:pPr>
            <a:r>
              <a:rPr lang="en-US" sz="2100" dirty="0"/>
              <a:t>Prioritize the most vulnerable </a:t>
            </a:r>
          </a:p>
          <a:p>
            <a:pPr marL="461963" lvl="1" indent="-230188" fontAlgn="auto">
              <a:spcBef>
                <a:spcPts val="0"/>
              </a:spcBef>
              <a:spcAft>
                <a:spcPts val="0"/>
              </a:spcAft>
              <a:defRPr/>
            </a:pPr>
            <a:r>
              <a:rPr lang="en-US" sz="2100" dirty="0"/>
              <a:t>Promote racial and ethnic justice </a:t>
            </a:r>
          </a:p>
          <a:p>
            <a:pPr marL="461963" lvl="1" indent="-230188" fontAlgn="auto">
              <a:spcBef>
                <a:spcPts val="0"/>
              </a:spcBef>
              <a:spcAft>
                <a:spcPts val="0"/>
              </a:spcAft>
              <a:defRPr/>
            </a:pPr>
            <a:r>
              <a:rPr lang="en-US" sz="2100" dirty="0"/>
              <a:t>Hold the programs we fund accountable and using data to make decisions </a:t>
            </a:r>
          </a:p>
          <a:p>
            <a:pPr marL="461963" lvl="1" indent="-230188" fontAlgn="auto">
              <a:spcBef>
                <a:spcPts val="0"/>
              </a:spcBef>
              <a:spcAft>
                <a:spcPts val="0"/>
              </a:spcAft>
              <a:defRPr/>
            </a:pPr>
            <a:r>
              <a:rPr lang="en-US" sz="2100" dirty="0"/>
              <a:t>Engage and involve the community </a:t>
            </a:r>
          </a:p>
          <a:p>
            <a:pPr marL="461963" lvl="1" indent="-230188" fontAlgn="auto">
              <a:spcBef>
                <a:spcPts val="0"/>
              </a:spcBef>
              <a:spcAft>
                <a:spcPts val="0"/>
              </a:spcAft>
              <a:defRPr/>
            </a:pPr>
            <a:r>
              <a:rPr lang="en-US" sz="2100" dirty="0"/>
              <a:t>Strengthen system capacity and </a:t>
            </a:r>
            <a:r>
              <a:rPr lang="en-US" sz="2100" dirty="0" smtClean="0"/>
              <a:t>increase </a:t>
            </a:r>
            <a:r>
              <a:rPr lang="en-US" sz="2100" dirty="0"/>
              <a:t>leveraging </a:t>
            </a:r>
            <a:r>
              <a:rPr lang="en-US" sz="2100" dirty="0" smtClean="0"/>
              <a:t>opportunities</a:t>
            </a:r>
          </a:p>
          <a:p>
            <a:pPr marL="115888" lvl="1" indent="0">
              <a:spcBef>
                <a:spcPts val="600"/>
              </a:spcBef>
              <a:spcAft>
                <a:spcPts val="0"/>
              </a:spcAft>
              <a:buClr>
                <a:srgbClr val="E48312"/>
              </a:buClr>
              <a:buNone/>
            </a:pPr>
            <a:r>
              <a:rPr lang="en-US" sz="2300" b="1" dirty="0"/>
              <a:t>Racial Equity</a:t>
            </a:r>
          </a:p>
          <a:p>
            <a:pPr marL="115888" lvl="1" indent="0">
              <a:spcBef>
                <a:spcPts val="0"/>
              </a:spcBef>
              <a:spcAft>
                <a:spcPts val="0"/>
              </a:spcAft>
              <a:buClr>
                <a:srgbClr val="E48312"/>
              </a:buClr>
              <a:buNone/>
            </a:pPr>
            <a:r>
              <a:rPr lang="en-US" sz="2100" dirty="0" smtClean="0"/>
              <a:t>R</a:t>
            </a:r>
            <a:r>
              <a:rPr lang="en-US" sz="2100" dirty="0" smtClean="0"/>
              <a:t>acial </a:t>
            </a:r>
            <a:r>
              <a:rPr lang="en-US" sz="2100" dirty="0"/>
              <a:t>equity lens </a:t>
            </a:r>
            <a:r>
              <a:rPr lang="en-US" sz="2100" dirty="0" smtClean="0"/>
              <a:t>informs </a:t>
            </a:r>
            <a:r>
              <a:rPr lang="en-US" sz="2100" dirty="0"/>
              <a:t>and </a:t>
            </a:r>
            <a:r>
              <a:rPr lang="en-US" sz="2100" dirty="0" smtClean="0"/>
              <a:t>guides resource </a:t>
            </a:r>
            <a:r>
              <a:rPr lang="en-US" sz="2100" dirty="0"/>
              <a:t>allocation </a:t>
            </a:r>
            <a:r>
              <a:rPr lang="en-US" sz="2100" dirty="0" smtClean="0"/>
              <a:t>to </a:t>
            </a:r>
            <a:r>
              <a:rPr lang="en-US" sz="2100" dirty="0"/>
              <a:t>effectively address disparities based on race and </a:t>
            </a:r>
            <a:r>
              <a:rPr lang="en-US" sz="2100" dirty="0" smtClean="0"/>
              <a:t>ethnicity</a:t>
            </a:r>
            <a:endParaRPr lang="en-US" sz="2100" dirty="0"/>
          </a:p>
        </p:txBody>
      </p:sp>
      <p:sp>
        <p:nvSpPr>
          <p:cNvPr id="8" name="Content Placeholder 7"/>
          <p:cNvSpPr>
            <a:spLocks noGrp="1"/>
          </p:cNvSpPr>
          <p:nvPr>
            <p:ph sz="quarter" idx="4"/>
          </p:nvPr>
        </p:nvSpPr>
        <p:spPr>
          <a:xfrm>
            <a:off x="6217920" y="2347835"/>
            <a:ext cx="4937760" cy="3876217"/>
          </a:xfrm>
        </p:spPr>
        <p:txBody>
          <a:bodyPr/>
          <a:lstStyle/>
          <a:p>
            <a:pPr marL="404813" indent="-338138">
              <a:spcBef>
                <a:spcPct val="0"/>
              </a:spcBef>
              <a:spcAft>
                <a:spcPts val="0"/>
              </a:spcAft>
              <a:buFont typeface="Arial" panose="020B0604020202020204" pitchFamily="34" charset="0"/>
              <a:buNone/>
            </a:pPr>
            <a:r>
              <a:rPr lang="en-US" altLang="en-US" sz="2300" b="1" dirty="0" smtClean="0"/>
              <a:t>Key Focus Areas</a:t>
            </a:r>
            <a:endParaRPr lang="en-US" altLang="en-US" sz="2300" b="1" dirty="0"/>
          </a:p>
          <a:p>
            <a:pPr marL="461963" lvl="1" indent="-230188">
              <a:spcBef>
                <a:spcPct val="0"/>
              </a:spcBef>
              <a:spcAft>
                <a:spcPts val="0"/>
              </a:spcAft>
            </a:pPr>
            <a:r>
              <a:rPr lang="en-US" altLang="en-US" sz="2100" dirty="0" smtClean="0"/>
              <a:t>Housing</a:t>
            </a:r>
            <a:endParaRPr lang="en-US" altLang="en-US" sz="2100" dirty="0"/>
          </a:p>
          <a:p>
            <a:pPr marL="461963" lvl="1" indent="-230188">
              <a:spcBef>
                <a:spcPct val="0"/>
              </a:spcBef>
              <a:spcAft>
                <a:spcPts val="0"/>
              </a:spcAft>
            </a:pPr>
            <a:r>
              <a:rPr lang="en-US" altLang="en-US" sz="2100" dirty="0"/>
              <a:t>Income </a:t>
            </a:r>
            <a:r>
              <a:rPr lang="en-US" altLang="en-US" sz="2100" dirty="0" smtClean="0"/>
              <a:t>&amp; benefits</a:t>
            </a:r>
            <a:endParaRPr lang="en-US" altLang="en-US" sz="2100" dirty="0"/>
          </a:p>
          <a:p>
            <a:pPr marL="461963" lvl="1" indent="-230188">
              <a:spcBef>
                <a:spcPct val="0"/>
              </a:spcBef>
              <a:spcAft>
                <a:spcPts val="0"/>
              </a:spcAft>
            </a:pPr>
            <a:r>
              <a:rPr lang="en-US" altLang="en-US" sz="2100" dirty="0"/>
              <a:t>Health</a:t>
            </a:r>
          </a:p>
          <a:p>
            <a:pPr marL="461963" lvl="1" indent="-230188">
              <a:spcBef>
                <a:spcPct val="0"/>
              </a:spcBef>
              <a:spcAft>
                <a:spcPts val="0"/>
              </a:spcAft>
            </a:pPr>
            <a:r>
              <a:rPr lang="en-US" altLang="en-US" sz="2100" dirty="0"/>
              <a:t>Survival </a:t>
            </a:r>
            <a:r>
              <a:rPr lang="en-US" altLang="en-US" sz="2100" dirty="0" smtClean="0"/>
              <a:t>&amp; </a:t>
            </a:r>
            <a:r>
              <a:rPr lang="en-US" altLang="en-US" sz="2100" dirty="0" smtClean="0"/>
              <a:t>emergency </a:t>
            </a:r>
            <a:r>
              <a:rPr lang="en-US" altLang="en-US" sz="2100" dirty="0"/>
              <a:t>services</a:t>
            </a:r>
          </a:p>
          <a:p>
            <a:pPr marL="461963" lvl="1" indent="-230188">
              <a:spcBef>
                <a:spcPct val="0"/>
              </a:spcBef>
              <a:spcAft>
                <a:spcPts val="0"/>
              </a:spcAft>
            </a:pPr>
            <a:r>
              <a:rPr lang="en-US" altLang="en-US" sz="2100" dirty="0"/>
              <a:t>Access to services</a:t>
            </a:r>
          </a:p>
          <a:p>
            <a:pPr marL="461963" lvl="1" indent="-230188">
              <a:spcBef>
                <a:spcPct val="0"/>
              </a:spcBef>
              <a:spcAft>
                <a:spcPts val="0"/>
              </a:spcAft>
            </a:pPr>
            <a:r>
              <a:rPr lang="en-US" altLang="en-US" sz="2100" dirty="0"/>
              <a:t>Systems </a:t>
            </a:r>
            <a:r>
              <a:rPr lang="en-US" altLang="en-US" sz="2100" dirty="0" smtClean="0"/>
              <a:t>coordination</a:t>
            </a:r>
          </a:p>
          <a:p>
            <a:pPr marL="404813" lvl="0" indent="-338138">
              <a:spcBef>
                <a:spcPts val="600"/>
              </a:spcBef>
              <a:spcAft>
                <a:spcPts val="0"/>
              </a:spcAft>
              <a:buNone/>
              <a:tabLst>
                <a:tab pos="0" algn="l"/>
              </a:tabLst>
              <a:defRPr/>
            </a:pPr>
            <a:r>
              <a:rPr lang="en-US" sz="2300" b="1" dirty="0"/>
              <a:t>Priority Populations</a:t>
            </a:r>
          </a:p>
          <a:p>
            <a:pPr marL="461963" lvl="1" indent="-230188">
              <a:spcBef>
                <a:spcPct val="0"/>
              </a:spcBef>
              <a:spcAft>
                <a:spcPts val="0"/>
              </a:spcAft>
              <a:defRPr/>
            </a:pPr>
            <a:r>
              <a:rPr lang="en-US" sz="2100" dirty="0"/>
              <a:t>Families with children</a:t>
            </a:r>
          </a:p>
          <a:p>
            <a:pPr marL="461963" lvl="1" indent="-230188">
              <a:spcBef>
                <a:spcPct val="0"/>
              </a:spcBef>
              <a:spcAft>
                <a:spcPts val="0"/>
              </a:spcAft>
              <a:defRPr/>
            </a:pPr>
            <a:r>
              <a:rPr lang="en-US" sz="2100" dirty="0"/>
              <a:t>Unaccompanied youth</a:t>
            </a:r>
          </a:p>
          <a:p>
            <a:pPr marL="461963" lvl="1" indent="-230188">
              <a:spcBef>
                <a:spcPct val="0"/>
              </a:spcBef>
              <a:spcAft>
                <a:spcPts val="0"/>
              </a:spcAft>
              <a:defRPr/>
            </a:pPr>
            <a:r>
              <a:rPr lang="en-US" sz="2100" dirty="0"/>
              <a:t>Adults with disabilities</a:t>
            </a:r>
          </a:p>
          <a:p>
            <a:pPr marL="461963" lvl="1" indent="-230188">
              <a:spcBef>
                <a:spcPct val="0"/>
              </a:spcBef>
              <a:spcAft>
                <a:spcPts val="0"/>
              </a:spcAft>
              <a:defRPr/>
            </a:pPr>
            <a:r>
              <a:rPr lang="en-US" sz="2100" dirty="0"/>
              <a:t>Women </a:t>
            </a:r>
          </a:p>
          <a:p>
            <a:pPr marL="461963" lvl="1" indent="-230188">
              <a:spcBef>
                <a:spcPct val="0"/>
              </a:spcBef>
              <a:spcAft>
                <a:spcPts val="0"/>
              </a:spcAft>
              <a:defRPr/>
            </a:pPr>
            <a:r>
              <a:rPr lang="en-US" sz="2100" dirty="0" smtClean="0"/>
              <a:t>Veterans</a:t>
            </a:r>
            <a:endParaRPr lang="en-US" sz="2100" dirty="0"/>
          </a:p>
        </p:txBody>
      </p:sp>
    </p:spTree>
    <p:extLst>
      <p:ext uri="{BB962C8B-B14F-4D97-AF65-F5344CB8AC3E}">
        <p14:creationId xmlns="" xmlns:p14="http://schemas.microsoft.com/office/powerpoint/2010/main" val="4257812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txBox="1">
            <a:spLocks/>
          </p:cNvSpPr>
          <p:nvPr/>
        </p:nvSpPr>
        <p:spPr bwMode="auto">
          <a:xfrm>
            <a:off x="541421" y="1797051"/>
            <a:ext cx="10820400" cy="4678362"/>
          </a:xfrm>
          <a:prstGeom prst="rect">
            <a:avLst/>
          </a:prstGeom>
          <a:noFill/>
          <a:ln w="9525">
            <a:noFill/>
            <a:miter lim="800000"/>
            <a:headEnd/>
            <a:tailEnd/>
          </a:ln>
        </p:spPr>
        <p:txBody>
          <a:bodyPr/>
          <a:lstStyle/>
          <a:p>
            <a:pPr marL="228600" indent="-228600" algn="ctr" eaLnBrk="1" hangingPunct="1">
              <a:lnSpc>
                <a:spcPct val="90000"/>
              </a:lnSpc>
              <a:spcBef>
                <a:spcPts val="1000"/>
              </a:spcBef>
              <a:buFont typeface="Arial" pitchFamily="34" charset="0"/>
              <a:buNone/>
            </a:pPr>
            <a:endParaRPr lang="en-US" altLang="en-US" sz="3600" dirty="0">
              <a:solidFill>
                <a:srgbClr val="FF0000"/>
              </a:solidFill>
              <a:latin typeface="Calibri" pitchFamily="34" charset="0"/>
            </a:endParaRPr>
          </a:p>
          <a:p>
            <a:pPr marL="228600" indent="-228600" algn="ctr" eaLnBrk="1" hangingPunct="1">
              <a:lnSpc>
                <a:spcPct val="90000"/>
              </a:lnSpc>
              <a:spcBef>
                <a:spcPts val="1000"/>
              </a:spcBef>
              <a:buFont typeface="Arial" pitchFamily="34" charset="0"/>
              <a:buNone/>
            </a:pPr>
            <a:r>
              <a:rPr lang="en-US" altLang="en-US" sz="1600" dirty="0">
                <a:latin typeface="Calibri" pitchFamily="34" charset="0"/>
              </a:rPr>
              <a:t>(Multnomah County, Portland, Gresham, Home Forward, Meyer Memorial Trust,</a:t>
            </a:r>
            <a:br>
              <a:rPr lang="en-US" altLang="en-US" sz="1600" dirty="0">
                <a:latin typeface="Calibri" pitchFamily="34" charset="0"/>
              </a:rPr>
            </a:br>
            <a:r>
              <a:rPr lang="en-US" altLang="en-US" sz="1600" dirty="0">
                <a:latin typeface="Calibri" pitchFamily="34" charset="0"/>
              </a:rPr>
              <a:t>Portland Leadership Foundation, Portland Business Alliance, Coordinating Board Co-Chairs)</a:t>
            </a:r>
          </a:p>
          <a:p>
            <a:pPr marL="228600" indent="-228600" algn="ctr" eaLnBrk="1" hangingPunct="1">
              <a:lnSpc>
                <a:spcPct val="90000"/>
              </a:lnSpc>
              <a:spcBef>
                <a:spcPts val="1000"/>
              </a:spcBef>
              <a:buFont typeface="Arial" pitchFamily="34" charset="0"/>
              <a:buNone/>
            </a:pPr>
            <a:endParaRPr lang="en-US" altLang="en-US" dirty="0">
              <a:latin typeface="Calibri" pitchFamily="34" charset="0"/>
            </a:endParaRPr>
          </a:p>
          <a:p>
            <a:pPr marL="228600" indent="-228600" algn="ctr" eaLnBrk="1" hangingPunct="1">
              <a:lnSpc>
                <a:spcPct val="90000"/>
              </a:lnSpc>
              <a:spcBef>
                <a:spcPts val="1000"/>
              </a:spcBef>
              <a:buFont typeface="Arial" pitchFamily="34" charset="0"/>
              <a:buNone/>
            </a:pPr>
            <a:endParaRPr lang="en-US" altLang="en-US" dirty="0">
              <a:latin typeface="Calibri" pitchFamily="34" charset="0"/>
            </a:endParaRPr>
          </a:p>
          <a:p>
            <a:pPr marL="228600" indent="-228600" algn="ctr" eaLnBrk="1" hangingPunct="1">
              <a:lnSpc>
                <a:spcPct val="90000"/>
              </a:lnSpc>
              <a:spcBef>
                <a:spcPts val="1000"/>
              </a:spcBef>
              <a:buFont typeface="Arial" pitchFamily="34" charset="0"/>
              <a:buNone/>
            </a:pPr>
            <a:r>
              <a:rPr lang="en-US" altLang="en-US" sz="1600" dirty="0">
                <a:latin typeface="Calibri" pitchFamily="34" charset="0"/>
              </a:rPr>
              <a:t>(People with lived experience, system providers, culturally specific organizations,</a:t>
            </a:r>
            <a:br>
              <a:rPr lang="en-US" altLang="en-US" sz="1600" dirty="0">
                <a:latin typeface="Calibri" pitchFamily="34" charset="0"/>
              </a:rPr>
            </a:br>
            <a:r>
              <a:rPr lang="en-US" altLang="en-US" sz="1600" dirty="0">
                <a:latin typeface="Calibri" pitchFamily="34" charset="0"/>
              </a:rPr>
              <a:t>housing, faith, business, public safety, education, DHS, healthcare, legal, advocates)</a:t>
            </a:r>
          </a:p>
          <a:p>
            <a:pPr marL="228600" indent="-228600" algn="ctr" eaLnBrk="1" hangingPunct="1">
              <a:lnSpc>
                <a:spcPct val="90000"/>
              </a:lnSpc>
              <a:spcBef>
                <a:spcPts val="1000"/>
              </a:spcBef>
              <a:buFont typeface="Arial" pitchFamily="34" charset="0"/>
              <a:buNone/>
            </a:pPr>
            <a:endParaRPr lang="en-US" altLang="en-US" dirty="0">
              <a:latin typeface="Calibri" pitchFamily="34" charset="0"/>
            </a:endParaRPr>
          </a:p>
          <a:p>
            <a:pPr marL="228600" indent="-228600" eaLnBrk="1" hangingPunct="1">
              <a:lnSpc>
                <a:spcPct val="90000"/>
              </a:lnSpc>
              <a:spcBef>
                <a:spcPts val="1000"/>
              </a:spcBef>
              <a:buFont typeface="Arial" pitchFamily="34" charset="0"/>
              <a:buNone/>
            </a:pPr>
            <a:endParaRPr lang="en-US" altLang="en-US" dirty="0">
              <a:latin typeface="Calibri" pitchFamily="34" charset="0"/>
            </a:endParaRPr>
          </a:p>
          <a:p>
            <a:pPr marL="228600" indent="-228600" eaLnBrk="1" hangingPunct="1">
              <a:lnSpc>
                <a:spcPct val="90000"/>
              </a:lnSpc>
              <a:spcBef>
                <a:spcPts val="1000"/>
              </a:spcBef>
              <a:buFont typeface="Arial" pitchFamily="34" charset="0"/>
              <a:buNone/>
            </a:pPr>
            <a:r>
              <a:rPr lang="en-US" altLang="en-US" sz="1400" dirty="0">
                <a:latin typeface="Calibri" pitchFamily="34" charset="0"/>
              </a:rPr>
              <a:t>     (Consumers, providers)            (CB members)               (CB members &amp; staff)      (</a:t>
            </a:r>
            <a:r>
              <a:rPr lang="en-US" altLang="en-US" sz="1400" dirty="0" err="1">
                <a:latin typeface="Calibri" pitchFamily="34" charset="0"/>
              </a:rPr>
              <a:t>HYOC</a:t>
            </a:r>
            <a:r>
              <a:rPr lang="en-US" altLang="en-US" sz="1400" dirty="0">
                <a:latin typeface="Calibri" pitchFamily="34" charset="0"/>
              </a:rPr>
              <a:t>, </a:t>
            </a:r>
            <a:r>
              <a:rPr lang="en-US" altLang="en-US" sz="1400" dirty="0" err="1">
                <a:latin typeface="Calibri" pitchFamily="34" charset="0"/>
              </a:rPr>
              <a:t>HFSC</a:t>
            </a:r>
            <a:r>
              <a:rPr lang="en-US" altLang="en-US" sz="1400" dirty="0">
                <a:latin typeface="Calibri" pitchFamily="34" charset="0"/>
              </a:rPr>
              <a:t>, DV)</a:t>
            </a:r>
          </a:p>
          <a:p>
            <a:pPr marL="228600" indent="-228600" algn="ctr" eaLnBrk="1" hangingPunct="1">
              <a:lnSpc>
                <a:spcPct val="90000"/>
              </a:lnSpc>
              <a:spcBef>
                <a:spcPts val="1000"/>
              </a:spcBef>
              <a:buFont typeface="Arial" pitchFamily="34" charset="0"/>
              <a:buNone/>
            </a:pPr>
            <a:endParaRPr lang="en-US" altLang="en-US" sz="1400" dirty="0">
              <a:latin typeface="Calibri" pitchFamily="34" charset="0"/>
            </a:endParaRPr>
          </a:p>
          <a:p>
            <a:pPr marL="228600" indent="-228600" algn="ctr" eaLnBrk="1" hangingPunct="1">
              <a:lnSpc>
                <a:spcPct val="90000"/>
              </a:lnSpc>
              <a:spcBef>
                <a:spcPts val="1000"/>
              </a:spcBef>
              <a:buFont typeface="Arial" pitchFamily="34" charset="0"/>
              <a:buNone/>
            </a:pPr>
            <a:endParaRPr lang="en-US" altLang="en-US" sz="1400" dirty="0">
              <a:latin typeface="Calibri" pitchFamily="34" charset="0"/>
            </a:endParaRPr>
          </a:p>
          <a:p>
            <a:pPr marL="228600" indent="-228600" algn="r" eaLnBrk="1" hangingPunct="1">
              <a:lnSpc>
                <a:spcPct val="90000"/>
              </a:lnSpc>
              <a:spcBef>
                <a:spcPts val="1000"/>
              </a:spcBef>
              <a:buFont typeface="Arial" pitchFamily="34" charset="0"/>
              <a:buNone/>
            </a:pPr>
            <a:r>
              <a:rPr lang="en-US" altLang="en-US" sz="1400" dirty="0">
                <a:latin typeface="Calibri" pitchFamily="34" charset="0"/>
              </a:rPr>
              <a:t>				</a:t>
            </a:r>
            <a:r>
              <a:rPr lang="en-US" altLang="en-US" sz="1400" dirty="0" smtClean="0">
                <a:latin typeface="Calibri" pitchFamily="34" charset="0"/>
              </a:rPr>
              <a:t>(Comprised of CB and community </a:t>
            </a:r>
            <a:r>
              <a:rPr lang="en-US" altLang="en-US" sz="1400" dirty="0">
                <a:latin typeface="Calibri" pitchFamily="34" charset="0"/>
              </a:rPr>
              <a:t>members)</a:t>
            </a:r>
          </a:p>
        </p:txBody>
      </p:sp>
      <p:sp>
        <p:nvSpPr>
          <p:cNvPr id="9" name="Rectangle 8"/>
          <p:cNvSpPr/>
          <p:nvPr/>
        </p:nvSpPr>
        <p:spPr>
          <a:xfrm>
            <a:off x="3918858" y="1797051"/>
            <a:ext cx="4147458" cy="54872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Executive Committee</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Rectangle 9"/>
          <p:cNvSpPr/>
          <p:nvPr/>
        </p:nvSpPr>
        <p:spPr>
          <a:xfrm>
            <a:off x="2408321" y="3003082"/>
            <a:ext cx="7086600" cy="54643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Coordinating Board</a:t>
            </a:r>
            <a:endParaRPr lang="en-US" dirty="0"/>
          </a:p>
        </p:txBody>
      </p:sp>
      <p:sp>
        <p:nvSpPr>
          <p:cNvPr id="11" name="Rectangle 10"/>
          <p:cNvSpPr/>
          <p:nvPr/>
        </p:nvSpPr>
        <p:spPr>
          <a:xfrm>
            <a:off x="834009" y="4371852"/>
            <a:ext cx="1681842" cy="53884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Community Advisory Forum</a:t>
            </a:r>
          </a:p>
        </p:txBody>
      </p:sp>
      <p:sp>
        <p:nvSpPr>
          <p:cNvPr id="12" name="Rectangle 11"/>
          <p:cNvSpPr/>
          <p:nvPr/>
        </p:nvSpPr>
        <p:spPr>
          <a:xfrm>
            <a:off x="2684906" y="4363832"/>
            <a:ext cx="1779814" cy="53884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Resource Adv. Committee</a:t>
            </a:r>
          </a:p>
        </p:txBody>
      </p:sp>
      <p:sp>
        <p:nvSpPr>
          <p:cNvPr id="13" name="Rectangle 12"/>
          <p:cNvSpPr/>
          <p:nvPr/>
        </p:nvSpPr>
        <p:spPr>
          <a:xfrm>
            <a:off x="4639998" y="4363832"/>
            <a:ext cx="1469571" cy="53884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Data &amp;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Eval</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dirty="0"/>
          </a:p>
        </p:txBody>
      </p:sp>
      <p:sp>
        <p:nvSpPr>
          <p:cNvPr id="14" name="Rectangle 13"/>
          <p:cNvSpPr/>
          <p:nvPr/>
        </p:nvSpPr>
        <p:spPr>
          <a:xfrm>
            <a:off x="6304367" y="4363831"/>
            <a:ext cx="1910442" cy="53884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System Adv. Groups</a:t>
            </a:r>
            <a:endParaRPr lang="en-US" dirty="0"/>
          </a:p>
        </p:txBody>
      </p:sp>
      <p:sp>
        <p:nvSpPr>
          <p:cNvPr id="15" name="Rectangle 14"/>
          <p:cNvSpPr/>
          <p:nvPr/>
        </p:nvSpPr>
        <p:spPr>
          <a:xfrm>
            <a:off x="8374743" y="4372463"/>
            <a:ext cx="2953180" cy="521368"/>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Policy Committees</a:t>
            </a:r>
          </a:p>
        </p:txBody>
      </p:sp>
      <p:pic>
        <p:nvPicPr>
          <p:cNvPr id="13322" name="Picture 15"/>
          <p:cNvPicPr>
            <a:picLocks noChangeAspect="1"/>
          </p:cNvPicPr>
          <p:nvPr/>
        </p:nvPicPr>
        <p:blipFill>
          <a:blip r:embed="rId3" cstate="print"/>
          <a:srcRect/>
          <a:stretch>
            <a:fillRect/>
          </a:stretch>
        </p:blipFill>
        <p:spPr bwMode="auto">
          <a:xfrm>
            <a:off x="2198771" y="361069"/>
            <a:ext cx="7505700" cy="1322387"/>
          </a:xfrm>
          <a:prstGeom prst="rect">
            <a:avLst/>
          </a:prstGeom>
          <a:noFill/>
          <a:ln w="9525">
            <a:noFill/>
            <a:miter lim="800000"/>
            <a:headEnd/>
            <a:tailEnd/>
          </a:ln>
        </p:spPr>
      </p:pic>
      <p:sp>
        <p:nvSpPr>
          <p:cNvPr id="16" name="Rectangle 15"/>
          <p:cNvSpPr/>
          <p:nvPr/>
        </p:nvSpPr>
        <p:spPr>
          <a:xfrm>
            <a:off x="7442265" y="5486779"/>
            <a:ext cx="960894" cy="53884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Housing</a:t>
            </a:r>
            <a:endParaRPr lang="en-US" dirty="0"/>
          </a:p>
        </p:txBody>
      </p:sp>
      <p:sp>
        <p:nvSpPr>
          <p:cNvPr id="17" name="Rectangle 16"/>
          <p:cNvSpPr/>
          <p:nvPr/>
        </p:nvSpPr>
        <p:spPr>
          <a:xfrm>
            <a:off x="8493023" y="5484592"/>
            <a:ext cx="920789" cy="53884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Health</a:t>
            </a:r>
            <a:endParaRPr lang="en-US" dirty="0"/>
          </a:p>
        </p:txBody>
      </p:sp>
      <p:sp>
        <p:nvSpPr>
          <p:cNvPr id="19" name="Rectangle 18"/>
          <p:cNvSpPr/>
          <p:nvPr/>
        </p:nvSpPr>
        <p:spPr>
          <a:xfrm>
            <a:off x="9479611" y="5482405"/>
            <a:ext cx="920789" cy="53884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SOS</a:t>
            </a:r>
            <a:endParaRPr lang="en-US" dirty="0"/>
          </a:p>
        </p:txBody>
      </p:sp>
      <p:sp>
        <p:nvSpPr>
          <p:cNvPr id="20" name="Rectangle 19"/>
          <p:cNvSpPr/>
          <p:nvPr/>
        </p:nvSpPr>
        <p:spPr>
          <a:xfrm>
            <a:off x="10474222" y="5480218"/>
            <a:ext cx="920789" cy="53884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Econ. Opp.</a:t>
            </a:r>
            <a:endParaRPr lang="en-US" dirty="0"/>
          </a:p>
        </p:txBody>
      </p:sp>
      <p:sp>
        <p:nvSpPr>
          <p:cNvPr id="21" name="Rectangle 20"/>
          <p:cNvSpPr/>
          <p:nvPr/>
        </p:nvSpPr>
        <p:spPr>
          <a:xfrm>
            <a:off x="6433800" y="5486050"/>
            <a:ext cx="920789" cy="53884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Vets</a:t>
            </a:r>
            <a:endParaRPr lang="en-US" dirty="0"/>
          </a:p>
        </p:txBody>
      </p:sp>
      <p:cxnSp>
        <p:nvCxnSpPr>
          <p:cNvPr id="29" name="Straight Connector 28"/>
          <p:cNvCxnSpPr>
            <a:endCxn id="16" idx="0"/>
          </p:cNvCxnSpPr>
          <p:nvPr/>
        </p:nvCxnSpPr>
        <p:spPr>
          <a:xfrm flipH="1">
            <a:off x="7923213" y="4910138"/>
            <a:ext cx="1868487" cy="576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17" idx="0"/>
          </p:cNvCxnSpPr>
          <p:nvPr/>
        </p:nvCxnSpPr>
        <p:spPr>
          <a:xfrm flipH="1">
            <a:off x="8953500" y="4916488"/>
            <a:ext cx="862013" cy="5683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9786938" y="4816475"/>
            <a:ext cx="7937" cy="6413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a:endCxn id="20" idx="0"/>
          </p:cNvCxnSpPr>
          <p:nvPr/>
        </p:nvCxnSpPr>
        <p:spPr>
          <a:xfrm>
            <a:off x="9775825" y="4903788"/>
            <a:ext cx="1158875" cy="576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15" idx="2"/>
            <a:endCxn id="21" idx="0"/>
          </p:cNvCxnSpPr>
          <p:nvPr/>
        </p:nvCxnSpPr>
        <p:spPr>
          <a:xfrm flipH="1">
            <a:off x="6894513" y="4894263"/>
            <a:ext cx="2957512" cy="592137"/>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11" descr="C:\Users\elkinc\AppData\Local\Microsoft\Windows\Temporary Internet Files\Content.IE5\E2S2O53M\14515-illustration-of-a-house-pv[1].png"/>
          <p:cNvPicPr>
            <a:picLocks noChangeAspect="1" noChangeArrowheads="1"/>
          </p:cNvPicPr>
          <p:nvPr/>
        </p:nvPicPr>
        <p:blipFill>
          <a:blip r:embed="rId3" cstate="print"/>
          <a:srcRect/>
          <a:stretch>
            <a:fillRect/>
          </a:stretch>
        </p:blipFill>
        <p:spPr bwMode="auto">
          <a:xfrm>
            <a:off x="8608858" y="2003711"/>
            <a:ext cx="2011363" cy="1789112"/>
          </a:xfrm>
          <a:prstGeom prst="rect">
            <a:avLst/>
          </a:prstGeom>
          <a:noFill/>
          <a:effectLst>
            <a:outerShdw blurRad="50800" dist="38100" dir="2700000" algn="tl" rotWithShape="0">
              <a:prstClr val="black">
                <a:alpha val="40000"/>
              </a:prstClr>
            </a:outerShdw>
          </a:effectLst>
        </p:spPr>
      </p:pic>
      <p:pic>
        <p:nvPicPr>
          <p:cNvPr id="41" name="Picture 11" descr="C:\Users\elkinc\AppData\Local\Microsoft\Windows\Temporary Internet Files\Content.IE5\E2S2O53M\14515-illustration-of-a-house-pv[1].png"/>
          <p:cNvPicPr>
            <a:picLocks noChangeAspect="1" noChangeArrowheads="1"/>
          </p:cNvPicPr>
          <p:nvPr/>
        </p:nvPicPr>
        <p:blipFill>
          <a:blip r:embed="rId3" cstate="print"/>
          <a:srcRect/>
          <a:stretch>
            <a:fillRect/>
          </a:stretch>
        </p:blipFill>
        <p:spPr bwMode="auto">
          <a:xfrm>
            <a:off x="1346046" y="2138648"/>
            <a:ext cx="2009775" cy="1789113"/>
          </a:xfrm>
          <a:prstGeom prst="rect">
            <a:avLst/>
          </a:prstGeom>
          <a:noFill/>
          <a:effectLst>
            <a:outerShdw blurRad="50800" dist="38100" dir="2700000" algn="tl" rotWithShape="0">
              <a:prstClr val="black">
                <a:alpha val="40000"/>
              </a:prstClr>
            </a:outerShdw>
          </a:effectLst>
        </p:spPr>
      </p:pic>
      <p:sp>
        <p:nvSpPr>
          <p:cNvPr id="2" name="Title 1"/>
          <p:cNvSpPr>
            <a:spLocks noGrp="1"/>
          </p:cNvSpPr>
          <p:nvPr>
            <p:ph type="title"/>
          </p:nvPr>
        </p:nvSpPr>
        <p:spPr>
          <a:xfrm>
            <a:off x="1096962" y="493615"/>
            <a:ext cx="10353267" cy="1081270"/>
          </a:xfrm>
        </p:spPr>
        <p:txBody>
          <a:bodyPr rtlCol="0">
            <a:normAutofit/>
          </a:bodyPr>
          <a:lstStyle/>
          <a:p>
            <a:pPr eaLnBrk="1" fontAlgn="auto" hangingPunct="1">
              <a:spcAft>
                <a:spcPts val="0"/>
              </a:spcAft>
              <a:defRPr/>
            </a:pPr>
            <a:r>
              <a:rPr lang="en-US" sz="4400" b="1" dirty="0"/>
              <a:t>Reducing Homelessness: A Balanced Approach</a:t>
            </a:r>
          </a:p>
        </p:txBody>
      </p:sp>
      <p:pic>
        <p:nvPicPr>
          <p:cNvPr id="16389" name="Picture 6"/>
          <p:cNvPicPr>
            <a:picLocks noChangeAspect="1"/>
          </p:cNvPicPr>
          <p:nvPr/>
        </p:nvPicPr>
        <p:blipFill>
          <a:blip r:embed="rId4" cstate="print"/>
          <a:srcRect/>
          <a:stretch>
            <a:fillRect/>
          </a:stretch>
        </p:blipFill>
        <p:spPr bwMode="auto">
          <a:xfrm>
            <a:off x="4208308" y="5205698"/>
            <a:ext cx="3451225" cy="914400"/>
          </a:xfrm>
          <a:prstGeom prst="rect">
            <a:avLst/>
          </a:prstGeom>
          <a:noFill/>
          <a:ln w="9525">
            <a:noFill/>
            <a:miter lim="800000"/>
            <a:headEnd/>
            <a:tailEnd/>
          </a:ln>
        </p:spPr>
      </p:pic>
      <p:sp>
        <p:nvSpPr>
          <p:cNvPr id="28" name="Rectangle 27"/>
          <p:cNvSpPr/>
          <p:nvPr/>
        </p:nvSpPr>
        <p:spPr>
          <a:xfrm>
            <a:off x="1636558" y="5959761"/>
            <a:ext cx="1468438" cy="1238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16391" name="TextBox 33"/>
          <p:cNvSpPr txBox="1">
            <a:spLocks noChangeArrowheads="1"/>
          </p:cNvSpPr>
          <p:nvPr/>
        </p:nvSpPr>
        <p:spPr bwMode="auto">
          <a:xfrm>
            <a:off x="1211108" y="1738598"/>
            <a:ext cx="2524125" cy="369888"/>
          </a:xfrm>
          <a:prstGeom prst="rect">
            <a:avLst/>
          </a:prstGeom>
          <a:noFill/>
          <a:ln w="9525">
            <a:noFill/>
            <a:miter lim="800000"/>
            <a:headEnd/>
            <a:tailEnd/>
          </a:ln>
        </p:spPr>
        <p:txBody>
          <a:bodyPr>
            <a:spAutoFit/>
          </a:bodyPr>
          <a:lstStyle/>
          <a:p>
            <a:pPr algn="ctr" eaLnBrk="1" hangingPunct="1"/>
            <a:r>
              <a:rPr lang="en-US" altLang="en-US" dirty="0">
                <a:solidFill>
                  <a:srgbClr val="000000"/>
                </a:solidFill>
                <a:latin typeface="Calibri" pitchFamily="34" charset="0"/>
                <a:cs typeface="Calibri" pitchFamily="34" charset="0"/>
              </a:rPr>
              <a:t>Prevention</a:t>
            </a:r>
          </a:p>
        </p:txBody>
      </p:sp>
      <p:sp>
        <p:nvSpPr>
          <p:cNvPr id="16392" name="TextBox 34"/>
          <p:cNvSpPr txBox="1">
            <a:spLocks noChangeArrowheads="1"/>
          </p:cNvSpPr>
          <p:nvPr/>
        </p:nvSpPr>
        <p:spPr bwMode="auto">
          <a:xfrm>
            <a:off x="8115146" y="1705261"/>
            <a:ext cx="3160712" cy="369332"/>
          </a:xfrm>
          <a:prstGeom prst="rect">
            <a:avLst/>
          </a:prstGeom>
          <a:noFill/>
          <a:ln w="9525">
            <a:noFill/>
            <a:miter lim="800000"/>
            <a:headEnd/>
            <a:tailEnd/>
          </a:ln>
        </p:spPr>
        <p:txBody>
          <a:bodyPr>
            <a:spAutoFit/>
          </a:bodyPr>
          <a:lstStyle/>
          <a:p>
            <a:pPr algn="ctr" eaLnBrk="1" hangingPunct="1"/>
            <a:r>
              <a:rPr lang="en-US" altLang="en-US" dirty="0">
                <a:solidFill>
                  <a:srgbClr val="000000"/>
                </a:solidFill>
                <a:cs typeface="Calibri" pitchFamily="34" charset="0"/>
              </a:rPr>
              <a:t>Housing Placement</a:t>
            </a:r>
          </a:p>
        </p:txBody>
      </p:sp>
      <p:sp>
        <p:nvSpPr>
          <p:cNvPr id="16393" name="TextBox 35"/>
          <p:cNvSpPr txBox="1">
            <a:spLocks noChangeArrowheads="1"/>
          </p:cNvSpPr>
          <p:nvPr/>
        </p:nvSpPr>
        <p:spPr bwMode="auto">
          <a:xfrm>
            <a:off x="1612746" y="6042311"/>
            <a:ext cx="1468437" cy="368300"/>
          </a:xfrm>
          <a:prstGeom prst="rect">
            <a:avLst/>
          </a:prstGeom>
          <a:noFill/>
          <a:ln w="9525">
            <a:noFill/>
            <a:miter lim="800000"/>
            <a:headEnd/>
            <a:tailEnd/>
          </a:ln>
        </p:spPr>
        <p:txBody>
          <a:bodyPr>
            <a:spAutoFit/>
          </a:bodyPr>
          <a:lstStyle/>
          <a:p>
            <a:pPr algn="ctr" eaLnBrk="1" hangingPunct="1"/>
            <a:r>
              <a:rPr lang="en-US" altLang="en-US">
                <a:solidFill>
                  <a:srgbClr val="000000"/>
                </a:solidFill>
                <a:latin typeface="Calibri" pitchFamily="34" charset="0"/>
                <a:cs typeface="Calibri" pitchFamily="34" charset="0"/>
              </a:rPr>
              <a:t>Street</a:t>
            </a:r>
          </a:p>
        </p:txBody>
      </p:sp>
      <p:sp>
        <p:nvSpPr>
          <p:cNvPr id="16394" name="TextBox 36"/>
          <p:cNvSpPr txBox="1">
            <a:spLocks noChangeArrowheads="1"/>
          </p:cNvSpPr>
          <p:nvPr/>
        </p:nvSpPr>
        <p:spPr bwMode="auto">
          <a:xfrm>
            <a:off x="4692496" y="4838986"/>
            <a:ext cx="2565400" cy="369887"/>
          </a:xfrm>
          <a:prstGeom prst="rect">
            <a:avLst/>
          </a:prstGeom>
          <a:noFill/>
          <a:ln w="9525">
            <a:noFill/>
            <a:miter lim="800000"/>
            <a:headEnd/>
            <a:tailEnd/>
          </a:ln>
        </p:spPr>
        <p:txBody>
          <a:bodyPr>
            <a:spAutoFit/>
          </a:bodyPr>
          <a:lstStyle/>
          <a:p>
            <a:pPr algn="ctr" eaLnBrk="1" hangingPunct="1"/>
            <a:r>
              <a:rPr lang="en-US" altLang="en-US">
                <a:solidFill>
                  <a:srgbClr val="000000"/>
                </a:solidFill>
                <a:latin typeface="Calibri" pitchFamily="34" charset="0"/>
              </a:rPr>
              <a:t>Shelter</a:t>
            </a:r>
          </a:p>
        </p:txBody>
      </p:sp>
      <p:sp>
        <p:nvSpPr>
          <p:cNvPr id="39" name="Rectangle 38"/>
          <p:cNvSpPr/>
          <p:nvPr/>
        </p:nvSpPr>
        <p:spPr>
          <a:xfrm>
            <a:off x="4906808" y="5218398"/>
            <a:ext cx="46038" cy="9017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pic>
        <p:nvPicPr>
          <p:cNvPr id="16396"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2757333" y="3230848"/>
            <a:ext cx="247650" cy="439738"/>
          </a:xfrm>
          <a:prstGeom prst="rect">
            <a:avLst/>
          </a:prstGeom>
          <a:noFill/>
          <a:ln w="9525">
            <a:noFill/>
            <a:miter lim="800000"/>
            <a:headEnd/>
            <a:tailEnd/>
          </a:ln>
        </p:spPr>
      </p:pic>
      <p:pic>
        <p:nvPicPr>
          <p:cNvPr id="16397"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2393796" y="3230848"/>
            <a:ext cx="247650" cy="438150"/>
          </a:xfrm>
          <a:prstGeom prst="rect">
            <a:avLst/>
          </a:prstGeom>
          <a:noFill/>
          <a:ln w="9525">
            <a:noFill/>
            <a:miter lim="800000"/>
            <a:headEnd/>
            <a:tailEnd/>
          </a:ln>
        </p:spPr>
      </p:pic>
      <p:pic>
        <p:nvPicPr>
          <p:cNvPr id="16398"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1658783" y="3229261"/>
            <a:ext cx="247650" cy="438150"/>
          </a:xfrm>
          <a:prstGeom prst="rect">
            <a:avLst/>
          </a:prstGeom>
          <a:noFill/>
          <a:ln w="9525">
            <a:noFill/>
            <a:miter lim="800000"/>
            <a:headEnd/>
            <a:tailEnd/>
          </a:ln>
        </p:spPr>
      </p:pic>
      <p:pic>
        <p:nvPicPr>
          <p:cNvPr id="16399"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2025496" y="3230848"/>
            <a:ext cx="246062" cy="439738"/>
          </a:xfrm>
          <a:prstGeom prst="rect">
            <a:avLst/>
          </a:prstGeom>
          <a:noFill/>
          <a:ln w="9525">
            <a:noFill/>
            <a:miter lim="800000"/>
            <a:headEnd/>
            <a:tailEnd/>
          </a:ln>
        </p:spPr>
      </p:pic>
      <p:pic>
        <p:nvPicPr>
          <p:cNvPr id="16400"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2592233" y="2713323"/>
            <a:ext cx="247650" cy="438150"/>
          </a:xfrm>
          <a:prstGeom prst="rect">
            <a:avLst/>
          </a:prstGeom>
          <a:noFill/>
          <a:ln w="9525">
            <a:noFill/>
            <a:miter lim="800000"/>
            <a:headEnd/>
            <a:tailEnd/>
          </a:ln>
        </p:spPr>
      </p:pic>
      <p:pic>
        <p:nvPicPr>
          <p:cNvPr id="16401"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1857221" y="2711736"/>
            <a:ext cx="247650" cy="438150"/>
          </a:xfrm>
          <a:prstGeom prst="rect">
            <a:avLst/>
          </a:prstGeom>
          <a:noFill/>
          <a:ln w="9525">
            <a:noFill/>
            <a:miter lim="800000"/>
            <a:headEnd/>
            <a:tailEnd/>
          </a:ln>
        </p:spPr>
      </p:pic>
      <p:pic>
        <p:nvPicPr>
          <p:cNvPr id="16402"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2222346" y="2713323"/>
            <a:ext cx="247650" cy="439738"/>
          </a:xfrm>
          <a:prstGeom prst="rect">
            <a:avLst/>
          </a:prstGeom>
          <a:noFill/>
          <a:ln w="9525">
            <a:noFill/>
            <a:miter lim="800000"/>
            <a:headEnd/>
            <a:tailEnd/>
          </a:ln>
        </p:spPr>
      </p:pic>
      <p:pic>
        <p:nvPicPr>
          <p:cNvPr id="16403"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1801658" y="5450173"/>
            <a:ext cx="247650" cy="439738"/>
          </a:xfrm>
          <a:prstGeom prst="rect">
            <a:avLst/>
          </a:prstGeom>
          <a:noFill/>
          <a:ln w="9525">
            <a:noFill/>
            <a:miter lim="800000"/>
            <a:headEnd/>
            <a:tailEnd/>
          </a:ln>
        </p:spPr>
      </p:pic>
      <p:pic>
        <p:nvPicPr>
          <p:cNvPr id="16404"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2166783" y="5453348"/>
            <a:ext cx="247650" cy="439738"/>
          </a:xfrm>
          <a:prstGeom prst="rect">
            <a:avLst/>
          </a:prstGeom>
          <a:noFill/>
          <a:ln w="9525">
            <a:noFill/>
            <a:miter lim="800000"/>
            <a:headEnd/>
            <a:tailEnd/>
          </a:ln>
        </p:spPr>
      </p:pic>
      <p:pic>
        <p:nvPicPr>
          <p:cNvPr id="16405"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6089496" y="5524786"/>
            <a:ext cx="247650" cy="439737"/>
          </a:xfrm>
          <a:prstGeom prst="rect">
            <a:avLst/>
          </a:prstGeom>
          <a:noFill/>
          <a:ln w="9525">
            <a:noFill/>
            <a:miter lim="800000"/>
            <a:headEnd/>
            <a:tailEnd/>
          </a:ln>
        </p:spPr>
      </p:pic>
      <p:pic>
        <p:nvPicPr>
          <p:cNvPr id="16406"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5725958" y="5523198"/>
            <a:ext cx="247650" cy="439738"/>
          </a:xfrm>
          <a:prstGeom prst="rect">
            <a:avLst/>
          </a:prstGeom>
          <a:noFill/>
          <a:ln w="9525">
            <a:noFill/>
            <a:miter lim="800000"/>
            <a:headEnd/>
            <a:tailEnd/>
          </a:ln>
        </p:spPr>
      </p:pic>
      <p:pic>
        <p:nvPicPr>
          <p:cNvPr id="16407"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4990946" y="5521611"/>
            <a:ext cx="247650" cy="439737"/>
          </a:xfrm>
          <a:prstGeom prst="rect">
            <a:avLst/>
          </a:prstGeom>
          <a:noFill/>
          <a:ln w="9525">
            <a:noFill/>
            <a:miter lim="800000"/>
            <a:headEnd/>
            <a:tailEnd/>
          </a:ln>
        </p:spPr>
      </p:pic>
      <p:pic>
        <p:nvPicPr>
          <p:cNvPr id="16408"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5356071" y="5524786"/>
            <a:ext cx="247650" cy="439737"/>
          </a:xfrm>
          <a:prstGeom prst="rect">
            <a:avLst/>
          </a:prstGeom>
          <a:noFill/>
          <a:ln w="9525">
            <a:noFill/>
            <a:miter lim="800000"/>
            <a:headEnd/>
            <a:tailEnd/>
          </a:ln>
        </p:spPr>
      </p:pic>
      <p:pic>
        <p:nvPicPr>
          <p:cNvPr id="16409"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7176933" y="5520023"/>
            <a:ext cx="247650" cy="439738"/>
          </a:xfrm>
          <a:prstGeom prst="rect">
            <a:avLst/>
          </a:prstGeom>
          <a:noFill/>
          <a:ln w="9525">
            <a:noFill/>
            <a:miter lim="800000"/>
            <a:headEnd/>
            <a:tailEnd/>
          </a:ln>
        </p:spPr>
      </p:pic>
      <p:pic>
        <p:nvPicPr>
          <p:cNvPr id="16410"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6400646" y="5518436"/>
            <a:ext cx="247650" cy="439737"/>
          </a:xfrm>
          <a:prstGeom prst="rect">
            <a:avLst/>
          </a:prstGeom>
          <a:noFill/>
          <a:ln w="9525">
            <a:noFill/>
            <a:miter lim="800000"/>
            <a:headEnd/>
            <a:tailEnd/>
          </a:ln>
        </p:spPr>
      </p:pic>
      <p:pic>
        <p:nvPicPr>
          <p:cNvPr id="16411"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6737196" y="5521611"/>
            <a:ext cx="247650" cy="439737"/>
          </a:xfrm>
          <a:prstGeom prst="rect">
            <a:avLst/>
          </a:prstGeom>
          <a:noFill/>
          <a:ln w="9525">
            <a:noFill/>
            <a:miter lim="800000"/>
            <a:headEnd/>
            <a:tailEnd/>
          </a:ln>
        </p:spPr>
      </p:pic>
      <p:pic>
        <p:nvPicPr>
          <p:cNvPr id="16412"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10036021" y="2930811"/>
            <a:ext cx="247650" cy="439737"/>
          </a:xfrm>
          <a:prstGeom prst="rect">
            <a:avLst/>
          </a:prstGeom>
          <a:noFill/>
          <a:ln w="9525">
            <a:noFill/>
            <a:miter lim="800000"/>
            <a:headEnd/>
            <a:tailEnd/>
          </a:ln>
        </p:spPr>
      </p:pic>
      <p:pic>
        <p:nvPicPr>
          <p:cNvPr id="16413"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9672483" y="2929223"/>
            <a:ext cx="246063" cy="439738"/>
          </a:xfrm>
          <a:prstGeom prst="rect">
            <a:avLst/>
          </a:prstGeom>
          <a:noFill/>
          <a:ln w="9525">
            <a:noFill/>
            <a:miter lim="800000"/>
            <a:headEnd/>
            <a:tailEnd/>
          </a:ln>
        </p:spPr>
      </p:pic>
      <p:pic>
        <p:nvPicPr>
          <p:cNvPr id="16414"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9302596" y="2930811"/>
            <a:ext cx="247650" cy="439737"/>
          </a:xfrm>
          <a:prstGeom prst="rect">
            <a:avLst/>
          </a:prstGeom>
          <a:noFill/>
          <a:ln w="9525">
            <a:noFill/>
            <a:miter lim="800000"/>
            <a:headEnd/>
            <a:tailEnd/>
          </a:ln>
        </p:spPr>
      </p:pic>
      <p:sp>
        <p:nvSpPr>
          <p:cNvPr id="68" name="Oval 67"/>
          <p:cNvSpPr/>
          <p:nvPr/>
        </p:nvSpPr>
        <p:spPr>
          <a:xfrm>
            <a:off x="2068358" y="5386673"/>
            <a:ext cx="436563" cy="58102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pic>
        <p:nvPicPr>
          <p:cNvPr id="16416"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4482946" y="5524786"/>
            <a:ext cx="247650" cy="439737"/>
          </a:xfrm>
          <a:prstGeom prst="rect">
            <a:avLst/>
          </a:prstGeom>
          <a:noFill/>
          <a:ln w="9525">
            <a:noFill/>
            <a:miter lim="800000"/>
            <a:headEnd/>
            <a:tailEnd/>
          </a:ln>
        </p:spPr>
      </p:pic>
      <p:sp>
        <p:nvSpPr>
          <p:cNvPr id="70" name="Oval 69"/>
          <p:cNvSpPr/>
          <p:nvPr/>
        </p:nvSpPr>
        <p:spPr>
          <a:xfrm>
            <a:off x="4374996" y="5439061"/>
            <a:ext cx="436562" cy="58102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pic>
        <p:nvPicPr>
          <p:cNvPr id="16418"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2584296" y="5485098"/>
            <a:ext cx="247650" cy="438150"/>
          </a:xfrm>
          <a:prstGeom prst="rect">
            <a:avLst/>
          </a:prstGeom>
          <a:noFill/>
          <a:ln w="9525">
            <a:noFill/>
            <a:miter lim="800000"/>
            <a:headEnd/>
            <a:tailEnd/>
          </a:ln>
        </p:spPr>
      </p:pic>
      <p:sp>
        <p:nvSpPr>
          <p:cNvPr id="72" name="Oval 71"/>
          <p:cNvSpPr/>
          <p:nvPr/>
        </p:nvSpPr>
        <p:spPr>
          <a:xfrm>
            <a:off x="2492221" y="2649823"/>
            <a:ext cx="436562" cy="582613"/>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73" name="Oval 72"/>
          <p:cNvSpPr/>
          <p:nvPr/>
        </p:nvSpPr>
        <p:spPr>
          <a:xfrm>
            <a:off x="2508096" y="5410486"/>
            <a:ext cx="436562" cy="58102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74" name="Oval 73"/>
          <p:cNvSpPr/>
          <p:nvPr/>
        </p:nvSpPr>
        <p:spPr>
          <a:xfrm>
            <a:off x="7084858" y="5435886"/>
            <a:ext cx="436563" cy="58102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pic>
        <p:nvPicPr>
          <p:cNvPr id="16422" name="Picture 11" descr="C:\Users\elkinc\AppData\Local\Microsoft\Windows\Temporary Internet Files\Content.IE5\E2S2O53M\nicubunu-Stick-figure-male-2[1].png"/>
          <p:cNvPicPr>
            <a:picLocks noChangeAspect="1" noChangeArrowheads="1"/>
          </p:cNvPicPr>
          <p:nvPr/>
        </p:nvPicPr>
        <p:blipFill>
          <a:blip r:embed="rId5" cstate="print"/>
          <a:srcRect/>
          <a:stretch>
            <a:fillRect/>
          </a:stretch>
        </p:blipFill>
        <p:spPr bwMode="auto">
          <a:xfrm>
            <a:off x="8954933" y="2929223"/>
            <a:ext cx="246063" cy="439738"/>
          </a:xfrm>
          <a:prstGeom prst="rect">
            <a:avLst/>
          </a:prstGeom>
          <a:noFill/>
          <a:ln w="9525">
            <a:noFill/>
            <a:miter lim="800000"/>
            <a:headEnd/>
            <a:tailEnd/>
          </a:ln>
        </p:spPr>
      </p:pic>
      <p:sp>
        <p:nvSpPr>
          <p:cNvPr id="76" name="Oval 75"/>
          <p:cNvSpPr/>
          <p:nvPr/>
        </p:nvSpPr>
        <p:spPr>
          <a:xfrm>
            <a:off x="8861271" y="2872073"/>
            <a:ext cx="436562" cy="582613"/>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77" name="Oval 76"/>
          <p:cNvSpPr/>
          <p:nvPr/>
        </p:nvSpPr>
        <p:spPr>
          <a:xfrm>
            <a:off x="1692121" y="5426361"/>
            <a:ext cx="436562" cy="582612"/>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81" name="Right Arrow 80"/>
          <p:cNvSpPr/>
          <p:nvPr/>
        </p:nvSpPr>
        <p:spPr>
          <a:xfrm rot="20636672">
            <a:off x="2604933" y="4362736"/>
            <a:ext cx="6215063" cy="1412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82" name="Right Arrow 81"/>
          <p:cNvSpPr/>
          <p:nvPr/>
        </p:nvSpPr>
        <p:spPr>
          <a:xfrm>
            <a:off x="3274858" y="3284823"/>
            <a:ext cx="5430838" cy="174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48" name="Right Arrow 47"/>
          <p:cNvSpPr/>
          <p:nvPr/>
        </p:nvSpPr>
        <p:spPr>
          <a:xfrm>
            <a:off x="3012921" y="5653373"/>
            <a:ext cx="1106487" cy="1952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49" name="Right Arrow 48"/>
          <p:cNvSpPr/>
          <p:nvPr/>
        </p:nvSpPr>
        <p:spPr>
          <a:xfrm rot="18574364" flipV="1">
            <a:off x="7276152" y="4347654"/>
            <a:ext cx="1727200" cy="1349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16429" name="TextBox 50"/>
          <p:cNvSpPr txBox="1">
            <a:spLocks noChangeArrowheads="1"/>
          </p:cNvSpPr>
          <p:nvPr/>
        </p:nvSpPr>
        <p:spPr bwMode="auto">
          <a:xfrm>
            <a:off x="4741708" y="2913348"/>
            <a:ext cx="1925638" cy="369888"/>
          </a:xfrm>
          <a:prstGeom prst="rect">
            <a:avLst/>
          </a:prstGeom>
          <a:noFill/>
          <a:ln w="9525">
            <a:noFill/>
            <a:miter lim="800000"/>
            <a:headEnd/>
            <a:tailEnd/>
          </a:ln>
        </p:spPr>
        <p:txBody>
          <a:bodyPr>
            <a:spAutoFit/>
          </a:bodyPr>
          <a:lstStyle/>
          <a:p>
            <a:pPr algn="ctr" eaLnBrk="1" hangingPunct="1"/>
            <a:r>
              <a:rPr lang="en-US" altLang="en-US">
                <a:latin typeface="Calibri" pitchFamily="34" charset="0"/>
              </a:rPr>
              <a:t>Diversion</a:t>
            </a:r>
          </a:p>
        </p:txBody>
      </p:sp>
      <p:sp>
        <p:nvSpPr>
          <p:cNvPr id="16430" name="TextBox 54"/>
          <p:cNvSpPr txBox="1">
            <a:spLocks noChangeArrowheads="1"/>
          </p:cNvSpPr>
          <p:nvPr/>
        </p:nvSpPr>
        <p:spPr bwMode="auto">
          <a:xfrm>
            <a:off x="2365221" y="4410361"/>
            <a:ext cx="1925637" cy="368300"/>
          </a:xfrm>
          <a:prstGeom prst="rect">
            <a:avLst/>
          </a:prstGeom>
          <a:noFill/>
          <a:ln w="9525">
            <a:noFill/>
            <a:miter lim="800000"/>
            <a:headEnd/>
            <a:tailEnd/>
          </a:ln>
        </p:spPr>
        <p:txBody>
          <a:bodyPr>
            <a:spAutoFit/>
          </a:bodyPr>
          <a:lstStyle/>
          <a:p>
            <a:pPr algn="ctr" eaLnBrk="1" hangingPunct="1"/>
            <a:r>
              <a:rPr lang="en-US" altLang="en-US">
                <a:latin typeface="Calibri" pitchFamily="34" charset="0"/>
              </a:rPr>
              <a:t>Street to Housing</a:t>
            </a:r>
          </a:p>
        </p:txBody>
      </p:sp>
      <p:sp>
        <p:nvSpPr>
          <p:cNvPr id="16431" name="TextBox 56"/>
          <p:cNvSpPr txBox="1">
            <a:spLocks noChangeArrowheads="1"/>
          </p:cNvSpPr>
          <p:nvPr/>
        </p:nvSpPr>
        <p:spPr bwMode="auto">
          <a:xfrm>
            <a:off x="8089746" y="4538948"/>
            <a:ext cx="1925637" cy="369888"/>
          </a:xfrm>
          <a:prstGeom prst="rect">
            <a:avLst/>
          </a:prstGeom>
          <a:noFill/>
          <a:ln w="9525">
            <a:noFill/>
            <a:miter lim="800000"/>
            <a:headEnd/>
            <a:tailEnd/>
          </a:ln>
        </p:spPr>
        <p:txBody>
          <a:bodyPr>
            <a:spAutoFit/>
          </a:bodyPr>
          <a:lstStyle/>
          <a:p>
            <a:pPr algn="ctr" eaLnBrk="1" hangingPunct="1"/>
            <a:r>
              <a:rPr lang="en-US" altLang="en-US" dirty="0">
                <a:latin typeface="Calibri" pitchFamily="34" charset="0"/>
              </a:rPr>
              <a:t>Shelter to Housing</a:t>
            </a:r>
          </a:p>
        </p:txBody>
      </p:sp>
      <p:sp>
        <p:nvSpPr>
          <p:cNvPr id="55" name="Oval 54"/>
          <p:cNvSpPr/>
          <p:nvPr/>
        </p:nvSpPr>
        <p:spPr>
          <a:xfrm>
            <a:off x="6622896" y="5451761"/>
            <a:ext cx="436562" cy="58102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952" y="287338"/>
            <a:ext cx="10608659" cy="1449387"/>
          </a:xfrm>
        </p:spPr>
        <p:txBody>
          <a:bodyPr/>
          <a:lstStyle/>
          <a:p>
            <a:r>
              <a:rPr lang="en-US" dirty="0" smtClean="0"/>
              <a:t>The Need for Shelter: Safety off the Streets</a:t>
            </a:r>
            <a:endParaRPr lang="en-US" dirty="0"/>
          </a:p>
        </p:txBody>
      </p:sp>
      <p:graphicFrame>
        <p:nvGraphicFramePr>
          <p:cNvPr id="3074" name="Content Placeholder 3"/>
          <p:cNvGraphicFramePr>
            <a:graphicFrameLocks noGrp="1"/>
          </p:cNvGraphicFramePr>
          <p:nvPr>
            <p:ph idx="1"/>
            <p:extLst>
              <p:ext uri="{D42A27DB-BD31-4B8C-83A1-F6EECF244321}">
                <p14:modId xmlns="" xmlns:p14="http://schemas.microsoft.com/office/powerpoint/2010/main" val="2158587850"/>
              </p:ext>
            </p:extLst>
          </p:nvPr>
        </p:nvGraphicFramePr>
        <p:xfrm>
          <a:off x="1747838" y="1841500"/>
          <a:ext cx="8669337" cy="4254500"/>
        </p:xfrm>
        <a:graphic>
          <a:graphicData uri="http://schemas.openxmlformats.org/presentationml/2006/ole">
            <p:oleObj spid="_x0000_s5129" name="Worksheet" r:id="rId4" imgW="8772591" imgH="4305300" progId="Excel.Sheet.8">
              <p:embed/>
            </p:oleObj>
          </a:graphicData>
        </a:graphic>
      </p:graphicFrame>
      <p:sp>
        <p:nvSpPr>
          <p:cNvPr id="3076" name="TextBox 5"/>
          <p:cNvSpPr txBox="1">
            <a:spLocks noChangeArrowheads="1"/>
          </p:cNvSpPr>
          <p:nvPr/>
        </p:nvSpPr>
        <p:spPr bwMode="auto">
          <a:xfrm>
            <a:off x="2698344" y="2954464"/>
            <a:ext cx="1371600" cy="369888"/>
          </a:xfrm>
          <a:prstGeom prst="rect">
            <a:avLst/>
          </a:prstGeom>
          <a:noFill/>
          <a:ln w="9525">
            <a:noFill/>
            <a:miter lim="800000"/>
            <a:headEnd/>
            <a:tailEnd/>
          </a:ln>
        </p:spPr>
        <p:txBody>
          <a:bodyPr>
            <a:spAutoFit/>
          </a:bodyPr>
          <a:lstStyle/>
          <a:p>
            <a:pPr eaLnBrk="1" hangingPunct="1"/>
            <a:r>
              <a:rPr lang="en-US" altLang="en-US" dirty="0" smtClean="0">
                <a:latin typeface="Calibri" pitchFamily="34" charset="0"/>
              </a:rPr>
              <a:t>Unsheltered</a:t>
            </a:r>
            <a:endParaRPr lang="en-US" altLang="en-US" dirty="0">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2" y="287338"/>
            <a:ext cx="10248071" cy="1449387"/>
          </a:xfrm>
        </p:spPr>
        <p:txBody>
          <a:bodyPr>
            <a:normAutofit/>
          </a:bodyPr>
          <a:lstStyle/>
          <a:p>
            <a:pPr fontAlgn="auto">
              <a:spcAft>
                <a:spcPts val="0"/>
              </a:spcAft>
              <a:defRPr/>
            </a:pPr>
            <a:r>
              <a:rPr lang="en-US" dirty="0" smtClean="0"/>
              <a:t>Unsheltered in </a:t>
            </a:r>
            <a:r>
              <a:rPr lang="en-US" dirty="0" smtClean="0"/>
              <a:t>Portland / Multnomah </a:t>
            </a:r>
            <a:r>
              <a:rPr lang="en-US" dirty="0" smtClean="0"/>
              <a:t>County</a:t>
            </a:r>
            <a:endParaRPr lang="en-US" dirty="0"/>
          </a:p>
        </p:txBody>
      </p:sp>
      <p:sp>
        <p:nvSpPr>
          <p:cNvPr id="3" name="Content Placeholder 2"/>
          <p:cNvSpPr>
            <a:spLocks noGrp="1"/>
          </p:cNvSpPr>
          <p:nvPr>
            <p:ph idx="1"/>
          </p:nvPr>
        </p:nvSpPr>
        <p:spPr>
          <a:xfrm>
            <a:off x="1096963" y="1943367"/>
            <a:ext cx="10058400" cy="4022725"/>
          </a:xfrm>
        </p:spPr>
        <p:txBody>
          <a:bodyPr>
            <a:normAutofit/>
          </a:bodyPr>
          <a:lstStyle/>
          <a:p>
            <a:pPr indent="0" fontAlgn="auto">
              <a:lnSpc>
                <a:spcPct val="100000"/>
              </a:lnSpc>
              <a:spcBef>
                <a:spcPts val="600"/>
              </a:spcBef>
              <a:spcAft>
                <a:spcPts val="0"/>
              </a:spcAft>
              <a:buNone/>
              <a:defRPr/>
            </a:pPr>
            <a:r>
              <a:rPr lang="en-US" sz="3600" b="1" dirty="0" smtClean="0"/>
              <a:t>50%</a:t>
            </a:r>
            <a:r>
              <a:rPr lang="en-US" sz="3600" dirty="0" smtClean="0"/>
              <a:t> </a:t>
            </a:r>
            <a:r>
              <a:rPr lang="en-US" sz="3600" dirty="0"/>
              <a:t>– </a:t>
            </a:r>
            <a:r>
              <a:rPr lang="en-US" sz="3600" dirty="0" smtClean="0"/>
              <a:t>People experiencing homelessness in shelter</a:t>
            </a:r>
          </a:p>
          <a:p>
            <a:pPr indent="0" fontAlgn="auto">
              <a:lnSpc>
                <a:spcPct val="100000"/>
              </a:lnSpc>
              <a:spcBef>
                <a:spcPts val="600"/>
              </a:spcBef>
              <a:spcAft>
                <a:spcPts val="0"/>
              </a:spcAft>
              <a:buNone/>
              <a:defRPr/>
            </a:pPr>
            <a:r>
              <a:rPr lang="en-US" sz="3600" b="1" dirty="0" smtClean="0"/>
              <a:t>1,800</a:t>
            </a:r>
            <a:r>
              <a:rPr lang="en-US" sz="3600" dirty="0" smtClean="0"/>
              <a:t> </a:t>
            </a:r>
            <a:r>
              <a:rPr lang="en-US" sz="3600" dirty="0"/>
              <a:t>– </a:t>
            </a:r>
            <a:r>
              <a:rPr lang="en-US" sz="3600" dirty="0" smtClean="0"/>
              <a:t>Unsheltered people each night</a:t>
            </a:r>
          </a:p>
          <a:p>
            <a:pPr marL="798513" lvl="2" indent="-288925" fontAlgn="auto">
              <a:lnSpc>
                <a:spcPct val="100000"/>
              </a:lnSpc>
              <a:spcBef>
                <a:spcPts val="600"/>
              </a:spcBef>
              <a:spcAft>
                <a:spcPts val="0"/>
              </a:spcAft>
              <a:buFont typeface="Arial" pitchFamily="34" charset="0"/>
              <a:buChar char="•"/>
              <a:defRPr/>
            </a:pPr>
            <a:r>
              <a:rPr lang="en-US" sz="3200" b="1" dirty="0" smtClean="0"/>
              <a:t>50%</a:t>
            </a:r>
            <a:r>
              <a:rPr lang="en-US" sz="3200" dirty="0" smtClean="0"/>
              <a:t> </a:t>
            </a:r>
            <a:r>
              <a:rPr lang="en-US" sz="3200" dirty="0"/>
              <a:t>– C</a:t>
            </a:r>
            <a:r>
              <a:rPr lang="en-US" sz="3200" dirty="0" smtClean="0"/>
              <a:t>hronically homeless (disabled &amp; homeless 1 </a:t>
            </a:r>
            <a:r>
              <a:rPr lang="en-US" sz="3200" dirty="0" err="1" smtClean="0"/>
              <a:t>yr</a:t>
            </a:r>
            <a:r>
              <a:rPr lang="en-US" sz="3200" dirty="0" smtClean="0"/>
              <a:t>+)</a:t>
            </a:r>
          </a:p>
          <a:p>
            <a:pPr marL="798513" lvl="2" indent="-230188" fontAlgn="auto">
              <a:lnSpc>
                <a:spcPct val="100000"/>
              </a:lnSpc>
              <a:spcBef>
                <a:spcPts val="600"/>
              </a:spcBef>
              <a:spcAft>
                <a:spcPts val="0"/>
              </a:spcAft>
              <a:buFont typeface="Arial" pitchFamily="34" charset="0"/>
              <a:buChar char="•"/>
              <a:defRPr/>
            </a:pPr>
            <a:r>
              <a:rPr lang="en-US" sz="3200" b="1" dirty="0" smtClean="0"/>
              <a:t>500</a:t>
            </a:r>
            <a:r>
              <a:rPr lang="en-US" sz="3200" dirty="0" smtClean="0"/>
              <a:t> – Women </a:t>
            </a:r>
          </a:p>
          <a:p>
            <a:pPr marL="798513" lvl="2" indent="-230188" fontAlgn="auto">
              <a:lnSpc>
                <a:spcPct val="100000"/>
              </a:lnSpc>
              <a:spcBef>
                <a:spcPts val="600"/>
              </a:spcBef>
              <a:spcAft>
                <a:spcPts val="0"/>
              </a:spcAft>
              <a:buFont typeface="Arial" pitchFamily="34" charset="0"/>
              <a:buChar char="•"/>
              <a:defRPr/>
            </a:pPr>
            <a:r>
              <a:rPr lang="en-US" sz="3200" dirty="0" smtClean="0">
                <a:sym typeface="Symbol"/>
              </a:rPr>
              <a:t></a:t>
            </a:r>
            <a:r>
              <a:rPr lang="en-US" sz="3200" dirty="0" smtClean="0"/>
              <a:t> </a:t>
            </a:r>
            <a:r>
              <a:rPr lang="en-US" sz="3200" dirty="0"/>
              <a:t>– </a:t>
            </a:r>
            <a:r>
              <a:rPr lang="en-US" sz="3200" dirty="0" smtClean="0"/>
              <a:t>Adults 55+ and African-Americans </a:t>
            </a:r>
          </a:p>
        </p:txBody>
      </p:sp>
    </p:spTree>
    <p:extLst>
      <p:ext uri="{BB962C8B-B14F-4D97-AF65-F5344CB8AC3E}">
        <p14:creationId xmlns="" xmlns:p14="http://schemas.microsoft.com/office/powerpoint/2010/main" val="16078022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Responses to the Camping Challenge in Portland</a:t>
            </a:r>
          </a:p>
        </p:txBody>
      </p:sp>
      <p:sp>
        <p:nvSpPr>
          <p:cNvPr id="3" name="Content Placeholder 2"/>
          <p:cNvSpPr>
            <a:spLocks noGrp="1"/>
          </p:cNvSpPr>
          <p:nvPr>
            <p:ph idx="1"/>
          </p:nvPr>
        </p:nvSpPr>
        <p:spPr>
          <a:xfrm>
            <a:off x="1177883" y="1846263"/>
            <a:ext cx="10058400" cy="4022725"/>
          </a:xfrm>
        </p:spPr>
        <p:txBody>
          <a:bodyPr/>
          <a:lstStyle/>
          <a:p>
            <a:pPr marL="57150" lvl="0" indent="0" fontAlgn="auto">
              <a:spcAft>
                <a:spcPts val="1200"/>
              </a:spcAft>
              <a:buClr>
                <a:srgbClr val="E48312"/>
              </a:buClr>
              <a:buFont typeface="Arial" panose="020B0604020202020204" pitchFamily="34" charset="0"/>
              <a:buChar char="•"/>
              <a:tabLst>
                <a:tab pos="4572000" algn="r"/>
              </a:tabLst>
              <a:defRPr/>
            </a:pPr>
            <a:r>
              <a:rPr lang="en-US" sz="2800" i="1" dirty="0"/>
              <a:t> “Create a shelter bed for everyone! People </a:t>
            </a:r>
            <a:r>
              <a:rPr lang="en-US" sz="2800" i="1" dirty="0" smtClean="0"/>
              <a:t>who					 want </a:t>
            </a:r>
            <a:r>
              <a:rPr lang="en-US" sz="2800" i="1" dirty="0"/>
              <a:t>help can go to shelter -- those </a:t>
            </a:r>
            <a:r>
              <a:rPr lang="en-US" sz="2800" i="1" dirty="0" smtClean="0"/>
              <a:t>who don’t can				 leave </a:t>
            </a:r>
            <a:r>
              <a:rPr lang="en-US" sz="2800" i="1" dirty="0"/>
              <a:t>town or be arrested.”</a:t>
            </a:r>
          </a:p>
          <a:p>
            <a:pPr marL="1828800" lvl="0" indent="0" algn="r" fontAlgn="auto">
              <a:spcAft>
                <a:spcPts val="1200"/>
              </a:spcAft>
              <a:buClr>
                <a:srgbClr val="E48312"/>
              </a:buClr>
              <a:buFont typeface="Arial" panose="020B0604020202020204" pitchFamily="34" charset="0"/>
              <a:buChar char="•"/>
              <a:defRPr/>
            </a:pPr>
            <a:r>
              <a:rPr lang="en-US" sz="2800" i="1" dirty="0"/>
              <a:t> “Get rid of the anti-camping ordinance! You can’t enforce a camping ordinance against homeless people unless you have someplace they can go.”</a:t>
            </a:r>
          </a:p>
          <a:p>
            <a:pPr marL="914400" lvl="0" indent="0" fontAlgn="auto">
              <a:spcAft>
                <a:spcPts val="1200"/>
              </a:spcAft>
              <a:buClr>
                <a:srgbClr val="E48312"/>
              </a:buClr>
              <a:buFont typeface="Arial" panose="020B0604020202020204" pitchFamily="34" charset="0"/>
              <a:buChar char="•"/>
              <a:tabLst>
                <a:tab pos="6169025" algn="dec"/>
              </a:tabLst>
              <a:defRPr/>
            </a:pPr>
            <a:r>
              <a:rPr lang="en-US" sz="2800" i="1" dirty="0"/>
              <a:t> “ We shouldn’t be dealing with camping! It’s a </a:t>
            </a:r>
            <a:r>
              <a:rPr lang="en-US" sz="2800" i="1" dirty="0" smtClean="0"/>
              <a:t>			distraction </a:t>
            </a:r>
            <a:r>
              <a:rPr lang="en-US" sz="2800" i="1" dirty="0"/>
              <a:t>from the work we need to do on </a:t>
            </a:r>
            <a:r>
              <a:rPr lang="en-US" sz="2800" i="1" dirty="0" smtClean="0"/>
              <a:t>long-term		solutions</a:t>
            </a:r>
            <a:r>
              <a:rPr lang="en-US" sz="2800" i="1" dirty="0"/>
              <a:t>, like permanent housing.”</a:t>
            </a:r>
            <a:endParaRPr lang="en-US" dirty="0"/>
          </a:p>
          <a:p>
            <a:endParaRPr lang="en-US" dirty="0"/>
          </a:p>
        </p:txBody>
      </p:sp>
    </p:spTree>
    <p:extLst>
      <p:ext uri="{BB962C8B-B14F-4D97-AF65-F5344CB8AC3E}">
        <p14:creationId xmlns="" xmlns:p14="http://schemas.microsoft.com/office/powerpoint/2010/main" val="136664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412694"/>
            <a:ext cx="10058400" cy="1267387"/>
          </a:xfrm>
        </p:spPr>
        <p:txBody>
          <a:bodyPr/>
          <a:lstStyle/>
          <a:p>
            <a:r>
              <a:rPr lang="en-US" dirty="0" smtClean="0"/>
              <a:t>A More Helpful Response</a:t>
            </a:r>
            <a:endParaRPr lang="en-US" dirty="0"/>
          </a:p>
        </p:txBody>
      </p:sp>
      <p:sp>
        <p:nvSpPr>
          <p:cNvPr id="3" name="Content Placeholder 2"/>
          <p:cNvSpPr>
            <a:spLocks noGrp="1"/>
          </p:cNvSpPr>
          <p:nvPr>
            <p:ph idx="1"/>
          </p:nvPr>
        </p:nvSpPr>
        <p:spPr/>
        <p:txBody>
          <a:bodyPr/>
          <a:lstStyle/>
          <a:p>
            <a:pPr marL="0" lvl="0" indent="0" fontAlgn="auto">
              <a:spcAft>
                <a:spcPts val="0"/>
              </a:spcAft>
              <a:buClr>
                <a:srgbClr val="E48312"/>
              </a:buClr>
              <a:buNone/>
              <a:defRPr/>
            </a:pPr>
            <a:r>
              <a:rPr lang="en-US" sz="3600" dirty="0"/>
              <a:t>Implement strategies in response to camping that </a:t>
            </a:r>
            <a:r>
              <a:rPr lang="en-US" sz="3600" b="1" dirty="0"/>
              <a:t>balance</a:t>
            </a:r>
            <a:r>
              <a:rPr lang="en-US" sz="3600" dirty="0"/>
              <a:t>: </a:t>
            </a:r>
          </a:p>
          <a:p>
            <a:pPr marL="461963" lvl="1" indent="-230188" fontAlgn="auto">
              <a:spcAft>
                <a:spcPts val="0"/>
              </a:spcAft>
              <a:buClr>
                <a:srgbClr val="E48312"/>
              </a:buClr>
              <a:defRPr/>
            </a:pPr>
            <a:r>
              <a:rPr lang="en-US" sz="3000" dirty="0" smtClean="0"/>
              <a:t>Diverse </a:t>
            </a:r>
            <a:r>
              <a:rPr lang="en-US" sz="3000" dirty="0"/>
              <a:t>desires and needs of those experiencing homelessness </a:t>
            </a:r>
          </a:p>
          <a:p>
            <a:pPr marL="461963" lvl="1" indent="-230188" fontAlgn="auto">
              <a:spcAft>
                <a:spcPts val="0"/>
              </a:spcAft>
              <a:buClr>
                <a:srgbClr val="E48312"/>
              </a:buClr>
              <a:defRPr/>
            </a:pPr>
            <a:r>
              <a:rPr lang="en-US" sz="3000" dirty="0" smtClean="0"/>
              <a:t>Concerns </a:t>
            </a:r>
            <a:r>
              <a:rPr lang="en-US" sz="3000" dirty="0"/>
              <a:t>that ‘camping’ raises for others in the community </a:t>
            </a:r>
          </a:p>
          <a:p>
            <a:pPr marL="461963" lvl="1" indent="-230188" fontAlgn="auto">
              <a:spcAft>
                <a:spcPts val="0"/>
              </a:spcAft>
              <a:buClr>
                <a:srgbClr val="E48312"/>
              </a:buClr>
              <a:defRPr/>
            </a:pPr>
            <a:r>
              <a:rPr lang="en-US" sz="3000" dirty="0" smtClean="0"/>
              <a:t>Resource </a:t>
            </a:r>
            <a:r>
              <a:rPr lang="en-US" sz="3000" dirty="0"/>
              <a:t>trade-offs between different approaches to providing immediate safety for those who cannot currently get access to permanent housing</a:t>
            </a:r>
          </a:p>
          <a:p>
            <a:endParaRPr lang="en-US" dirty="0"/>
          </a:p>
        </p:txBody>
      </p:sp>
    </p:spTree>
    <p:extLst>
      <p:ext uri="{BB962C8B-B14F-4D97-AF65-F5344CB8AC3E}">
        <p14:creationId xmlns="" xmlns:p14="http://schemas.microsoft.com/office/powerpoint/2010/main" val="3648453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Expand &amp; Improve Shelter</a:t>
            </a:r>
          </a:p>
        </p:txBody>
      </p:sp>
      <p:sp>
        <p:nvSpPr>
          <p:cNvPr id="3" name="Content Placeholder 2"/>
          <p:cNvSpPr>
            <a:spLocks noGrp="1"/>
          </p:cNvSpPr>
          <p:nvPr>
            <p:ph idx="1"/>
          </p:nvPr>
        </p:nvSpPr>
        <p:spPr/>
        <p:txBody>
          <a:bodyPr/>
          <a:lstStyle/>
          <a:p>
            <a:pPr marL="115888" lvl="0" indent="0" fontAlgn="auto">
              <a:spcAft>
                <a:spcPts val="0"/>
              </a:spcAft>
              <a:buClr>
                <a:srgbClr val="E48312"/>
              </a:buClr>
              <a:buNone/>
              <a:defRPr/>
            </a:pPr>
            <a:r>
              <a:rPr lang="en-US" sz="3200" dirty="0"/>
              <a:t>Carefully calibrated facility-based shelter expansion </a:t>
            </a:r>
            <a:r>
              <a:rPr lang="en-US" sz="3200" dirty="0" smtClean="0"/>
              <a:t>that addresses </a:t>
            </a:r>
            <a:r>
              <a:rPr lang="en-US" sz="3200" dirty="0"/>
              <a:t>barriers to shelter (ex.: pets, couples, excessive rules), especially for highly vulnerable people.</a:t>
            </a:r>
          </a:p>
          <a:p>
            <a:pPr marL="1376363" lvl="0" indent="0" fontAlgn="auto">
              <a:spcAft>
                <a:spcPts val="0"/>
              </a:spcAft>
              <a:buClr>
                <a:srgbClr val="E48312"/>
              </a:buClr>
              <a:buNone/>
              <a:defRPr/>
            </a:pPr>
            <a:endParaRPr lang="en-US" sz="1100" dirty="0" smtClean="0">
              <a:sym typeface="Wingdings" pitchFamily="2" charset="2"/>
            </a:endParaRPr>
          </a:p>
          <a:p>
            <a:pPr marL="1376363" lvl="0" indent="0" fontAlgn="auto">
              <a:spcAft>
                <a:spcPts val="0"/>
              </a:spcAft>
              <a:buClr>
                <a:srgbClr val="E48312"/>
              </a:buClr>
              <a:buNone/>
              <a:defRPr/>
            </a:pPr>
            <a:r>
              <a:rPr lang="en-US" sz="3200" dirty="0" smtClean="0">
                <a:sym typeface="Wingdings" pitchFamily="2" charset="2"/>
              </a:rPr>
              <a:t> </a:t>
            </a:r>
            <a:r>
              <a:rPr lang="en-US" sz="3200" b="1" dirty="0" smtClean="0"/>
              <a:t>However</a:t>
            </a:r>
            <a:r>
              <a:rPr lang="en-US" sz="3200" dirty="0"/>
              <a:t>, mass shelter won’t itself </a:t>
            </a:r>
            <a:r>
              <a:rPr lang="en-US" sz="3200" dirty="0" smtClean="0"/>
              <a:t>solve camping </a:t>
            </a:r>
            <a:r>
              <a:rPr lang="en-US" sz="3200" dirty="0"/>
              <a:t>and can have negative </a:t>
            </a:r>
            <a:r>
              <a:rPr lang="en-US" sz="3200" dirty="0" smtClean="0"/>
              <a:t>consequences for </a:t>
            </a:r>
            <a:r>
              <a:rPr lang="en-US" sz="3200" dirty="0"/>
              <a:t>other </a:t>
            </a:r>
            <a:r>
              <a:rPr lang="en-US" sz="3200" dirty="0" smtClean="0"/>
              <a:t>strategies</a:t>
            </a:r>
            <a:endParaRPr lang="en-US" dirty="0"/>
          </a:p>
        </p:txBody>
      </p:sp>
    </p:spTree>
    <p:extLst>
      <p:ext uri="{BB962C8B-B14F-4D97-AF65-F5344CB8AC3E}">
        <p14:creationId xmlns="" xmlns:p14="http://schemas.microsoft.com/office/powerpoint/2010/main" val="3111228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Evaluate Different Types of Camping</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sz="3600" dirty="0" smtClean="0"/>
              <a:t> Unorganized </a:t>
            </a:r>
            <a:r>
              <a:rPr lang="en-US" sz="3600" dirty="0"/>
              <a:t>Camping</a:t>
            </a:r>
          </a:p>
          <a:p>
            <a:pPr>
              <a:buFont typeface="Arial" pitchFamily="34" charset="0"/>
              <a:buChar char="•"/>
            </a:pPr>
            <a:r>
              <a:rPr lang="en-US" sz="3600" dirty="0" smtClean="0"/>
              <a:t> Self-Organized Camping</a:t>
            </a:r>
          </a:p>
          <a:p>
            <a:pPr>
              <a:buFont typeface="Arial" pitchFamily="34" charset="0"/>
              <a:buChar char="•"/>
            </a:pPr>
            <a:r>
              <a:rPr lang="en-US" sz="3600" dirty="0" smtClean="0"/>
              <a:t> Non-Profit Run Self-Governed </a:t>
            </a:r>
            <a:r>
              <a:rPr lang="en-US" sz="3600" dirty="0"/>
              <a:t>Communities</a:t>
            </a:r>
          </a:p>
        </p:txBody>
      </p:sp>
    </p:spTree>
    <p:extLst>
      <p:ext uri="{BB962C8B-B14F-4D97-AF65-F5344CB8AC3E}">
        <p14:creationId xmlns="" xmlns:p14="http://schemas.microsoft.com/office/powerpoint/2010/main" val="4670677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Camping: Public Safety &amp; </a:t>
            </a:r>
            <a:br>
              <a:rPr lang="en-US" dirty="0" smtClean="0"/>
            </a:br>
            <a:r>
              <a:rPr lang="en-US" dirty="0" smtClean="0"/>
              <a:t>Service Collaboration </a:t>
            </a:r>
            <a:endParaRPr lang="en-US" dirty="0"/>
          </a:p>
        </p:txBody>
      </p:sp>
      <p:sp>
        <p:nvSpPr>
          <p:cNvPr id="3" name="Content Placeholder 2"/>
          <p:cNvSpPr>
            <a:spLocks noGrp="1"/>
          </p:cNvSpPr>
          <p:nvPr>
            <p:ph idx="1"/>
          </p:nvPr>
        </p:nvSpPr>
        <p:spPr/>
        <p:txBody>
          <a:bodyPr/>
          <a:lstStyle/>
          <a:p>
            <a:r>
              <a:rPr lang="en-US" sz="3200" dirty="0" smtClean="0"/>
              <a:t>Local &amp; National Examples:</a:t>
            </a:r>
          </a:p>
          <a:p>
            <a:pPr lvl="1"/>
            <a:r>
              <a:rPr lang="en-US" sz="2800" dirty="0" smtClean="0"/>
              <a:t>Seattle: Law Enforcement Assisted Diversion (LEAD) – Low level offenders diversion</a:t>
            </a:r>
          </a:p>
          <a:p>
            <a:pPr lvl="1"/>
            <a:r>
              <a:rPr lang="en-US" sz="2800" dirty="0" smtClean="0"/>
              <a:t>San Francisco: Homeless Outreach Team (SF HOT): collaboration among Dept. of Public Health, Human Services Agency, SF Public Library and Public Health Foundation Enterprises</a:t>
            </a:r>
          </a:p>
          <a:p>
            <a:pPr lvl="1"/>
            <a:r>
              <a:rPr lang="en-US" sz="2800" dirty="0" smtClean="0"/>
              <a:t>Portland: </a:t>
            </a:r>
          </a:p>
          <a:p>
            <a:pPr lvl="2"/>
            <a:r>
              <a:rPr lang="en-US" sz="2000" dirty="0" smtClean="0"/>
              <a:t>JOIN Street Outreach</a:t>
            </a:r>
          </a:p>
          <a:p>
            <a:pPr lvl="2"/>
            <a:r>
              <a:rPr lang="en-US" sz="2000" dirty="0" smtClean="0"/>
              <a:t>Cascadia Behavioral Health’s High Intensity Street Outreach</a:t>
            </a:r>
          </a:p>
          <a:p>
            <a:pPr lvl="2"/>
            <a:r>
              <a:rPr lang="en-US" sz="2000" dirty="0" smtClean="0"/>
              <a:t>Campsite cleanup/support: 3 trucks; 1 in each precinct trained to deal with bio-hazards</a:t>
            </a:r>
          </a:p>
          <a:p>
            <a:pPr lvl="2"/>
            <a:r>
              <a:rPr lang="en-US" sz="2000" dirty="0" smtClean="0"/>
              <a:t>Needle exchange programs, sharps containers in parks</a:t>
            </a:r>
          </a:p>
        </p:txBody>
      </p:sp>
      <p:pic>
        <p:nvPicPr>
          <p:cNvPr id="11266" name="Picture 3"/>
          <p:cNvPicPr>
            <a:picLocks noChangeAspect="1"/>
          </p:cNvPicPr>
          <p:nvPr/>
        </p:nvPicPr>
        <p:blipFill rotWithShape="1">
          <a:blip r:embed="rId3" cstate="print"/>
          <a:srcRect t="7904" r="5632" b="15360"/>
          <a:stretch/>
        </p:blipFill>
        <p:spPr bwMode="auto">
          <a:xfrm>
            <a:off x="7912663" y="287338"/>
            <a:ext cx="3242700" cy="1936097"/>
          </a:xfrm>
          <a:prstGeom prst="rect">
            <a:avLst/>
          </a:prstGeom>
          <a:noFill/>
          <a:ln w="9525">
            <a:noFill/>
            <a:miter lim="800000"/>
            <a:headEnd/>
            <a:tailEnd/>
          </a:ln>
        </p:spPr>
      </p:pic>
    </p:spTree>
    <p:extLst>
      <p:ext uri="{BB962C8B-B14F-4D97-AF65-F5344CB8AC3E}">
        <p14:creationId xmlns="" xmlns:p14="http://schemas.microsoft.com/office/powerpoint/2010/main" val="9419713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Unorganized Camping </a:t>
            </a:r>
            <a:endParaRPr lang="en-US" dirty="0"/>
          </a:p>
        </p:txBody>
      </p:sp>
      <p:sp>
        <p:nvSpPr>
          <p:cNvPr id="3" name="Content Placeholder 2"/>
          <p:cNvSpPr>
            <a:spLocks noGrp="1"/>
          </p:cNvSpPr>
          <p:nvPr>
            <p:ph idx="1"/>
          </p:nvPr>
        </p:nvSpPr>
        <p:spPr/>
        <p:txBody>
          <a:bodyPr/>
          <a:lstStyle/>
          <a:p>
            <a:pPr marL="0" indent="0">
              <a:buNone/>
            </a:pPr>
            <a:r>
              <a:rPr lang="en-US" sz="2800" dirty="0" smtClean="0"/>
              <a:t>For many, o</a:t>
            </a:r>
            <a:r>
              <a:rPr lang="en-US" sz="2800" dirty="0" smtClean="0"/>
              <a:t>nly or desired option </a:t>
            </a:r>
            <a:r>
              <a:rPr lang="en-US" sz="2800" dirty="0" smtClean="0"/>
              <a:t>until housing available </a:t>
            </a:r>
          </a:p>
          <a:p>
            <a:pPr marL="0" indent="0">
              <a:buNone/>
            </a:pPr>
            <a:r>
              <a:rPr lang="en-US" sz="2800" dirty="0" smtClean="0"/>
              <a:t>Without increased resources, we can’t stop it, but we can manage it:</a:t>
            </a:r>
          </a:p>
          <a:p>
            <a:pPr lvl="1"/>
            <a:r>
              <a:rPr lang="en-US" sz="2400" dirty="0" smtClean="0"/>
              <a:t>Official guidelines or police enforcement priorities – “low impact camping”</a:t>
            </a:r>
          </a:p>
          <a:p>
            <a:pPr lvl="1"/>
            <a:r>
              <a:rPr lang="en-US" sz="2400" dirty="0" smtClean="0"/>
              <a:t>Coordinated social service outreach &amp; public safety officers</a:t>
            </a:r>
          </a:p>
          <a:p>
            <a:pPr marL="0" indent="0">
              <a:buNone/>
            </a:pPr>
            <a:r>
              <a:rPr lang="en-US" sz="2800" dirty="0" smtClean="0"/>
              <a:t>From camping to permanent housing:</a:t>
            </a:r>
          </a:p>
          <a:p>
            <a:pPr lvl="1"/>
            <a:r>
              <a:rPr lang="en-US" sz="2400" dirty="0" smtClean="0"/>
              <a:t>Mobile housing placement, using housing first/harm reduction model </a:t>
            </a:r>
          </a:p>
          <a:p>
            <a:pPr lvl="1"/>
            <a:r>
              <a:rPr lang="en-US" sz="2400" dirty="0" smtClean="0"/>
              <a:t>Training and cooperation among public safety and land-managing entities</a:t>
            </a:r>
            <a:endParaRPr lang="en-US" sz="2400" dirty="0"/>
          </a:p>
        </p:txBody>
      </p:sp>
    </p:spTree>
    <p:extLst>
      <p:ext uri="{BB962C8B-B14F-4D97-AF65-F5344CB8AC3E}">
        <p14:creationId xmlns="" xmlns:p14="http://schemas.microsoft.com/office/powerpoint/2010/main" val="9419713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Self-Organized Camps</a:t>
            </a:r>
            <a:endParaRPr lang="en-US" dirty="0"/>
          </a:p>
        </p:txBody>
      </p:sp>
      <p:sp>
        <p:nvSpPr>
          <p:cNvPr id="3" name="Content Placeholder 2"/>
          <p:cNvSpPr>
            <a:spLocks noGrp="1"/>
          </p:cNvSpPr>
          <p:nvPr>
            <p:ph idx="1"/>
          </p:nvPr>
        </p:nvSpPr>
        <p:spPr/>
        <p:txBody>
          <a:bodyPr/>
          <a:lstStyle/>
          <a:p>
            <a:pPr marL="0" indent="0">
              <a:buNone/>
            </a:pPr>
            <a:r>
              <a:rPr lang="en-US" sz="2600" dirty="0" smtClean="0"/>
              <a:t>C</a:t>
            </a:r>
            <a:r>
              <a:rPr lang="en-US" sz="2600" dirty="0" smtClean="0"/>
              <a:t>an </a:t>
            </a:r>
            <a:r>
              <a:rPr lang="en-US" sz="2600" dirty="0" smtClean="0"/>
              <a:t>work, but has limits: Dignity Village &amp; R2D2</a:t>
            </a:r>
          </a:p>
          <a:p>
            <a:pPr marL="0" indent="0">
              <a:buNone/>
            </a:pPr>
            <a:r>
              <a:rPr lang="en-US" sz="2600" dirty="0" smtClean="0"/>
              <a:t>Challenges include: </a:t>
            </a:r>
          </a:p>
          <a:p>
            <a:pPr lvl="1"/>
            <a:r>
              <a:rPr lang="en-US" sz="2200" dirty="0" smtClean="0"/>
              <a:t>Hard to control who enters, how many, and how people behave</a:t>
            </a:r>
          </a:p>
          <a:p>
            <a:pPr lvl="1"/>
            <a:r>
              <a:rPr lang="en-US" sz="2200" dirty="0" smtClean="0"/>
              <a:t>If </a:t>
            </a:r>
            <a:r>
              <a:rPr lang="en-US" sz="2200" dirty="0" smtClean="0"/>
              <a:t>surrounding </a:t>
            </a:r>
            <a:r>
              <a:rPr lang="en-US" sz="2200" dirty="0" smtClean="0"/>
              <a:t>community experiences </a:t>
            </a:r>
            <a:r>
              <a:rPr lang="en-US" sz="2200" dirty="0" smtClean="0"/>
              <a:t>adverse impacts, </a:t>
            </a:r>
            <a:r>
              <a:rPr lang="en-US" sz="2200" dirty="0" smtClean="0"/>
              <a:t>they associate that with homeless people in general</a:t>
            </a:r>
          </a:p>
          <a:p>
            <a:pPr lvl="1"/>
            <a:r>
              <a:rPr lang="en-US" sz="2200" dirty="0" smtClean="0"/>
              <a:t>Media often cover only problems occurring &amp; reinforce negative stereotypes</a:t>
            </a:r>
          </a:p>
          <a:p>
            <a:pPr lvl="1"/>
            <a:r>
              <a:rPr lang="en-US" sz="2200" dirty="0" smtClean="0"/>
              <a:t>If police </a:t>
            </a:r>
            <a:r>
              <a:rPr lang="en-US" sz="2200" dirty="0" smtClean="0"/>
              <a:t>action occurs, </a:t>
            </a:r>
            <a:r>
              <a:rPr lang="en-US" sz="2200" dirty="0" smtClean="0"/>
              <a:t>established groups </a:t>
            </a:r>
            <a:r>
              <a:rPr lang="en-US" sz="2200" dirty="0" smtClean="0"/>
              <a:t>can be displaced; can become a political &amp; media event; escalates trauma and conflict for those involved</a:t>
            </a:r>
          </a:p>
          <a:p>
            <a:pPr lvl="1"/>
            <a:r>
              <a:rPr lang="en-US" sz="2200" dirty="0" smtClean="0"/>
              <a:t>Resource demands for local govt. (staff/funding); impacts on planned efforts</a:t>
            </a:r>
            <a:endParaRPr lang="en-US" sz="2200" dirty="0" smtClean="0"/>
          </a:p>
        </p:txBody>
      </p:sp>
      <p:sp>
        <p:nvSpPr>
          <p:cNvPr id="12292" name="AutoShape 2" descr="Image result for hazelnut grove camp portland"/>
          <p:cNvSpPr>
            <a:spLocks noChangeAspect="1" noChangeArrowheads="1"/>
          </p:cNvSpPr>
          <p:nvPr/>
        </p:nvSpPr>
        <p:spPr bwMode="auto">
          <a:xfrm>
            <a:off x="-152400" y="146050"/>
            <a:ext cx="304800" cy="304800"/>
          </a:xfrm>
          <a:prstGeom prst="rect">
            <a:avLst/>
          </a:prstGeom>
          <a:noFill/>
          <a:ln w="9525">
            <a:noFill/>
            <a:miter lim="800000"/>
            <a:headEnd/>
            <a:tailEnd/>
          </a:ln>
        </p:spPr>
        <p:txBody>
          <a:bodyPr/>
          <a:lstStyle/>
          <a:p>
            <a:endParaRPr lang="en-US">
              <a:latin typeface="Corbel" pitchFamily="34" charset="0"/>
            </a:endParaRPr>
          </a:p>
        </p:txBody>
      </p:sp>
      <p:sp>
        <p:nvSpPr>
          <p:cNvPr id="12293" name="AutoShape 4" descr="Image result for hazelnut grove camp portland"/>
          <p:cNvSpPr>
            <a:spLocks noChangeAspect="1" noChangeArrowheads="1"/>
          </p:cNvSpPr>
          <p:nvPr/>
        </p:nvSpPr>
        <p:spPr bwMode="auto">
          <a:xfrm>
            <a:off x="-31750" y="-136525"/>
            <a:ext cx="749300" cy="749300"/>
          </a:xfrm>
          <a:prstGeom prst="rect">
            <a:avLst/>
          </a:prstGeom>
          <a:noFill/>
          <a:ln w="9525">
            <a:noFill/>
            <a:miter lim="800000"/>
            <a:headEnd/>
            <a:tailEnd/>
          </a:ln>
        </p:spPr>
        <p:txBody>
          <a:bodyPr/>
          <a:lstStyle/>
          <a:p>
            <a:endParaRPr lang="en-US">
              <a:latin typeface="Corbel" pitchFamily="34" charset="0"/>
            </a:endParaRPr>
          </a:p>
        </p:txBody>
      </p:sp>
      <p:pic>
        <p:nvPicPr>
          <p:cNvPr id="12294" name="Picture 5"/>
          <p:cNvPicPr>
            <a:picLocks noChangeAspect="1"/>
          </p:cNvPicPr>
          <p:nvPr/>
        </p:nvPicPr>
        <p:blipFill rotWithShape="1">
          <a:blip r:embed="rId3" cstate="print"/>
          <a:srcRect t="13591"/>
          <a:stretch/>
        </p:blipFill>
        <p:spPr bwMode="auto">
          <a:xfrm>
            <a:off x="8200724" y="887419"/>
            <a:ext cx="2954639" cy="1917687"/>
          </a:xfrm>
          <a:prstGeom prst="rect">
            <a:avLst/>
          </a:prstGeom>
          <a:noFill/>
          <a:ln w="9525">
            <a:noFill/>
            <a:miter lim="800000"/>
            <a:headEnd/>
            <a:tailEnd/>
          </a:ln>
        </p:spPr>
      </p:pic>
    </p:spTree>
    <p:extLst>
      <p:ext uri="{BB962C8B-B14F-4D97-AF65-F5344CB8AC3E}">
        <p14:creationId xmlns="" xmlns:p14="http://schemas.microsoft.com/office/powerpoint/2010/main" val="4171447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Non-Profit Run, </a:t>
            </a:r>
            <a:br>
              <a:rPr lang="en-US" dirty="0" smtClean="0"/>
            </a:br>
            <a:r>
              <a:rPr lang="en-US" dirty="0" smtClean="0"/>
              <a:t>Self-Governed Communities </a:t>
            </a:r>
            <a:endParaRPr lang="en-US" dirty="0"/>
          </a:p>
        </p:txBody>
      </p:sp>
      <p:sp>
        <p:nvSpPr>
          <p:cNvPr id="3" name="Content Placeholder 2"/>
          <p:cNvSpPr>
            <a:spLocks noGrp="1"/>
          </p:cNvSpPr>
          <p:nvPr>
            <p:ph idx="1"/>
          </p:nvPr>
        </p:nvSpPr>
        <p:spPr/>
        <p:txBody>
          <a:bodyPr/>
          <a:lstStyle/>
          <a:p>
            <a:r>
              <a:rPr lang="en-US" sz="2800" dirty="0"/>
              <a:t>They can work very well:</a:t>
            </a:r>
          </a:p>
          <a:p>
            <a:pPr lvl="1"/>
            <a:r>
              <a:rPr lang="en-US" sz="2100" dirty="0"/>
              <a:t>Multiple options: “Rest Stops,” “Transitional Communities,” “Tent Cities”</a:t>
            </a:r>
          </a:p>
          <a:p>
            <a:pPr lvl="1"/>
            <a:r>
              <a:rPr lang="en-US" sz="2100" dirty="0"/>
              <a:t>Cost effective: Fully </a:t>
            </a:r>
            <a:r>
              <a:rPr lang="en-US" sz="2100" dirty="0" smtClean="0"/>
              <a:t>utilizes </a:t>
            </a:r>
            <a:r>
              <a:rPr lang="en-US" sz="2100" dirty="0"/>
              <a:t>skills, abilities, resources of those living in the community</a:t>
            </a:r>
          </a:p>
          <a:p>
            <a:pPr lvl="1"/>
            <a:r>
              <a:rPr lang="en-US" sz="2100" dirty="0"/>
              <a:t>Rebuilds self-confidence and personal support networks: </a:t>
            </a:r>
            <a:r>
              <a:rPr lang="en-US" sz="2100" dirty="0" smtClean="0"/>
              <a:t>Self-governed </a:t>
            </a:r>
            <a:r>
              <a:rPr lang="en-US" sz="2100" dirty="0"/>
              <a:t>nature </a:t>
            </a:r>
            <a:r>
              <a:rPr lang="en-US" sz="2100" dirty="0" smtClean="0"/>
              <a:t>strengthens </a:t>
            </a:r>
            <a:r>
              <a:rPr lang="en-US" sz="2100" dirty="0"/>
              <a:t>those who live there in ways that </a:t>
            </a:r>
            <a:r>
              <a:rPr lang="en-US" sz="2100" dirty="0" smtClean="0"/>
              <a:t>help succeed </a:t>
            </a:r>
            <a:r>
              <a:rPr lang="en-US" sz="2100" dirty="0"/>
              <a:t>after they transition out</a:t>
            </a:r>
          </a:p>
          <a:p>
            <a:pPr lvl="1"/>
            <a:r>
              <a:rPr lang="en-US" sz="2100" dirty="0"/>
              <a:t>Can use public resources: Because they are legal and non-profit run, public funding can help provide quality infrastructure and “back of the house” organizational capacity.</a:t>
            </a:r>
          </a:p>
          <a:p>
            <a:pPr lvl="1"/>
            <a:r>
              <a:rPr lang="en-US" sz="2100" dirty="0"/>
              <a:t>Can be integrated with other service systems: Can be a full partner in efforts to transition people out and into appropriate permanent affordable housing as quickly as possible. </a:t>
            </a:r>
          </a:p>
        </p:txBody>
      </p:sp>
      <p:sp>
        <p:nvSpPr>
          <p:cNvPr id="13316" name="AutoShape 2" descr="Image result for opportunity village eugene"/>
          <p:cNvSpPr>
            <a:spLocks noChangeAspect="1" noChangeArrowheads="1"/>
          </p:cNvSpPr>
          <p:nvPr/>
        </p:nvSpPr>
        <p:spPr bwMode="auto">
          <a:xfrm>
            <a:off x="-31750" y="-136525"/>
            <a:ext cx="304800" cy="304800"/>
          </a:xfrm>
          <a:prstGeom prst="rect">
            <a:avLst/>
          </a:prstGeom>
          <a:noFill/>
          <a:ln w="9525">
            <a:noFill/>
            <a:miter lim="800000"/>
            <a:headEnd/>
            <a:tailEnd/>
          </a:ln>
        </p:spPr>
        <p:txBody>
          <a:bodyPr/>
          <a:lstStyle/>
          <a:p>
            <a:endParaRPr lang="en-US">
              <a:latin typeface="Corbel" pitchFamily="34" charset="0"/>
            </a:endParaRPr>
          </a:p>
        </p:txBody>
      </p:sp>
      <p:sp>
        <p:nvSpPr>
          <p:cNvPr id="13317" name="AutoShape 4" descr="Image result for opportunity village eugene"/>
          <p:cNvSpPr>
            <a:spLocks noChangeAspect="1" noChangeArrowheads="1"/>
          </p:cNvSpPr>
          <p:nvPr/>
        </p:nvSpPr>
        <p:spPr bwMode="auto">
          <a:xfrm>
            <a:off x="120650" y="15875"/>
            <a:ext cx="304800" cy="304800"/>
          </a:xfrm>
          <a:prstGeom prst="rect">
            <a:avLst/>
          </a:prstGeom>
          <a:noFill/>
          <a:ln w="9525">
            <a:noFill/>
            <a:miter lim="800000"/>
            <a:headEnd/>
            <a:tailEnd/>
          </a:ln>
        </p:spPr>
        <p:txBody>
          <a:bodyPr/>
          <a:lstStyle/>
          <a:p>
            <a:endParaRPr lang="en-US">
              <a:latin typeface="Corbel" pitchFamily="34" charset="0"/>
            </a:endParaRPr>
          </a:p>
        </p:txBody>
      </p:sp>
      <p:sp>
        <p:nvSpPr>
          <p:cNvPr id="13318" name="AutoShape 6" descr="Image result for opportunity village eugene"/>
          <p:cNvSpPr>
            <a:spLocks noChangeAspect="1" noChangeArrowheads="1"/>
          </p:cNvSpPr>
          <p:nvPr/>
        </p:nvSpPr>
        <p:spPr bwMode="auto">
          <a:xfrm>
            <a:off x="273050" y="168275"/>
            <a:ext cx="304800" cy="304800"/>
          </a:xfrm>
          <a:prstGeom prst="rect">
            <a:avLst/>
          </a:prstGeom>
          <a:noFill/>
          <a:ln w="9525">
            <a:noFill/>
            <a:miter lim="800000"/>
            <a:headEnd/>
            <a:tailEnd/>
          </a:ln>
        </p:spPr>
        <p:txBody>
          <a:bodyPr/>
          <a:lstStyle/>
          <a:p>
            <a:endParaRPr lang="en-US">
              <a:latin typeface="Corbel" pitchFamily="34" charset="0"/>
            </a:endParaRPr>
          </a:p>
        </p:txBody>
      </p:sp>
      <p:sp>
        <p:nvSpPr>
          <p:cNvPr id="13319" name="AutoShape 8" descr="Image result for opportunity village eugene"/>
          <p:cNvSpPr>
            <a:spLocks noChangeAspect="1" noChangeArrowheads="1"/>
          </p:cNvSpPr>
          <p:nvPr/>
        </p:nvSpPr>
        <p:spPr bwMode="auto">
          <a:xfrm>
            <a:off x="404813" y="300038"/>
            <a:ext cx="325437" cy="325437"/>
          </a:xfrm>
          <a:prstGeom prst="rect">
            <a:avLst/>
          </a:prstGeom>
          <a:noFill/>
          <a:ln w="9525">
            <a:noFill/>
            <a:miter lim="800000"/>
            <a:headEnd/>
            <a:tailEnd/>
          </a:ln>
        </p:spPr>
        <p:txBody>
          <a:bodyPr/>
          <a:lstStyle/>
          <a:p>
            <a:endParaRPr lang="en-US">
              <a:latin typeface="Corbel" pitchFamily="34" charset="0"/>
            </a:endParaRPr>
          </a:p>
        </p:txBody>
      </p:sp>
      <p:pic>
        <p:nvPicPr>
          <p:cNvPr id="13320" name="Picture 7"/>
          <p:cNvPicPr>
            <a:picLocks noChangeAspect="1"/>
          </p:cNvPicPr>
          <p:nvPr/>
        </p:nvPicPr>
        <p:blipFill>
          <a:blip r:embed="rId3" cstate="print"/>
          <a:srcRect/>
          <a:stretch>
            <a:fillRect/>
          </a:stretch>
        </p:blipFill>
        <p:spPr bwMode="auto">
          <a:xfrm>
            <a:off x="7950467" y="819526"/>
            <a:ext cx="3204896" cy="1247775"/>
          </a:xfrm>
          <a:prstGeom prst="rect">
            <a:avLst/>
          </a:prstGeom>
          <a:noFill/>
          <a:ln w="9525">
            <a:noFill/>
            <a:miter lim="800000"/>
            <a:headEnd/>
            <a:tailEnd/>
          </a:ln>
        </p:spPr>
      </p:pic>
    </p:spTree>
    <p:extLst>
      <p:ext uri="{BB962C8B-B14F-4D97-AF65-F5344CB8AC3E}">
        <p14:creationId xmlns="" xmlns:p14="http://schemas.microsoft.com/office/powerpoint/2010/main" val="37474329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Major Projects: Springwater Corridor</a:t>
            </a:r>
            <a:endParaRPr lang="en-US" dirty="0"/>
          </a:p>
        </p:txBody>
      </p:sp>
      <p:sp>
        <p:nvSpPr>
          <p:cNvPr id="43011" name="Content Placeholder 2"/>
          <p:cNvSpPr>
            <a:spLocks noGrp="1"/>
          </p:cNvSpPr>
          <p:nvPr>
            <p:ph sz="quarter" idx="1"/>
          </p:nvPr>
        </p:nvSpPr>
        <p:spPr>
          <a:xfrm>
            <a:off x="1096963" y="1846263"/>
            <a:ext cx="3138152" cy="4022725"/>
          </a:xfrm>
        </p:spPr>
        <p:txBody>
          <a:bodyPr/>
          <a:lstStyle/>
          <a:p>
            <a:r>
              <a:rPr lang="en-US" altLang="en-US" sz="2400" dirty="0" smtClean="0"/>
              <a:t>Largest local camp cleanup on record</a:t>
            </a:r>
          </a:p>
          <a:p>
            <a:r>
              <a:rPr lang="en-US" altLang="en-US" sz="2400" dirty="0" smtClean="0"/>
              <a:t>300-500 people affected </a:t>
            </a:r>
          </a:p>
          <a:p>
            <a:r>
              <a:rPr lang="en-US" altLang="en-US" sz="2400" dirty="0" smtClean="0"/>
              <a:t>Two months of service coordination to identify the most vulnerable and help them relocate</a:t>
            </a:r>
          </a:p>
          <a:p>
            <a:r>
              <a:rPr lang="en-US" altLang="en-US" sz="2400" dirty="0" smtClean="0"/>
              <a:t>Ongoing outreach support</a:t>
            </a:r>
          </a:p>
        </p:txBody>
      </p:sp>
      <p:pic>
        <p:nvPicPr>
          <p:cNvPr id="43013" name="Picture 2" descr="Image result for springwater corridor"/>
          <p:cNvPicPr>
            <a:picLocks noChangeAspect="1" noChangeArrowheads="1"/>
          </p:cNvPicPr>
          <p:nvPr/>
        </p:nvPicPr>
        <p:blipFill>
          <a:blip r:embed="rId3" cstate="print"/>
          <a:srcRect/>
          <a:stretch>
            <a:fillRect/>
          </a:stretch>
        </p:blipFill>
        <p:spPr bwMode="auto">
          <a:xfrm>
            <a:off x="4360244" y="1846263"/>
            <a:ext cx="6795118" cy="4400216"/>
          </a:xfrm>
          <a:prstGeom prst="rect">
            <a:avLst/>
          </a:prstGeom>
          <a:noFill/>
          <a:ln w="9525">
            <a:noFill/>
            <a:miter lim="800000"/>
            <a:headEnd/>
            <a:tailEnd/>
          </a:ln>
        </p:spPr>
      </p:pic>
      <p:sp>
        <p:nvSpPr>
          <p:cNvPr id="7" name="Rectangle 6"/>
          <p:cNvSpPr/>
          <p:nvPr/>
        </p:nvSpPr>
        <p:spPr>
          <a:xfrm>
            <a:off x="4479692" y="3457509"/>
            <a:ext cx="3144838" cy="26964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2000" b="1" dirty="0" smtClean="0"/>
              <a:t>Clackamas Service Center</a:t>
            </a:r>
          </a:p>
          <a:p>
            <a:pPr eaLnBrk="1" hangingPunct="1">
              <a:defRPr/>
            </a:pPr>
            <a:r>
              <a:rPr lang="en-US" sz="2000" b="1" dirty="0" smtClean="0"/>
              <a:t>Multi-agency </a:t>
            </a:r>
            <a:r>
              <a:rPr lang="en-US" sz="2000" b="1" dirty="0"/>
              <a:t>Resource Fairs</a:t>
            </a:r>
            <a:endParaRPr lang="en-US" sz="2000" dirty="0"/>
          </a:p>
          <a:p>
            <a:pPr marL="404813" lvl="1" indent="-285750" eaLnBrk="1" hangingPunct="1">
              <a:buFont typeface="Arial" panose="020B0604020202020204" pitchFamily="34" charset="0"/>
              <a:buChar char="•"/>
              <a:defRPr/>
            </a:pPr>
            <a:r>
              <a:rPr lang="en-US" dirty="0"/>
              <a:t>Shelter intakes</a:t>
            </a:r>
          </a:p>
          <a:p>
            <a:pPr marL="404813" lvl="1" indent="-285750" eaLnBrk="1" hangingPunct="1">
              <a:buFont typeface="Arial" panose="020B0604020202020204" pitchFamily="34" charset="0"/>
              <a:buChar char="•"/>
              <a:defRPr/>
            </a:pPr>
            <a:r>
              <a:rPr lang="en-US" dirty="0"/>
              <a:t>Housing assessments</a:t>
            </a:r>
          </a:p>
          <a:p>
            <a:pPr marL="404813" lvl="1" indent="-285750" eaLnBrk="1" hangingPunct="1">
              <a:buFont typeface="Arial" panose="020B0604020202020204" pitchFamily="34" charset="0"/>
              <a:buChar char="•"/>
              <a:defRPr/>
            </a:pPr>
            <a:r>
              <a:rPr lang="en-US" dirty="0"/>
              <a:t>Motel vouchers</a:t>
            </a:r>
          </a:p>
          <a:p>
            <a:pPr marL="404813" lvl="1" indent="-285750" eaLnBrk="1" hangingPunct="1">
              <a:buFont typeface="Arial" panose="020B0604020202020204" pitchFamily="34" charset="0"/>
              <a:buChar char="•"/>
              <a:defRPr/>
            </a:pPr>
            <a:r>
              <a:rPr lang="en-US" dirty="0"/>
              <a:t>ID</a:t>
            </a:r>
          </a:p>
          <a:p>
            <a:pPr marL="404813" lvl="1" indent="-285750" eaLnBrk="1" hangingPunct="1">
              <a:buFont typeface="Arial" panose="020B0604020202020204" pitchFamily="34" charset="0"/>
              <a:buChar char="•"/>
              <a:defRPr/>
            </a:pPr>
            <a:r>
              <a:rPr lang="en-US" dirty="0"/>
              <a:t>OHP outreach</a:t>
            </a:r>
          </a:p>
          <a:p>
            <a:pPr marL="404813" lvl="1" indent="-285750" eaLnBrk="1" hangingPunct="1">
              <a:buFont typeface="Arial" panose="020B0604020202020204" pitchFamily="34" charset="0"/>
              <a:buChar char="•"/>
              <a:defRPr/>
            </a:pPr>
            <a:r>
              <a:rPr lang="en-US" dirty="0"/>
              <a:t>Mental health outreach</a:t>
            </a:r>
          </a:p>
          <a:p>
            <a:pPr marL="404813" lvl="1" indent="-285750" eaLnBrk="1" hangingPunct="1">
              <a:buFont typeface="Arial" panose="020B0604020202020204" pitchFamily="34" charset="0"/>
              <a:buChar char="•"/>
              <a:defRPr/>
            </a:pPr>
            <a:r>
              <a:rPr lang="en-US" dirty="0"/>
              <a:t>Transportation </a:t>
            </a:r>
            <a:r>
              <a:rPr lang="en-US" dirty="0" smtClean="0"/>
              <a:t>assistance</a:t>
            </a:r>
          </a:p>
          <a:p>
            <a:pPr lvl="1" eaLnBrk="1" hangingPunct="1">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Projects: Severe </a:t>
            </a:r>
            <a:r>
              <a:rPr lang="en-US" dirty="0" err="1" smtClean="0"/>
              <a:t>WeatherResponse</a:t>
            </a:r>
            <a:endParaRPr lang="en-US" dirty="0"/>
          </a:p>
        </p:txBody>
      </p:sp>
      <p:sp>
        <p:nvSpPr>
          <p:cNvPr id="45059" name="Content Placeholder 2"/>
          <p:cNvSpPr>
            <a:spLocks noGrp="1"/>
          </p:cNvSpPr>
          <p:nvPr>
            <p:ph sz="quarter" idx="1"/>
          </p:nvPr>
        </p:nvSpPr>
        <p:spPr>
          <a:xfrm>
            <a:off x="1096963" y="1846263"/>
            <a:ext cx="4071803" cy="4022725"/>
          </a:xfrm>
        </p:spPr>
        <p:txBody>
          <a:bodyPr/>
          <a:lstStyle/>
          <a:p>
            <a:r>
              <a:rPr lang="en-US" sz="2100" dirty="0"/>
              <a:t>Unprecedented # severe weather days: 30+ in Dec., Jan. and Feb.</a:t>
            </a:r>
          </a:p>
          <a:p>
            <a:r>
              <a:rPr lang="en-US" sz="2100" dirty="0"/>
              <a:t>500-765 additional people in warming center beds each night</a:t>
            </a:r>
          </a:p>
          <a:p>
            <a:r>
              <a:rPr lang="en-US" sz="2100" dirty="0"/>
              <a:t>Opened public buildings: Multnomah County East, Portland Building, and two Community Centers. </a:t>
            </a:r>
          </a:p>
          <a:p>
            <a:r>
              <a:rPr lang="en-US" sz="2100" dirty="0"/>
              <a:t>Mobilized unprecedented outreach and transportation support: Volunteers, </a:t>
            </a:r>
            <a:r>
              <a:rPr lang="en-US" sz="2100" dirty="0" err="1"/>
              <a:t>PF&amp;R</a:t>
            </a:r>
            <a:r>
              <a:rPr lang="en-US" sz="2100" dirty="0"/>
              <a:t>, Parks, PPB, </a:t>
            </a:r>
            <a:r>
              <a:rPr lang="en-US" sz="2100" dirty="0" smtClean="0"/>
              <a:t>Sheriff</a:t>
            </a:r>
            <a:endParaRPr lang="en-US" sz="2100" dirty="0"/>
          </a:p>
        </p:txBody>
      </p:sp>
      <p:pic>
        <p:nvPicPr>
          <p:cNvPr id="45061" name="Picture Placeholder 6" descr="Screen Shot 2017-01-31 at 1.18.48 PM.png"/>
          <p:cNvPicPr>
            <a:picLocks noChangeAspect="1"/>
          </p:cNvPicPr>
          <p:nvPr/>
        </p:nvPicPr>
        <p:blipFill>
          <a:blip r:embed="rId3" cstate="print"/>
          <a:srcRect t="-162" r="22047" b="162"/>
          <a:stretch>
            <a:fillRect/>
          </a:stretch>
        </p:blipFill>
        <p:spPr bwMode="auto">
          <a:xfrm>
            <a:off x="5255394" y="1935471"/>
            <a:ext cx="3695700" cy="2395537"/>
          </a:xfrm>
          <a:prstGeom prst="rect">
            <a:avLst/>
          </a:prstGeom>
          <a:noFill/>
          <a:ln w="9525">
            <a:noFill/>
            <a:miter lim="800000"/>
            <a:headEnd/>
            <a:tailEnd/>
          </a:ln>
        </p:spPr>
      </p:pic>
      <p:pic>
        <p:nvPicPr>
          <p:cNvPr id="45062" name="Picture 8" descr="20170113-Homeless-Shelter-Portland-Building-MN-12.jpg"/>
          <p:cNvPicPr>
            <a:picLocks noChangeAspect="1"/>
          </p:cNvPicPr>
          <p:nvPr/>
        </p:nvPicPr>
        <p:blipFill>
          <a:blip r:embed="rId4" cstate="print"/>
          <a:srcRect/>
          <a:stretch>
            <a:fillRect/>
          </a:stretch>
        </p:blipFill>
        <p:spPr bwMode="auto">
          <a:xfrm rot="563346">
            <a:off x="8360552" y="1963083"/>
            <a:ext cx="2951163" cy="2144712"/>
          </a:xfrm>
          <a:prstGeom prst="rect">
            <a:avLst/>
          </a:prstGeom>
          <a:noFill/>
          <a:ln w="9525">
            <a:noFill/>
            <a:miter lim="800000"/>
            <a:headEnd/>
            <a:tailEnd/>
          </a:ln>
        </p:spPr>
      </p:pic>
      <p:sp>
        <p:nvSpPr>
          <p:cNvPr id="5" name="TextBox 4"/>
          <p:cNvSpPr txBox="1"/>
          <p:nvPr/>
        </p:nvSpPr>
        <p:spPr>
          <a:xfrm>
            <a:off x="5255394" y="4051843"/>
            <a:ext cx="5899969" cy="2204577"/>
          </a:xfrm>
          <a:prstGeom prst="rect">
            <a:avLst/>
          </a:prstGeom>
        </p:spPr>
        <p:style>
          <a:lnRef idx="2">
            <a:schemeClr val="accent1"/>
          </a:lnRef>
          <a:fillRef idx="1">
            <a:schemeClr val="lt1"/>
          </a:fillRef>
          <a:effectRef idx="0">
            <a:schemeClr val="accent1"/>
          </a:effectRef>
          <a:fontRef idx="minor">
            <a:schemeClr val="dk1"/>
          </a:fontRef>
        </p:style>
        <p:txBody>
          <a:bodyPr wrap="square" numCol="2" rtlCol="0">
            <a:noAutofit/>
          </a:bodyPr>
          <a:lstStyle/>
          <a:p>
            <a:pPr eaLnBrk="1" fontAlgn="t" hangingPunct="1"/>
            <a:r>
              <a:rPr lang="en-US" sz="1400" b="1" dirty="0"/>
              <a:t>St. Henry Catholic Church</a:t>
            </a:r>
            <a:r>
              <a:rPr lang="en-US" sz="1400" dirty="0"/>
              <a:t>, Gresham</a:t>
            </a:r>
          </a:p>
          <a:p>
            <a:pPr eaLnBrk="1" fontAlgn="t" hangingPunct="1"/>
            <a:r>
              <a:rPr lang="en-US" sz="1400" b="1" dirty="0"/>
              <a:t>St. Peter and Paul Episcopal Church</a:t>
            </a:r>
            <a:endParaRPr lang="en-US" sz="1400" dirty="0"/>
          </a:p>
          <a:p>
            <a:pPr eaLnBrk="1" fontAlgn="t" hangingPunct="1"/>
            <a:r>
              <a:rPr lang="en-US" sz="1400" b="1" dirty="0"/>
              <a:t>Bud Clark Commons</a:t>
            </a:r>
            <a:r>
              <a:rPr lang="en-US" sz="1400" dirty="0"/>
              <a:t>, Portland</a:t>
            </a:r>
          </a:p>
          <a:p>
            <a:pPr eaLnBrk="1" fontAlgn="t" hangingPunct="1"/>
            <a:r>
              <a:rPr lang="en-US" sz="1400" b="1" dirty="0"/>
              <a:t>Hooper Detox Center</a:t>
            </a:r>
            <a:endParaRPr lang="en-US" sz="1400" dirty="0"/>
          </a:p>
          <a:p>
            <a:pPr eaLnBrk="1" fontAlgn="t" hangingPunct="1"/>
            <a:r>
              <a:rPr lang="en-US" sz="1400" b="1" dirty="0"/>
              <a:t>Imago Dei</a:t>
            </a:r>
            <a:r>
              <a:rPr lang="en-US" sz="1400" dirty="0"/>
              <a:t>, Portland</a:t>
            </a:r>
          </a:p>
          <a:p>
            <a:pPr eaLnBrk="1" fontAlgn="t" hangingPunct="1"/>
            <a:r>
              <a:rPr lang="en-US" sz="1400" b="1" dirty="0" err="1"/>
              <a:t>Montavilla</a:t>
            </a:r>
            <a:r>
              <a:rPr lang="en-US" sz="1400" b="1" dirty="0"/>
              <a:t> Warming Center</a:t>
            </a:r>
            <a:endParaRPr lang="en-US" sz="1400" dirty="0"/>
          </a:p>
          <a:p>
            <a:pPr eaLnBrk="1" fontAlgn="t" hangingPunct="1"/>
            <a:r>
              <a:rPr lang="en-US" sz="1400" b="1" dirty="0"/>
              <a:t>Union Gospel Mission</a:t>
            </a:r>
            <a:r>
              <a:rPr lang="en-US" sz="1400" dirty="0"/>
              <a:t>, Portland</a:t>
            </a:r>
          </a:p>
          <a:p>
            <a:pPr eaLnBrk="1" fontAlgn="t" hangingPunct="1"/>
            <a:r>
              <a:rPr lang="en-US" sz="1400" b="1" dirty="0"/>
              <a:t>First Baptist</a:t>
            </a:r>
            <a:r>
              <a:rPr lang="en-US" sz="1400" dirty="0"/>
              <a:t>, Gresham</a:t>
            </a:r>
          </a:p>
          <a:p>
            <a:pPr eaLnBrk="1" fontAlgn="t" hangingPunct="1"/>
            <a:r>
              <a:rPr lang="en-US" sz="1400" b="1" dirty="0"/>
              <a:t>St. Francis Catholic Church</a:t>
            </a:r>
            <a:r>
              <a:rPr lang="en-US" sz="1400" dirty="0"/>
              <a:t>, Portland</a:t>
            </a:r>
          </a:p>
          <a:p>
            <a:pPr eaLnBrk="1" fontAlgn="t" hangingPunct="1"/>
            <a:r>
              <a:rPr lang="en-US" sz="1400" b="1" dirty="0"/>
              <a:t>Mt. Scott Community Center</a:t>
            </a:r>
            <a:endParaRPr lang="en-US" sz="1400" dirty="0"/>
          </a:p>
          <a:p>
            <a:pPr eaLnBrk="1" fontAlgn="t" hangingPunct="1"/>
            <a:r>
              <a:rPr lang="en-US" sz="1400" b="1" dirty="0"/>
              <a:t>University Park United Methodist Church</a:t>
            </a:r>
            <a:endParaRPr lang="en-US" sz="1400" dirty="0"/>
          </a:p>
          <a:p>
            <a:pPr eaLnBrk="1" fontAlgn="t" hangingPunct="1"/>
            <a:r>
              <a:rPr lang="en-US" sz="1400" b="1" dirty="0"/>
              <a:t>Charles Jordan Community Center</a:t>
            </a:r>
            <a:endParaRPr lang="en-US" sz="1400" dirty="0"/>
          </a:p>
          <a:p>
            <a:pPr eaLnBrk="1" fontAlgn="t" hangingPunct="1"/>
            <a:r>
              <a:rPr lang="en-US" sz="1400" b="1" dirty="0" err="1"/>
              <a:t>Anawim</a:t>
            </a:r>
            <a:r>
              <a:rPr lang="en-US" sz="1400" b="1" dirty="0"/>
              <a:t> Christian Community</a:t>
            </a:r>
            <a:r>
              <a:rPr lang="en-US" sz="1400" dirty="0"/>
              <a:t>, Gresham</a:t>
            </a:r>
          </a:p>
          <a:p>
            <a:pPr eaLnBrk="1" fontAlgn="auto" hangingPunct="1"/>
            <a:r>
              <a:rPr lang="en-US" sz="1400" b="1" dirty="0"/>
              <a:t>Portland Building</a:t>
            </a:r>
            <a:endParaRPr lang="en-US" sz="1400" dirty="0"/>
          </a:p>
          <a:p>
            <a:pPr eaLnBrk="1" fontAlgn="t" hangingPunct="1"/>
            <a:r>
              <a:rPr lang="en-US" sz="1400" b="1" dirty="0"/>
              <a:t>American Legion Post 134</a:t>
            </a:r>
            <a:r>
              <a:rPr lang="en-US" sz="1400" dirty="0"/>
              <a:t>, Portland</a:t>
            </a:r>
          </a:p>
          <a:p>
            <a:pPr eaLnBrk="1" fontAlgn="auto" hangingPunct="1"/>
            <a:r>
              <a:rPr lang="en-US" sz="1400" b="1" dirty="0"/>
              <a:t>Clackamas Service Center</a:t>
            </a:r>
            <a:endParaRPr lang="en-US" sz="1400" dirty="0"/>
          </a:p>
          <a:p>
            <a:pPr eaLnBrk="1" fontAlgn="t" hangingPunct="1"/>
            <a:r>
              <a:rPr lang="en-US" sz="1400" b="1" dirty="0"/>
              <a:t>Multnomah County East</a:t>
            </a:r>
            <a:endParaRPr lang="en-US" sz="1400" dirty="0"/>
          </a:p>
          <a:p>
            <a:pPr eaLnBrk="1" fontAlgn="auto" hangingPunct="1"/>
            <a:r>
              <a:rPr lang="en-US" sz="1400" b="1" dirty="0"/>
              <a:t>Bridges to Change</a:t>
            </a:r>
            <a:endParaRPr lang="en-US" sz="1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1908" y="2060293"/>
            <a:ext cx="10233800" cy="2956768"/>
          </a:xfrm>
        </p:spPr>
        <p:txBody>
          <a:bodyPr/>
          <a:lstStyle/>
          <a:p>
            <a:pPr marL="0" indent="0" algn="ctr" fontAlgn="auto">
              <a:spcAft>
                <a:spcPts val="0"/>
              </a:spcAft>
              <a:buFont typeface="Arial" panose="020B0604020202020204" pitchFamily="34" charset="0"/>
              <a:buNone/>
              <a:defRPr/>
            </a:pPr>
            <a:r>
              <a:rPr lang="en-US" sz="6600" dirty="0" smtClean="0"/>
              <a:t>Thank you</a:t>
            </a:r>
          </a:p>
          <a:p>
            <a:pPr marL="0" indent="0" algn="ctr" fontAlgn="auto">
              <a:spcAft>
                <a:spcPts val="0"/>
              </a:spcAft>
              <a:buFont typeface="Arial" panose="020B0604020202020204" pitchFamily="34" charset="0"/>
              <a:buNone/>
              <a:defRPr/>
            </a:pPr>
            <a:endParaRPr lang="en-US" sz="2800" dirty="0" smtClean="0"/>
          </a:p>
          <a:p>
            <a:pPr marL="0" indent="0" algn="ctr" fontAlgn="auto">
              <a:spcAft>
                <a:spcPts val="0"/>
              </a:spcAft>
              <a:buFont typeface="Arial" panose="020B0604020202020204" pitchFamily="34" charset="0"/>
              <a:buNone/>
              <a:defRPr/>
            </a:pPr>
            <a:r>
              <a:rPr lang="en-US" sz="3000" dirty="0" smtClean="0">
                <a:solidFill>
                  <a:schemeClr val="tx2"/>
                </a:solidFill>
              </a:rPr>
              <a:t>A HOME FOR EVERYONE  |  JOINT OFFICE OF HOMELESS SERVICES</a:t>
            </a:r>
          </a:p>
          <a:p>
            <a:pPr marL="0" indent="0" algn="ctr" fontAlgn="auto">
              <a:spcAft>
                <a:spcPts val="0"/>
              </a:spcAft>
              <a:buFont typeface="Arial" panose="020B0604020202020204" pitchFamily="34" charset="0"/>
              <a:buNone/>
              <a:defRPr/>
            </a:pPr>
            <a:r>
              <a:rPr lang="en-US" sz="3000" dirty="0" smtClean="0">
                <a:solidFill>
                  <a:schemeClr val="tx2"/>
                </a:solidFill>
              </a:rPr>
              <a:t>WWW.AHOMEFOREVERYONE.NET</a:t>
            </a:r>
            <a:endParaRPr lang="en-US" sz="3000" dirty="0">
              <a:solidFill>
                <a:schemeClr val="tx2"/>
              </a:solidFill>
            </a:endParaRPr>
          </a:p>
        </p:txBody>
      </p:sp>
      <p:pic>
        <p:nvPicPr>
          <p:cNvPr id="4" name="Picture 15"/>
          <p:cNvPicPr>
            <a:picLocks noChangeAspect="1"/>
          </p:cNvPicPr>
          <p:nvPr/>
        </p:nvPicPr>
        <p:blipFill>
          <a:blip r:embed="rId3" cstate="print"/>
          <a:srcRect/>
          <a:stretch>
            <a:fillRect/>
          </a:stretch>
        </p:blipFill>
        <p:spPr bwMode="auto">
          <a:xfrm>
            <a:off x="2647950" y="339275"/>
            <a:ext cx="6858000" cy="1208088"/>
          </a:xfrm>
          <a:prstGeom prst="rect">
            <a:avLst/>
          </a:prstGeom>
          <a:noFill/>
          <a:ln w="9525">
            <a:noFill/>
            <a:miter lim="800000"/>
            <a:headEnd/>
            <a:tailEnd/>
          </a:ln>
        </p:spPr>
      </p:pic>
    </p:spTree>
    <p:extLst>
      <p:ext uri="{BB962C8B-B14F-4D97-AF65-F5344CB8AC3E}">
        <p14:creationId xmlns="" xmlns:p14="http://schemas.microsoft.com/office/powerpoint/2010/main" val="2341554640"/>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AHFE_PPT">
      <a:dk1>
        <a:srgbClr val="000000"/>
      </a:dk1>
      <a:lt1>
        <a:sysClr val="window" lastClr="FFFFFF"/>
      </a:lt1>
      <a:dk2>
        <a:srgbClr val="346094"/>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Presentation3" id="{4DE4EB5C-51BA-4818-B6B1-6F800CFCCA90}" vid="{1180D44A-75AB-4346-98D2-AF1EA63504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AHFE_PowerPoint_Template_Widescreen</Template>
  <TotalTime>634</TotalTime>
  <Words>2015</Words>
  <Application>Microsoft Office PowerPoint</Application>
  <PresentationFormat>Custom</PresentationFormat>
  <Paragraphs>275</Paragraphs>
  <Slides>28</Slides>
  <Notes>19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Retrospect</vt:lpstr>
      <vt:lpstr>Worksheet</vt:lpstr>
      <vt:lpstr>Microsoft Office Excel 97-2003 Worksheet</vt:lpstr>
      <vt:lpstr>Homelessness: Challenges for Public Entities</vt:lpstr>
      <vt:lpstr>Slide 2</vt:lpstr>
      <vt:lpstr>564,708</vt:lpstr>
      <vt:lpstr>Nationally Multnomah County</vt:lpstr>
      <vt:lpstr>Economically Chronically</vt:lpstr>
      <vt:lpstr>Slide 6</vt:lpstr>
      <vt:lpstr>low or no income</vt:lpstr>
      <vt:lpstr>low or no income</vt:lpstr>
      <vt:lpstr>The Share of Renter Households Facing Cost Burdens Remains High as Income Growth Lags</vt:lpstr>
      <vt:lpstr>The Challenge: Rents Outpacing Incomes</vt:lpstr>
      <vt:lpstr>The Challenge: Rents Outpacing Incomes</vt:lpstr>
      <vt:lpstr>The Result</vt:lpstr>
      <vt:lpstr>A Home for Everyone: Shared Vision, Values &amp; Plan</vt:lpstr>
      <vt:lpstr>Slide 14</vt:lpstr>
      <vt:lpstr>Reducing Homelessness: A Balanced Approach</vt:lpstr>
      <vt:lpstr>The Need for Shelter: Safety off the Streets</vt:lpstr>
      <vt:lpstr>Unsheltered in Portland / Multnomah County</vt:lpstr>
      <vt:lpstr>Common Responses to the Camping Challenge in Portland</vt:lpstr>
      <vt:lpstr>A More Helpful Response</vt:lpstr>
      <vt:lpstr>Expand &amp; Improve Shelter</vt:lpstr>
      <vt:lpstr>Evaluate Different Types of Camping</vt:lpstr>
      <vt:lpstr>Camping: Public Safety &amp;  Service Collaboration </vt:lpstr>
      <vt:lpstr>Unorganized Camping </vt:lpstr>
      <vt:lpstr>Self-Organized Camps</vt:lpstr>
      <vt:lpstr>Non-Profit Run,  Self-Governed Communities </vt:lpstr>
      <vt:lpstr>Major Projects: Springwater Corridor</vt:lpstr>
      <vt:lpstr>Major Projects: Severe WeatherResponse</vt:lpstr>
      <vt:lpstr>Slide 28</vt:lpstr>
    </vt:vector>
  </TitlesOfParts>
  <Company>Multnomah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YOUNG Carrie A</dc:creator>
  <cp:lastModifiedBy>erickss</cp:lastModifiedBy>
  <cp:revision>42</cp:revision>
  <dcterms:created xsi:type="dcterms:W3CDTF">2017-04-20T00:09:15Z</dcterms:created>
  <dcterms:modified xsi:type="dcterms:W3CDTF">2017-04-21T17:34:04Z</dcterms:modified>
</cp:coreProperties>
</file>