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21"/>
  </p:notesMasterIdLst>
  <p:sldIdLst>
    <p:sldId id="257" r:id="rId2"/>
    <p:sldId id="271" r:id="rId3"/>
    <p:sldId id="259" r:id="rId4"/>
    <p:sldId id="270" r:id="rId5"/>
    <p:sldId id="273" r:id="rId6"/>
    <p:sldId id="260" r:id="rId7"/>
    <p:sldId id="278" r:id="rId8"/>
    <p:sldId id="285" r:id="rId9"/>
    <p:sldId id="261" r:id="rId10"/>
    <p:sldId id="262" r:id="rId11"/>
    <p:sldId id="286" r:id="rId12"/>
    <p:sldId id="274" r:id="rId13"/>
    <p:sldId id="264" r:id="rId14"/>
    <p:sldId id="263" r:id="rId15"/>
    <p:sldId id="275" r:id="rId16"/>
    <p:sldId id="280" r:id="rId17"/>
    <p:sldId id="266" r:id="rId18"/>
    <p:sldId id="283" r:id="rId19"/>
    <p:sldId id="281" r:id="rId20"/>
  </p:sldIdLst>
  <p:sldSz cx="12192000" cy="6858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S PGothic" panose="020B0600070205080204" pitchFamily="34" charset="-128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 LaMarche" initials="JL" lastIdx="1" clrIdx="0">
    <p:extLst>
      <p:ext uri="{19B8F6BF-5375-455C-9EA6-DF929625EA0E}">
        <p15:presenceInfo xmlns:p15="http://schemas.microsoft.com/office/powerpoint/2012/main" userId="S-1-5-21-38561643-2264518707-521978557-12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363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C0DAD-F846-4575-A5C2-A7ED58657652}" type="datetimeFigureOut">
              <a:rPr lang="en-US" smtClean="0"/>
              <a:t>4/8/2016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0EF59-5CE1-4233-8ED2-30BF23071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4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5325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3D6EC-9DCF-4DFF-A70F-DDB1E33EC02A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172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" y="1"/>
            <a:ext cx="12192000" cy="563879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56000" y="5638800"/>
            <a:ext cx="8636000" cy="1066800"/>
          </a:xfrm>
          <a:prstGeom prst="rect">
            <a:avLst/>
          </a:prstGeom>
        </p:spPr>
        <p:txBody>
          <a:bodyPr rIns="274320" anchor="ctr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5339" y="4495800"/>
            <a:ext cx="12192000" cy="1143000"/>
          </a:xfrm>
          <a:prstGeom prst="rect">
            <a:avLst/>
          </a:prstGeom>
          <a:solidFill>
            <a:schemeClr val="accent1"/>
          </a:solidFill>
        </p:spPr>
        <p:txBody>
          <a:bodyPr rIns="274320" anchor="ctr"/>
          <a:lstStyle>
            <a:lvl1pPr algn="r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2287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0408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099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101600" y="-76200"/>
            <a:ext cx="12395200" cy="9683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1800" dirty="0">
              <a:solidFill>
                <a:srgbClr val="FFFFFF"/>
              </a:solidFill>
              <a:latin typeface="Arial" pitchFamily="34" charset="0"/>
              <a:ea typeface="ＭＳ Ｐゴシック" pitchFamily="-109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8812"/>
          </a:xfrm>
          <a:prstGeom prst="rect">
            <a:avLst/>
          </a:prstGeom>
        </p:spPr>
        <p:txBody>
          <a:bodyPr/>
          <a:lstStyle>
            <a:lvl1pPr algn="l">
              <a:defRPr sz="400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10972800" cy="4525963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>
                <a:solidFill>
                  <a:srgbClr val="4C4C4C"/>
                </a:solidFill>
              </a:defRPr>
            </a:lvl1pPr>
            <a:lvl2pPr>
              <a:spcBef>
                <a:spcPts val="600"/>
              </a:spcBef>
              <a:spcAft>
                <a:spcPts val="600"/>
              </a:spcAft>
              <a:defRPr>
                <a:solidFill>
                  <a:srgbClr val="4C4C4C"/>
                </a:solidFill>
              </a:defRPr>
            </a:lvl2pPr>
            <a:lvl3pPr marL="1143000" indent="-2286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q"/>
              <a:defRPr>
                <a:solidFill>
                  <a:srgbClr val="4C4C4C"/>
                </a:solidFill>
              </a:defRPr>
            </a:lvl3pPr>
            <a:lvl4pPr>
              <a:spcBef>
                <a:spcPts val="600"/>
              </a:spcBef>
              <a:spcAft>
                <a:spcPts val="600"/>
              </a:spcAft>
              <a:defRPr>
                <a:solidFill>
                  <a:srgbClr val="4C4C4C"/>
                </a:solidFill>
              </a:defRPr>
            </a:lvl4pPr>
            <a:lvl5pPr>
              <a:spcBef>
                <a:spcPts val="600"/>
              </a:spcBef>
              <a:spcAft>
                <a:spcPts val="600"/>
              </a:spcAft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286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rgbClr val="4C4C4C"/>
                </a:solidFill>
              </a:defRPr>
            </a:lvl1pPr>
            <a:lvl2pPr>
              <a:defRPr sz="2400">
                <a:solidFill>
                  <a:srgbClr val="4C4C4C"/>
                </a:solidFill>
              </a:defRPr>
            </a:lvl2pPr>
            <a:lvl3pPr marL="1143000" indent="-228600">
              <a:buFont typeface="Wingdings" pitchFamily="2" charset="2"/>
              <a:buChar char="q"/>
              <a:defRPr sz="2000">
                <a:solidFill>
                  <a:srgbClr val="4C4C4C"/>
                </a:solidFill>
              </a:defRPr>
            </a:lvl3pPr>
            <a:lvl4pPr>
              <a:defRPr sz="1800">
                <a:solidFill>
                  <a:srgbClr val="4C4C4C"/>
                </a:solidFill>
              </a:defRPr>
            </a:lvl4pPr>
            <a:lvl5pPr>
              <a:defRPr sz="1800">
                <a:solidFill>
                  <a:srgbClr val="4C4C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rgbClr val="4C4C4C"/>
                </a:solidFill>
              </a:defRPr>
            </a:lvl1pPr>
            <a:lvl2pPr>
              <a:defRPr sz="2400">
                <a:solidFill>
                  <a:srgbClr val="4C4C4C"/>
                </a:solidFill>
              </a:defRPr>
            </a:lvl2pPr>
            <a:lvl3pPr marL="1143000" indent="-228600">
              <a:buFont typeface="Wingdings" pitchFamily="2" charset="2"/>
              <a:buChar char="q"/>
              <a:defRPr sz="2000">
                <a:solidFill>
                  <a:srgbClr val="4C4C4C"/>
                </a:solidFill>
              </a:defRPr>
            </a:lvl3pPr>
            <a:lvl4pPr>
              <a:defRPr sz="1800">
                <a:solidFill>
                  <a:srgbClr val="4C4C4C"/>
                </a:solidFill>
              </a:defRPr>
            </a:lvl4pPr>
            <a:lvl5pPr>
              <a:defRPr sz="1800">
                <a:solidFill>
                  <a:srgbClr val="4C4C4C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-101600" y="-76200"/>
            <a:ext cx="12496800" cy="9683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1800" dirty="0">
              <a:solidFill>
                <a:srgbClr val="FFFFFF"/>
              </a:solidFill>
              <a:latin typeface="Arial" pitchFamily="34" charset="0"/>
              <a:ea typeface="ＭＳ Ｐゴシック" pitchFamily="-109" charset="-128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8812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7152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81279" y="-101600"/>
            <a:ext cx="12344400" cy="9937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b-NO" sz="1800" dirty="0">
              <a:solidFill>
                <a:srgbClr val="FFFFFF"/>
              </a:solidFill>
              <a:latin typeface="Arial" pitchFamily="34" charset="0"/>
              <a:ea typeface="ＭＳ Ｐゴシック" pitchFamily="-109" charset="-128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758812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5629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623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519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609600" y="762000"/>
            <a:ext cx="10972800" cy="486629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 marL="1143000" indent="-228600">
              <a:buFont typeface="Wingdings" pitchFamily="2" charset="2"/>
              <a:buChar char="q"/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00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66800"/>
            <a:ext cx="4572000" cy="2209800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4800" y="1620"/>
            <a:ext cx="6796392" cy="685637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32185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9245600" cy="762000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5608" y="990600"/>
            <a:ext cx="11571592" cy="4648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3471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31" y="5885963"/>
            <a:ext cx="1523337" cy="84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382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blamarche@cisoregon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t="15300" b="1530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244" name="Text Placeholder 3"/>
          <p:cNvSpPr>
            <a:spLocks noGrp="1"/>
          </p:cNvSpPr>
          <p:nvPr>
            <p:ph type="subTitle" idx="1"/>
          </p:nvPr>
        </p:nvSpPr>
        <p:spPr bwMode="auto">
          <a:xfrm>
            <a:off x="3556000" y="5638800"/>
            <a:ext cx="83820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dirty="0"/>
              <a:t>CIS Media Training</a:t>
            </a:r>
          </a:p>
          <a:p>
            <a:r>
              <a:rPr lang="en-US" dirty="0"/>
              <a:t>Bill LaMarche, Member Relations Manager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4319" y="4495800"/>
            <a:ext cx="12192000" cy="1143000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Your Message Is Your Life Ring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358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sensitive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6555475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Issues related to:</a:t>
            </a:r>
          </a:p>
          <a:p>
            <a:pPr lvl="1"/>
            <a:r>
              <a:rPr lang="en-US" dirty="0"/>
              <a:t>Personnel </a:t>
            </a:r>
          </a:p>
          <a:p>
            <a:pPr lvl="1"/>
            <a:r>
              <a:rPr lang="en-US" dirty="0"/>
              <a:t>Legal </a:t>
            </a:r>
          </a:p>
          <a:p>
            <a:pPr lvl="1"/>
            <a:r>
              <a:rPr lang="en-US" dirty="0"/>
              <a:t>Political</a:t>
            </a:r>
          </a:p>
          <a:p>
            <a:r>
              <a:rPr lang="en-US" dirty="0"/>
              <a:t>Run by legal counsel for approval</a:t>
            </a:r>
          </a:p>
          <a:p>
            <a:r>
              <a:rPr lang="en-US" dirty="0"/>
              <a:t>Determine whether you speak with media or not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7924800" y="1219201"/>
            <a:ext cx="3657600" cy="365760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102" r="-1012"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4415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What to do… and what not to…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type="pic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8" r="168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40883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media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41777"/>
            <a:ext cx="10972800" cy="4525963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dirty="0"/>
              <a:t>Be concise…Give quotes without over sharing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dirty="0"/>
              <a:t>Reiterate what’s in the public record</a:t>
            </a:r>
          </a:p>
          <a:p>
            <a:pPr lvl="1"/>
            <a:r>
              <a:rPr lang="en-US" dirty="0"/>
              <a:t>“We know you’re interested in the recent tort claim, however, we do not comment on pending litigation. This will be resolved in the courtroom — and until there’s a public resolution, this statement will stand on its own.”</a:t>
            </a:r>
          </a:p>
          <a:p>
            <a:r>
              <a:rPr lang="en-US" dirty="0"/>
              <a:t>Be prompt, compassionate and ready to speak</a:t>
            </a:r>
          </a:p>
          <a:p>
            <a:pPr lvl="0">
              <a:spcBef>
                <a:spcPts val="400"/>
              </a:spcBef>
              <a:spcAft>
                <a:spcPts val="400"/>
              </a:spcAft>
            </a:pPr>
            <a:r>
              <a:rPr lang="en-US" dirty="0"/>
              <a:t>Own mistakes; be contrite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079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dos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Listen to reporters</a:t>
            </a:r>
          </a:p>
          <a:p>
            <a:pPr lvl="0"/>
            <a:r>
              <a:rPr lang="en-US" dirty="0"/>
              <a:t>Tell the truth and stick to your key messages</a:t>
            </a:r>
          </a:p>
          <a:p>
            <a:r>
              <a:rPr lang="en-US" dirty="0"/>
              <a:t>Use straight talk</a:t>
            </a:r>
          </a:p>
          <a:p>
            <a:pPr lvl="0"/>
            <a:r>
              <a:rPr lang="en-US" dirty="0"/>
              <a:t>Be specific and stay within your expertise</a:t>
            </a:r>
          </a:p>
          <a:p>
            <a:pPr lvl="0"/>
            <a:r>
              <a:rPr lang="en-US" dirty="0"/>
              <a:t>Be accurate first, then timely</a:t>
            </a:r>
          </a:p>
          <a:p>
            <a:pPr lvl="0"/>
            <a:r>
              <a:rPr lang="en-US" dirty="0"/>
              <a:t>Be the source… don’t let someone else tell your story</a:t>
            </a:r>
          </a:p>
        </p:txBody>
      </p:sp>
    </p:spTree>
    <p:extLst>
      <p:ext uri="{BB962C8B-B14F-4D97-AF65-F5344CB8AC3E}">
        <p14:creationId xmlns:p14="http://schemas.microsoft.com/office/powerpoint/2010/main" val="1277176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Absolute worst things to do to reporter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Lie (never ever lie; the truth always comes out)</a:t>
            </a:r>
          </a:p>
          <a:p>
            <a:r>
              <a:rPr lang="en-US" dirty="0"/>
              <a:t>Stonewall (it leads to anger, animosity and mistrust)</a:t>
            </a:r>
          </a:p>
          <a:p>
            <a:r>
              <a:rPr lang="en-US" dirty="0"/>
              <a:t>Speak in jargon (remember your audience)</a:t>
            </a:r>
          </a:p>
          <a:p>
            <a:r>
              <a:rPr lang="en-US" dirty="0"/>
              <a:t>Fail to be gracious and professional (everyone has a job to do)</a:t>
            </a:r>
          </a:p>
          <a:p>
            <a:r>
              <a:rPr lang="en-US" dirty="0"/>
              <a:t>Fail to respect a reporter’s time or deadline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752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common mistakes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AVOID</a:t>
            </a:r>
          </a:p>
          <a:p>
            <a:r>
              <a:rPr lang="en-US" dirty="0"/>
              <a:t>“No Comment” or speaking “off the record”</a:t>
            </a:r>
          </a:p>
          <a:p>
            <a:pPr lvl="0"/>
            <a:r>
              <a:rPr lang="en-US" dirty="0"/>
              <a:t>Speculating</a:t>
            </a:r>
          </a:p>
          <a:p>
            <a:pPr lvl="0"/>
            <a:r>
              <a:rPr lang="en-US" dirty="0"/>
              <a:t>Repeating a reporter’s negative language</a:t>
            </a:r>
          </a:p>
          <a:p>
            <a:pPr lvl="0"/>
            <a:r>
              <a:rPr lang="en-US" dirty="0"/>
              <a:t>Asking to preview story</a:t>
            </a:r>
          </a:p>
          <a:p>
            <a:pPr lvl="0"/>
            <a:r>
              <a:rPr lang="en-US" dirty="0"/>
              <a:t>Letting a major factual error go uncorrected (web stories can be updated)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133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0" r="-40"/>
          <a:stretch/>
        </p:blipFill>
        <p:spPr>
          <a:xfrm flipH="1">
            <a:off x="6980829" y="1219201"/>
            <a:ext cx="5090615" cy="56387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power of social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219201"/>
            <a:ext cx="7347046" cy="4525963"/>
          </a:xfrm>
        </p:spPr>
        <p:txBody>
          <a:bodyPr/>
          <a:lstStyle/>
          <a:p>
            <a:pPr lvl="0">
              <a:lnSpc>
                <a:spcPts val="3400"/>
              </a:lnSpc>
              <a:spcAft>
                <a:spcPts val="800"/>
              </a:spcAft>
            </a:pPr>
            <a:r>
              <a:rPr lang="en-US" dirty="0"/>
              <a:t>Disseminates information widely</a:t>
            </a:r>
          </a:p>
          <a:p>
            <a:pPr lvl="0">
              <a:lnSpc>
                <a:spcPts val="3400"/>
              </a:lnSpc>
              <a:spcAft>
                <a:spcPts val="800"/>
              </a:spcAft>
            </a:pPr>
            <a:r>
              <a:rPr lang="en-US" dirty="0"/>
              <a:t>Relieves media queries (via phone)</a:t>
            </a:r>
          </a:p>
          <a:p>
            <a:pPr lvl="0">
              <a:lnSpc>
                <a:spcPts val="3400"/>
              </a:lnSpc>
              <a:spcAft>
                <a:spcPts val="800"/>
              </a:spcAft>
            </a:pPr>
            <a:r>
              <a:rPr lang="en-US" dirty="0"/>
              <a:t>Demonstrates thoughtful and interactive leadership</a:t>
            </a:r>
          </a:p>
          <a:p>
            <a:pPr lvl="0">
              <a:lnSpc>
                <a:spcPts val="3400"/>
              </a:lnSpc>
              <a:spcAft>
                <a:spcPts val="800"/>
              </a:spcAft>
            </a:pPr>
            <a:r>
              <a:rPr lang="en-US" dirty="0"/>
              <a:t>Humanizes the organization</a:t>
            </a:r>
          </a:p>
          <a:p>
            <a:pPr lvl="0">
              <a:lnSpc>
                <a:spcPts val="3400"/>
              </a:lnSpc>
              <a:spcAft>
                <a:spcPts val="800"/>
              </a:spcAft>
            </a:pPr>
            <a:r>
              <a:rPr lang="en-US" dirty="0"/>
              <a:t>Provides company’s point of view</a:t>
            </a:r>
          </a:p>
          <a:p>
            <a:pPr lvl="0">
              <a:lnSpc>
                <a:spcPts val="3400"/>
              </a:lnSpc>
              <a:spcAft>
                <a:spcPts val="800"/>
              </a:spcAft>
            </a:pPr>
            <a:r>
              <a:rPr lang="en-US" dirty="0"/>
              <a:t>Creates an outlet for advocacy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if appropriate)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025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crisis is upon you; what do you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Know what you want to say (your brief key points)</a:t>
            </a:r>
          </a:p>
          <a:p>
            <a:r>
              <a:rPr lang="en-US" dirty="0"/>
              <a:t>Be real, be genuine</a:t>
            </a:r>
          </a:p>
          <a:p>
            <a:pPr lvl="0"/>
            <a:r>
              <a:rPr lang="en-US" dirty="0"/>
              <a:t>Have approved written statement </a:t>
            </a:r>
          </a:p>
          <a:p>
            <a:pPr lvl="0"/>
            <a:r>
              <a:rPr lang="en-US" dirty="0"/>
              <a:t>Hold media conference as soon as possible</a:t>
            </a:r>
          </a:p>
          <a:p>
            <a:pPr lvl="0"/>
            <a:r>
              <a:rPr lang="en-US" dirty="0"/>
              <a:t>Email and post news release or statement</a:t>
            </a:r>
          </a:p>
          <a:p>
            <a:pPr lvl="0"/>
            <a:r>
              <a:rPr lang="en-US" dirty="0"/>
              <a:t>Follow up calls to most important media outlets (local first)</a:t>
            </a:r>
          </a:p>
          <a:p>
            <a:pPr lvl="0"/>
            <a:r>
              <a:rPr lang="en-US" dirty="0"/>
              <a:t>Share updates on Facebook/Twitter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93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2"/>
                </a:solidFill>
              </a:rPr>
              <a:t>Questions?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556000" y="3886200"/>
            <a:ext cx="86360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175" indent="-3175" algn="ctr">
              <a:lnSpc>
                <a:spcPct val="80000"/>
              </a:lnSpc>
              <a:buNone/>
              <a:defRPr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04800" y="2829645"/>
            <a:ext cx="48677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63550"/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Your message is your life ring, swim towards it.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16973" r="16973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716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CIS… supporting members since 1981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2"/>
            <a:ext cx="9308757" cy="2627868"/>
          </a:xfrm>
        </p:spPr>
        <p:txBody>
          <a:bodyPr/>
          <a:lstStyle/>
          <a:p>
            <a:r>
              <a:rPr lang="en-US" dirty="0"/>
              <a:t>We help members navigate treacherous waters</a:t>
            </a:r>
          </a:p>
          <a:p>
            <a:r>
              <a:rPr lang="en-US" dirty="0"/>
              <a:t>We provide crisis communications counsel to CIS members</a:t>
            </a:r>
          </a:p>
          <a:p>
            <a:r>
              <a:rPr lang="en-US" dirty="0"/>
              <a:t>We’re here to lend a hand</a:t>
            </a:r>
          </a:p>
        </p:txBody>
      </p:sp>
      <p:sp>
        <p:nvSpPr>
          <p:cNvPr id="4" name="Rectangle 3"/>
          <p:cNvSpPr/>
          <p:nvPr/>
        </p:nvSpPr>
        <p:spPr>
          <a:xfrm>
            <a:off x="7587049" y="4333103"/>
            <a:ext cx="44484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Bill LaMarche</a:t>
            </a:r>
          </a:p>
          <a:p>
            <a:r>
              <a:rPr lang="en-US" sz="2400" dirty="0"/>
              <a:t>Member Relations Manager</a:t>
            </a:r>
          </a:p>
          <a:p>
            <a:r>
              <a:rPr lang="en-US" sz="2400" dirty="0"/>
              <a:t>CIS</a:t>
            </a:r>
          </a:p>
          <a:p>
            <a:r>
              <a:rPr lang="en-US" sz="2400" dirty="0"/>
              <a:t>503-763-3824</a:t>
            </a:r>
          </a:p>
          <a:p>
            <a:r>
              <a:rPr lang="en-US" sz="2400" dirty="0">
                <a:hlinkClick r:id="rId2"/>
              </a:rPr>
              <a:t>blamarche@cisoregon.org</a:t>
            </a:r>
            <a:endParaRPr lang="en-US" sz="2400" dirty="0"/>
          </a:p>
          <a:p>
            <a:r>
              <a:rPr lang="en-US" sz="2400" dirty="0"/>
              <a:t>www.cisoregon.org</a:t>
            </a:r>
          </a:p>
        </p:txBody>
      </p:sp>
    </p:spTree>
    <p:extLst>
      <p:ext uri="{BB962C8B-B14F-4D97-AF65-F5344CB8AC3E}">
        <p14:creationId xmlns:p14="http://schemas.microsoft.com/office/powerpoint/2010/main" val="263207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vehlavy.cz/wp-content/uploads/2014/12/dve-hlavy-zoo-usa-oregon-log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204" y="2186015"/>
            <a:ext cx="2052385" cy="205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735" y="152400"/>
            <a:ext cx="11177665" cy="758812"/>
          </a:xfrm>
        </p:spPr>
        <p:txBody>
          <a:bodyPr/>
          <a:lstStyle/>
          <a:p>
            <a:r>
              <a:rPr lang="en-US" dirty="0"/>
              <a:t>Who’s this guy?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4636" y="1259174"/>
            <a:ext cx="6159202" cy="448599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Public Information Manager City of Beaverton - five years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Media Relations Manager Oregon Zoo/Metro - ten years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Public Relations Officer Oregon Coast Aquarium - three years</a:t>
            </a:r>
          </a:p>
          <a:p>
            <a:endParaRPr lang="en-US" dirty="0"/>
          </a:p>
        </p:txBody>
      </p:sp>
      <p:pic>
        <p:nvPicPr>
          <p:cNvPr id="1026" name="Picture 2" descr="http://www.pdxprocurementsearch.com/wp-content/uploads/2015/09/city_of_beaverton_trans.pn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204" y="1259174"/>
            <a:ext cx="2270125" cy="100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regon Coast Aquari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527" y="4157048"/>
            <a:ext cx="2863741" cy="82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830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22967" t="13426" r="22395" b="18909"/>
          <a:stretch/>
        </p:blipFill>
        <p:spPr>
          <a:xfrm rot="16200000">
            <a:off x="3934433" y="-752498"/>
            <a:ext cx="5322628" cy="9366108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 bwMode="auto">
          <a:xfrm>
            <a:off x="3881898" y="2011616"/>
            <a:ext cx="5712478" cy="1768814"/>
          </a:xfrm>
          <a:prstGeom prst="wedgeRectCallout">
            <a:avLst>
              <a:gd name="adj1" fmla="val -53917"/>
              <a:gd name="adj2" fmla="val -22461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/>
              <a:t>Taking pictures on smart phones means everyone’s a reporter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3881898" y="4031727"/>
            <a:ext cx="5712478" cy="1877754"/>
          </a:xfrm>
          <a:prstGeom prst="wedgeRectCallout">
            <a:avLst>
              <a:gd name="adj1" fmla="val -54541"/>
              <a:gd name="adj2" fmla="val -23601"/>
            </a:avLst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dirty="0"/>
              <a:t>Posting on social media is immediate and takes it global </a:t>
            </a:r>
          </a:p>
          <a:p>
            <a:pPr lvl="0"/>
            <a:r>
              <a:rPr lang="en-US" sz="3200" dirty="0"/>
              <a:t>(if newsworthy)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79923" y="400676"/>
            <a:ext cx="9730854" cy="965444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It’s a whole new media world</a:t>
            </a:r>
          </a:p>
        </p:txBody>
      </p:sp>
    </p:spTree>
    <p:extLst>
      <p:ext uri="{BB962C8B-B14F-4D97-AF65-F5344CB8AC3E}">
        <p14:creationId xmlns:p14="http://schemas.microsoft.com/office/powerpoint/2010/main" val="2969226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day, </a:t>
            </a:r>
            <a:r>
              <a:rPr lang="en-US" dirty="0"/>
              <a:t>media will call because…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167" y="1238326"/>
            <a:ext cx="5490949" cy="4525963"/>
          </a:xfrm>
        </p:spPr>
        <p:txBody>
          <a:bodyPr/>
          <a:lstStyle/>
          <a:p>
            <a:pPr>
              <a:lnSpc>
                <a:spcPts val="32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Something bad happened </a:t>
            </a:r>
          </a:p>
          <a:p>
            <a:pPr>
              <a:lnSpc>
                <a:spcPts val="32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Somebody did something bad </a:t>
            </a:r>
          </a:p>
          <a:p>
            <a:pPr>
              <a:lnSpc>
                <a:spcPts val="32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Something bad could happen </a:t>
            </a:r>
          </a:p>
          <a:p>
            <a:pPr>
              <a:lnSpc>
                <a:spcPts val="32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Something bad happened that you’re ‘responsible’ for </a:t>
            </a:r>
          </a:p>
          <a:p>
            <a:pPr>
              <a:lnSpc>
                <a:spcPts val="32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Something bad is going to happen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063680" y="1238326"/>
            <a:ext cx="50405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800" i="1" dirty="0"/>
              <a:t>Natural disaster/fire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5887189" y="1499936"/>
            <a:ext cx="914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Rectangle 11"/>
          <p:cNvSpPr/>
          <p:nvPr/>
        </p:nvSpPr>
        <p:spPr>
          <a:xfrm>
            <a:off x="6999482" y="4379294"/>
            <a:ext cx="46534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en-US" sz="2800" i="1" dirty="0">
                <a:solidFill>
                  <a:srgbClr val="3F3F3F"/>
                </a:solidFill>
              </a:rPr>
              <a:t>Raising costs, reducing services, layoffs/changes in personnel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63680" y="1983198"/>
            <a:ext cx="46618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en-US" sz="2800" i="1" dirty="0">
                <a:solidFill>
                  <a:srgbClr val="3F3F3F"/>
                </a:solidFill>
              </a:rPr>
              <a:t>Embezzlement, sex scandal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063680" y="2585692"/>
            <a:ext cx="4466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en-US" sz="2800" i="1" dirty="0">
                <a:solidFill>
                  <a:srgbClr val="3F3F3F"/>
                </a:solidFill>
              </a:rPr>
              <a:t>Natural disaster, budget layoffs, potential litigation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063680" y="3605588"/>
            <a:ext cx="22044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en-US" sz="2800" i="1" dirty="0">
                <a:solidFill>
                  <a:srgbClr val="3F3F3F"/>
                </a:solidFill>
              </a:rPr>
              <a:t>Death, injury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5887189" y="2244808"/>
            <a:ext cx="914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5887189" y="3062746"/>
            <a:ext cx="914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5888099" y="3872421"/>
            <a:ext cx="914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5888099" y="5059749"/>
            <a:ext cx="9144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00521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reporters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1"/>
            <a:ext cx="7824716" cy="4525963"/>
          </a:xfrm>
        </p:spPr>
        <p:txBody>
          <a:bodyPr/>
          <a:lstStyle/>
          <a:p>
            <a:pPr lvl="0"/>
            <a:r>
              <a:rPr lang="en-US" dirty="0"/>
              <a:t>Most reporters aren’t out to get you; however some are!</a:t>
            </a:r>
          </a:p>
          <a:p>
            <a:pPr lvl="0"/>
            <a:r>
              <a:rPr lang="en-US" dirty="0"/>
              <a:t>Most reporters enjoy when their story goes national</a:t>
            </a:r>
          </a:p>
          <a:p>
            <a:pPr lvl="0"/>
            <a:r>
              <a:rPr lang="en-US" dirty="0"/>
              <a:t>All reporters want respect </a:t>
            </a:r>
          </a:p>
          <a:p>
            <a:pPr lvl="0"/>
            <a:r>
              <a:rPr lang="en-US" dirty="0"/>
              <a:t>All reporters want transparency</a:t>
            </a:r>
          </a:p>
          <a:p>
            <a:pPr lvl="0"/>
            <a:r>
              <a:rPr lang="en-US" dirty="0"/>
              <a:t>Some unprepared </a:t>
            </a:r>
            <a:r>
              <a:rPr lang="en-US" dirty="0"/>
              <a:t>(or arrogant) sources will </a:t>
            </a:r>
            <a:r>
              <a:rPr lang="en-US" dirty="0"/>
              <a:t>get “lambasted” by a reporter </a:t>
            </a:r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Oval 3"/>
          <p:cNvSpPr/>
          <p:nvPr/>
        </p:nvSpPr>
        <p:spPr bwMode="auto">
          <a:xfrm>
            <a:off x="8124967" y="1219201"/>
            <a:ext cx="3293660" cy="329184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14" t="-9241" r="414" b="-24167"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9478370" y="3985103"/>
            <a:ext cx="2286000" cy="2286000"/>
          </a:xfrm>
          <a:prstGeom prst="ellipse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666" r="-16666"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8350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877"/>
          <a:stretch/>
        </p:blipFill>
        <p:spPr>
          <a:xfrm>
            <a:off x="0" y="0"/>
            <a:ext cx="12192000" cy="6837528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 bwMode="auto">
          <a:xfrm>
            <a:off x="506651" y="42757"/>
            <a:ext cx="3959135" cy="3168104"/>
          </a:xfrm>
          <a:prstGeom prst="wedgeEllipseCallout">
            <a:avLst>
              <a:gd name="adj1" fmla="val -52547"/>
              <a:gd name="adj2" fmla="val 27176"/>
            </a:avLst>
          </a:prstGeom>
          <a:solidFill>
            <a:schemeClr val="accent5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60931" y="1587690"/>
            <a:ext cx="6476144" cy="499508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76085" y="1738715"/>
            <a:ext cx="6210863" cy="4525963"/>
          </a:xfrm>
          <a:prstGeom prst="rect">
            <a:avLst/>
          </a:prstGeom>
        </p:spPr>
        <p:txBody>
          <a:bodyPr/>
          <a:lstStyle/>
          <a:p>
            <a:r>
              <a:rPr lang="en-US" sz="3000" dirty="0">
                <a:solidFill>
                  <a:schemeClr val="bg1"/>
                </a:solidFill>
              </a:rPr>
              <a:t>Think about what you want to say</a:t>
            </a:r>
          </a:p>
          <a:p>
            <a:pPr lvl="0"/>
            <a:r>
              <a:rPr lang="en-US" sz="3000" dirty="0">
                <a:solidFill>
                  <a:schemeClr val="bg1"/>
                </a:solidFill>
              </a:rPr>
              <a:t>Write down the 3-5 things that you want people to remember</a:t>
            </a:r>
          </a:p>
          <a:p>
            <a:pPr lvl="0"/>
            <a:r>
              <a:rPr lang="en-US" sz="3000" dirty="0">
                <a:solidFill>
                  <a:schemeClr val="bg1"/>
                </a:solidFill>
              </a:rPr>
              <a:t>Make messages about the audience (not about you)</a:t>
            </a:r>
          </a:p>
          <a:p>
            <a:pPr lvl="0"/>
            <a:r>
              <a:rPr lang="en-US" sz="3000" dirty="0">
                <a:solidFill>
                  <a:schemeClr val="bg1"/>
                </a:solidFill>
              </a:rPr>
              <a:t>Give yourself 15 minutes to think it through </a:t>
            </a:r>
          </a:p>
          <a:p>
            <a:pPr lvl="0"/>
            <a:r>
              <a:rPr lang="en-US" sz="3000" dirty="0">
                <a:solidFill>
                  <a:schemeClr val="bg1"/>
                </a:solidFill>
              </a:rPr>
              <a:t>Take time to practice key messages aloud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0122" y="615050"/>
            <a:ext cx="3254332" cy="126834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Know your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main messages</a:t>
            </a:r>
          </a:p>
        </p:txBody>
      </p:sp>
    </p:spTree>
    <p:extLst>
      <p:ext uri="{BB962C8B-B14F-4D97-AF65-F5344CB8AC3E}">
        <p14:creationId xmlns:p14="http://schemas.microsoft.com/office/powerpoint/2010/main" val="81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being first, fast and accurate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ahead and beat your critics to the punch</a:t>
            </a:r>
          </a:p>
          <a:p>
            <a:pPr lvl="1"/>
            <a:r>
              <a:rPr lang="en-US" dirty="0"/>
              <a:t>Share what happened</a:t>
            </a:r>
          </a:p>
          <a:p>
            <a:pPr lvl="1"/>
            <a:r>
              <a:rPr lang="en-US" dirty="0"/>
              <a:t>Highlight how you feel about it</a:t>
            </a:r>
          </a:p>
          <a:p>
            <a:pPr lvl="1"/>
            <a:r>
              <a:rPr lang="en-US" dirty="0"/>
              <a:t>Share what you’re doing about it </a:t>
            </a:r>
          </a:p>
          <a:p>
            <a:pPr lvl="0"/>
            <a:r>
              <a:rPr lang="en-US" dirty="0"/>
              <a:t>Give guidance to media (another briefing at this time, updates are forthcoming, info placed on website/social media)</a:t>
            </a:r>
          </a:p>
          <a:p>
            <a:r>
              <a:rPr lang="en-US" dirty="0"/>
              <a:t>Use hashtags to </a:t>
            </a:r>
            <a:r>
              <a:rPr lang="en-US"/>
              <a:t>correct inaccurate information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29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How to secure a fair story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6975" r="16975"/>
          <a:stretch>
            <a:fillRect/>
          </a:stretch>
        </p:blipFill>
        <p:spPr>
          <a:xfrm flipH="1">
            <a:off x="5384800" y="1620"/>
            <a:ext cx="6796392" cy="685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279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5"/>
          <p:cNvPicPr>
            <a:picLocks noChangeAspect="1"/>
          </p:cNvPicPr>
          <p:nvPr/>
        </p:nvPicPr>
        <p:blipFill rotWithShape="1">
          <a:blip r:embed="rId2">
            <a:lum bright="70000" contrast="-70000"/>
          </a:blip>
          <a:srcRect t="7766" b="7766"/>
          <a:stretch/>
        </p:blipFill>
        <p:spPr>
          <a:xfrm flipH="1">
            <a:off x="0" y="1620"/>
            <a:ext cx="12181192" cy="685638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45826" y="461749"/>
            <a:ext cx="10972800" cy="4866290"/>
          </a:xfrm>
        </p:spPr>
        <p:txBody>
          <a:bodyPr/>
          <a:lstStyle/>
          <a:p>
            <a:pPr marR="0"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Anticipate questions, including the hard ones</a:t>
            </a:r>
          </a:p>
          <a:p>
            <a:pPr marR="0"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Focus on audience (not you)</a:t>
            </a:r>
          </a:p>
          <a:p>
            <a:pPr marR="0"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Plan messages, keep it simple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Be respectful, open and gracious to reporters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Listen, then answer questions directly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State most important messages early and often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Convey compassion and empathy — be real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Keep it brief (if you don’t say it, they can’t print or air it)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Follow up with email/fact sheet after interview</a:t>
            </a:r>
          </a:p>
        </p:txBody>
      </p:sp>
    </p:spTree>
    <p:extLst>
      <p:ext uri="{BB962C8B-B14F-4D97-AF65-F5344CB8AC3E}">
        <p14:creationId xmlns:p14="http://schemas.microsoft.com/office/powerpoint/2010/main" val="3185762523"/>
      </p:ext>
    </p:extLst>
  </p:cSld>
  <p:clrMapOvr>
    <a:masterClrMapping/>
  </p:clrMapOvr>
</p:sld>
</file>

<file path=ppt/theme/theme1.xml><?xml version="1.0" encoding="utf-8"?>
<a:theme xmlns:a="http://schemas.openxmlformats.org/drawingml/2006/main" name="2_CIS PPT Template - Basic Slides">
  <a:themeElements>
    <a:clrScheme name="CIS Color Pallet">
      <a:dk1>
        <a:srgbClr val="3F3F3F"/>
      </a:dk1>
      <a:lt1>
        <a:sysClr val="window" lastClr="FFFFFF"/>
      </a:lt1>
      <a:dk2>
        <a:srgbClr val="20426C"/>
      </a:dk2>
      <a:lt2>
        <a:srgbClr val="759AC4"/>
      </a:lt2>
      <a:accent1>
        <a:srgbClr val="00A1AA"/>
      </a:accent1>
      <a:accent2>
        <a:srgbClr val="E68523"/>
      </a:accent2>
      <a:accent3>
        <a:srgbClr val="779B3D"/>
      </a:accent3>
      <a:accent4>
        <a:srgbClr val="8D2838"/>
      </a:accent4>
      <a:accent5>
        <a:srgbClr val="DB3762"/>
      </a:accent5>
      <a:accent6>
        <a:srgbClr val="775142"/>
      </a:accent6>
      <a:hlink>
        <a:srgbClr val="00A0DC"/>
      </a:hlink>
      <a:folHlink>
        <a:srgbClr val="C6D219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xecutive Template.potx" id="{7B93863C-C8E2-486A-B17D-1C776B53D6F4}" vid="{2C18E1C9-ED50-4DBA-A9A4-42CDD1AAC3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485</TotalTime>
  <Words>746</Words>
  <Application>Microsoft Office PowerPoint</Application>
  <PresentationFormat>Widescreen</PresentationFormat>
  <Paragraphs>120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Times New Roman</vt:lpstr>
      <vt:lpstr>MS Mincho</vt:lpstr>
      <vt:lpstr>Arial</vt:lpstr>
      <vt:lpstr>Calibri</vt:lpstr>
      <vt:lpstr>MS PGothic</vt:lpstr>
      <vt:lpstr>Wingdings</vt:lpstr>
      <vt:lpstr>2_CIS PPT Template - Basic Slides</vt:lpstr>
      <vt:lpstr> Your Message Is Your Life Ring </vt:lpstr>
      <vt:lpstr>Who’s this guy?</vt:lpstr>
      <vt:lpstr>It’s a whole new media world</vt:lpstr>
      <vt:lpstr>Some day, media will call because…</vt:lpstr>
      <vt:lpstr>Today’s reporters</vt:lpstr>
      <vt:lpstr>Know your  main messages</vt:lpstr>
      <vt:lpstr>Importance of being first, fast and accurate</vt:lpstr>
      <vt:lpstr>How to secure a fair story</vt:lpstr>
      <vt:lpstr>PowerPoint Presentation</vt:lpstr>
      <vt:lpstr>More sensitive topics</vt:lpstr>
      <vt:lpstr>What to do… and what not to…</vt:lpstr>
      <vt:lpstr>Best practices for media success</vt:lpstr>
      <vt:lpstr>More dos</vt:lpstr>
      <vt:lpstr>Absolute worst things to do to reporter </vt:lpstr>
      <vt:lpstr>Some common mistakes</vt:lpstr>
      <vt:lpstr>The power of social media</vt:lpstr>
      <vt:lpstr>A crisis is upon you; what do you do?</vt:lpstr>
      <vt:lpstr>Questions?</vt:lpstr>
      <vt:lpstr>CIS… supporting members since 1981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LaMarche</dc:creator>
  <cp:lastModifiedBy>Lynn McNamara</cp:lastModifiedBy>
  <cp:revision>46</cp:revision>
  <cp:lastPrinted>2016-04-07T19:17:30Z</cp:lastPrinted>
  <dcterms:created xsi:type="dcterms:W3CDTF">2016-04-06T19:33:25Z</dcterms:created>
  <dcterms:modified xsi:type="dcterms:W3CDTF">2016-04-08T21:33:52Z</dcterms:modified>
</cp:coreProperties>
</file>