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0" r:id="rId5"/>
  </p:sldMasterIdLst>
  <p:notesMasterIdLst>
    <p:notesMasterId r:id="rId21"/>
  </p:notesMasterIdLst>
  <p:sldIdLst>
    <p:sldId id="256" r:id="rId6"/>
    <p:sldId id="281" r:id="rId7"/>
    <p:sldId id="282" r:id="rId8"/>
    <p:sldId id="265" r:id="rId9"/>
    <p:sldId id="279" r:id="rId10"/>
    <p:sldId id="271" r:id="rId11"/>
    <p:sldId id="269" r:id="rId12"/>
    <p:sldId id="280" r:id="rId13"/>
    <p:sldId id="278" r:id="rId14"/>
    <p:sldId id="277" r:id="rId15"/>
    <p:sldId id="266" r:id="rId16"/>
    <p:sldId id="270" r:id="rId17"/>
    <p:sldId id="276" r:id="rId18"/>
    <p:sldId id="263"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2FB2AB-E02B-4382-8564-19ED9AC8D9A3}">
          <p14:sldIdLst>
            <p14:sldId id="256"/>
            <p14:sldId id="281"/>
            <p14:sldId id="282"/>
            <p14:sldId id="265"/>
            <p14:sldId id="279"/>
            <p14:sldId id="271"/>
            <p14:sldId id="269"/>
            <p14:sldId id="280"/>
            <p14:sldId id="278"/>
            <p14:sldId id="277"/>
            <p14:sldId id="266"/>
            <p14:sldId id="270"/>
            <p14:sldId id="276"/>
            <p14:sldId id="263"/>
            <p14:sldId id="273"/>
          </p14:sldIdLst>
        </p14:section>
        <p14:section name="Untitled Section" id="{2D2ECB0B-B177-466B-B3A2-2E29C3BED9F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5" autoAdjust="0"/>
    <p:restoredTop sz="94660"/>
  </p:normalViewPr>
  <p:slideViewPr>
    <p:cSldViewPr>
      <p:cViewPr varScale="1">
        <p:scale>
          <a:sx n="112" d="100"/>
          <a:sy n="112" d="100"/>
        </p:scale>
        <p:origin x="321" y="3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w2k.ci.hillsboro.or.us\City\Users\PWDU\leado\Hillsboro\Reports\Replacement\Hillsboro%20Fleet%20Composition%2011-6-20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[Hillsboro Fleet Composition 11-6-2019.xlsx]Fleet Summary!PivotTable3</c:name>
    <c:fmtId val="-1"/>
  </c:pivotSource>
  <c:chart>
    <c:autoTitleDeleted val="1"/>
    <c:pivotFmts>
      <c:pivotFmt>
        <c:idx val="0"/>
      </c:pivotFmt>
      <c:pivotFmt>
        <c:idx val="1"/>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circle"/>
          <c:size val="6"/>
        </c:marker>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inEnd"/>
          <c:showLegendKey val="0"/>
          <c:showVal val="1"/>
          <c:showCatName val="1"/>
          <c:showSerName val="0"/>
          <c:showPercent val="0"/>
          <c:showBubbleSize val="0"/>
          <c:extLst>
            <c:ext xmlns:c15="http://schemas.microsoft.com/office/drawing/2012/chart" uri="{CE6537A1-D6FC-4f65-9D91-7224C49458BB}"/>
          </c:extLst>
        </c:dLbl>
      </c:pivotFmt>
      <c:pivotFmt>
        <c:idx val="2"/>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7.8379575994253665E-3"/>
              <c:y val="9.5633500357909622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3"/>
        <c:spPr>
          <a:solidFill>
            <a:schemeClr val="accent1">
              <a:alpha val="70000"/>
            </a:schemeClr>
          </a:solidFill>
          <a:ln>
            <a:no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dLbl>
          <c:idx val="0"/>
          <c:layout>
            <c:manualLayout>
              <c:x val="-8.5497856609179843E-3"/>
              <c:y val="-3.095188101487318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4"/>
        <c:spPr>
          <a:solidFill>
            <a:schemeClr val="accent1">
              <a:alpha val="70000"/>
            </a:schemeClr>
          </a:solidFill>
          <a:ln>
            <a:no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dLbl>
          <c:idx val="0"/>
          <c:layout>
            <c:manualLayout>
              <c:x val="9.2649610572222273E-3"/>
              <c:y val="6.6264216972878017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5"/>
        <c:spPr>
          <a:solidFill>
            <a:schemeClr val="accent1">
              <a:alpha val="70000"/>
            </a:schemeClr>
          </a:solidFill>
          <a:ln>
            <a:no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dLbl>
          <c:idx val="0"/>
          <c:layout>
            <c:manualLayout>
              <c:x val="1.4936846757511795E-2"/>
              <c:y val="2.2811898512685915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6"/>
        <c:spPr>
          <a:solidFill>
            <a:schemeClr val="accent1">
              <a:alpha val="70000"/>
            </a:schemeClr>
          </a:solidFill>
          <a:ln>
            <a:no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dLbl>
          <c:idx val="0"/>
          <c:layout>
            <c:manualLayout>
              <c:x val="-1.0816508455079171E-3"/>
              <c:y val="9.1539012168933426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7"/>
        <c:spPr>
          <a:solidFill>
            <a:schemeClr val="accent1">
              <a:alpha val="70000"/>
            </a:schemeClr>
          </a:solidFill>
          <a:ln>
            <a:no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dLbl>
          <c:idx val="0"/>
          <c:layout>
            <c:manualLayout>
              <c:x val="0.13302227743657408"/>
              <c:y val="-3.317855722580131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8"/>
        <c:spPr>
          <a:solidFill>
            <a:schemeClr val="accent1">
              <a:alpha val="70000"/>
            </a:schemeClr>
          </a:solidFill>
          <a:ln>
            <a:noFill/>
          </a:ln>
          <a:effectLst>
            <a:innerShdw blurRad="114300">
              <a:schemeClr val="accent1">
                <a:lumMod val="60000"/>
                <a:lumMod val="75000"/>
              </a:schemeClr>
            </a:innerShdw>
          </a:effectLst>
          <a:scene3d>
            <a:camera prst="orthographicFront"/>
            <a:lightRig rig="threePt" dir="t"/>
          </a:scene3d>
          <a:sp3d contourW="19050" prstMaterial="flat">
            <a:contourClr>
              <a:schemeClr val="accent1">
                <a:lumMod val="60000"/>
                <a:lumMod val="75000"/>
              </a:schemeClr>
            </a:contourClr>
          </a:sp3d>
        </c:spPr>
        <c:dLbl>
          <c:idx val="0"/>
          <c:layout>
            <c:manualLayout>
              <c:x val="2.6005328726168926E-4"/>
              <c:y val="-1.822794877912988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9"/>
        <c:spPr>
          <a:solidFill>
            <a:schemeClr val="accent1">
              <a:alpha val="70000"/>
            </a:schemeClr>
          </a:solidFill>
          <a:ln>
            <a:noFill/>
          </a:ln>
          <a:effectLst>
            <a:innerShdw blurRad="114300">
              <a:schemeClr val="accent2">
                <a:lumMod val="60000"/>
                <a:lumMod val="75000"/>
              </a:schemeClr>
            </a:innerShdw>
          </a:effectLst>
          <a:scene3d>
            <a:camera prst="orthographicFront"/>
            <a:lightRig rig="threePt" dir="t"/>
          </a:scene3d>
          <a:sp3d contourW="19050" prstMaterial="flat">
            <a:contourClr>
              <a:schemeClr val="accent2">
                <a:lumMod val="60000"/>
                <a:lumMod val="75000"/>
              </a:schemeClr>
            </a:contourClr>
          </a:sp3d>
        </c:spPr>
        <c:dLbl>
          <c:idx val="0"/>
          <c:layout>
            <c:manualLayout>
              <c:x val="2.0634818584264365E-2"/>
              <c:y val="-1.946154457965485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0"/>
        <c:spPr>
          <a:solidFill>
            <a:schemeClr val="accent1">
              <a:alpha val="70000"/>
            </a:schemeClr>
          </a:solidFill>
          <a:ln>
            <a:noFill/>
          </a:ln>
          <a:effectLst>
            <a:innerShdw blurRad="114300">
              <a:schemeClr val="accent3">
                <a:lumMod val="60000"/>
                <a:lumMod val="75000"/>
              </a:schemeClr>
            </a:innerShdw>
          </a:effectLst>
          <a:scene3d>
            <a:camera prst="orthographicFront"/>
            <a:lightRig rig="threePt" dir="t"/>
          </a:scene3d>
          <a:sp3d contourW="19050" prstMaterial="flat">
            <a:contourClr>
              <a:schemeClr val="accent3">
                <a:lumMod val="60000"/>
                <a:lumMod val="75000"/>
              </a:schemeClr>
            </a:contourClr>
          </a:sp3d>
        </c:spPr>
        <c:dLbl>
          <c:idx val="0"/>
          <c:layout>
            <c:manualLayout>
              <c:x val="-1.5969326408890337E-2"/>
              <c:y val="1.069450409607889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1"/>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inEnd"/>
          <c:showLegendKey val="0"/>
          <c:showVal val="1"/>
          <c:showCatName val="1"/>
          <c:showSerName val="0"/>
          <c:showPercent val="0"/>
          <c:showBubbleSize val="0"/>
          <c:extLst>
            <c:ext xmlns:c15="http://schemas.microsoft.com/office/drawing/2012/chart" uri="{CE6537A1-D6FC-4f65-9D91-7224C49458BB}"/>
          </c:extLst>
        </c:dLbl>
      </c:pivotFmt>
      <c:pivotFmt>
        <c:idx val="12"/>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7.8379575994253665E-3"/>
              <c:y val="9.5633500357909622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3"/>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8.5497856609179843E-3"/>
              <c:y val="-3.095188101487318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4"/>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9.2649610572222273E-3"/>
              <c:y val="6.6264216972878017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5"/>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4936846757511795E-2"/>
              <c:y val="2.2811898512685915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6"/>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0816508455079171E-3"/>
              <c:y val="9.1539012168933426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7"/>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0.13302227743657408"/>
              <c:y val="-3.317855722580131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8"/>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2.6005328726168926E-4"/>
              <c:y val="-1.822794877912988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19"/>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2.0634818584264365E-2"/>
              <c:y val="-1.946154457965485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0"/>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5969326408890337E-2"/>
              <c:y val="1.069450409607889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1"/>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marker>
          <c:symbol val="none"/>
        </c:marker>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inEnd"/>
          <c:showLegendKey val="0"/>
          <c:showVal val="1"/>
          <c:showCatName val="1"/>
          <c:showSerName val="0"/>
          <c:showPercent val="0"/>
          <c:showBubbleSize val="0"/>
          <c:extLst>
            <c:ext xmlns:c15="http://schemas.microsoft.com/office/drawing/2012/chart" uri="{CE6537A1-D6FC-4f65-9D91-7224C49458BB}"/>
          </c:extLst>
        </c:dLbl>
      </c:pivotFmt>
      <c:pivotFmt>
        <c:idx val="22"/>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7.8379575994253665E-3"/>
              <c:y val="9.5633500357909622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3"/>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8.5497856609179843E-3"/>
              <c:y val="-3.095188101487318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4"/>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9.2649610572222273E-3"/>
              <c:y val="6.6264216972878017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5"/>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4936846757511795E-2"/>
              <c:y val="2.2811898512685915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6"/>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0816508455079171E-3"/>
              <c:y val="9.1539012168933426E-3"/>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7"/>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0.13302227743657408"/>
              <c:y val="-3.317855722580131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8"/>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2.6005328726168926E-4"/>
              <c:y val="-1.822794877912988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29"/>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2.0634818584264365E-2"/>
              <c:y val="-1.9461544579654853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
        <c:idx val="30"/>
        <c:spPr>
          <a:solidFill>
            <a:schemeClr val="accent1">
              <a:alpha val="70000"/>
            </a:schemeClr>
          </a:solidFill>
          <a:ln>
            <a:no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dLbl>
          <c:idx val="0"/>
          <c:layout>
            <c:manualLayout>
              <c:x val="-1.5969326408890337E-2"/>
              <c:y val="1.0694504096078899E-2"/>
            </c:manualLayout>
          </c:layout>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Lst>
        </c:dLbl>
      </c:pivotFmt>
    </c:pivotFmts>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'Fleet Summary'!$B$1</c:f>
              <c:strCache>
                <c:ptCount val="1"/>
                <c:pt idx="0">
                  <c:v>Total</c:v>
                </c:pt>
              </c:strCache>
            </c:strRef>
          </c:tx>
          <c:explosion val="25"/>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92B1-4B8F-AC05-A0A28964925E}"/>
              </c:ext>
            </c:extLst>
          </c:dPt>
          <c:dPt>
            <c:idx val="1"/>
            <c:bubble3D val="0"/>
            <c:spPr>
              <a:solidFill>
                <a:schemeClr val="accent2">
                  <a:alpha val="90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92B1-4B8F-AC05-A0A28964925E}"/>
              </c:ext>
            </c:extLst>
          </c:dPt>
          <c:dPt>
            <c:idx val="2"/>
            <c:bubble3D val="0"/>
            <c:spPr>
              <a:solidFill>
                <a:srgbClr val="FF0000"/>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92B1-4B8F-AC05-A0A28964925E}"/>
              </c:ext>
            </c:extLst>
          </c:dPt>
          <c:dPt>
            <c:idx val="3"/>
            <c:bubble3D val="0"/>
            <c:spPr>
              <a:solidFill>
                <a:schemeClr val="accent4">
                  <a:alpha val="90000"/>
                </a:schemeClr>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7-92B1-4B8F-AC05-A0A28964925E}"/>
              </c:ext>
            </c:extLst>
          </c:dPt>
          <c:dPt>
            <c:idx val="4"/>
            <c:bubble3D val="0"/>
            <c:spPr>
              <a:solidFill>
                <a:schemeClr val="accent5">
                  <a:alpha val="90000"/>
                </a:schemeClr>
              </a:solidFill>
              <a:ln w="19050">
                <a:solidFill>
                  <a:schemeClr val="accent5">
                    <a:lumMod val="75000"/>
                  </a:schemeClr>
                </a:solid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9-92B1-4B8F-AC05-A0A28964925E}"/>
              </c:ext>
            </c:extLst>
          </c:dPt>
          <c:dPt>
            <c:idx val="5"/>
            <c:bubble3D val="0"/>
            <c:spPr>
              <a:solidFill>
                <a:schemeClr val="tx1"/>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B-92B1-4B8F-AC05-A0A28964925E}"/>
              </c:ext>
            </c:extLst>
          </c:dPt>
          <c:dPt>
            <c:idx val="6"/>
            <c:bubble3D val="0"/>
            <c:spPr>
              <a:solidFill>
                <a:schemeClr val="accent1">
                  <a:lumMod val="60000"/>
                  <a:alpha val="90000"/>
                </a:schemeClr>
              </a:solidFill>
              <a:ln w="19050">
                <a:solidFill>
                  <a:schemeClr val="accent1">
                    <a:lumMod val="60000"/>
                    <a:lumMod val="75000"/>
                  </a:schemeClr>
                </a:solidFill>
              </a:ln>
              <a:effectLst>
                <a:innerShdw blurRad="114300">
                  <a:schemeClr val="accent1">
                    <a:lumMod val="60000"/>
                    <a:lumMod val="75000"/>
                  </a:schemeClr>
                </a:innerShdw>
              </a:effectLst>
              <a:scene3d>
                <a:camera prst="orthographicFront"/>
                <a:lightRig rig="threePt" dir="t"/>
              </a:scene3d>
              <a:sp3d contourW="19050" prstMaterial="flat">
                <a:contourClr>
                  <a:schemeClr val="accent1">
                    <a:lumMod val="60000"/>
                    <a:lumMod val="75000"/>
                  </a:schemeClr>
                </a:contourClr>
              </a:sp3d>
            </c:spPr>
            <c:extLst>
              <c:ext xmlns:c16="http://schemas.microsoft.com/office/drawing/2014/chart" uri="{C3380CC4-5D6E-409C-BE32-E72D297353CC}">
                <c16:uniqueId val="{0000000D-92B1-4B8F-AC05-A0A28964925E}"/>
              </c:ext>
            </c:extLst>
          </c:dPt>
          <c:dPt>
            <c:idx val="7"/>
            <c:bubble3D val="0"/>
            <c:spPr>
              <a:solidFill>
                <a:schemeClr val="accent2">
                  <a:lumMod val="60000"/>
                  <a:alpha val="90000"/>
                </a:schemeClr>
              </a:solidFill>
              <a:ln w="19050">
                <a:solidFill>
                  <a:schemeClr val="accent2">
                    <a:lumMod val="60000"/>
                    <a:lumMod val="75000"/>
                  </a:schemeClr>
                </a:solidFill>
              </a:ln>
              <a:effectLst>
                <a:innerShdw blurRad="114300">
                  <a:schemeClr val="accent2">
                    <a:lumMod val="60000"/>
                    <a:lumMod val="75000"/>
                  </a:schemeClr>
                </a:innerShdw>
              </a:effectLst>
              <a:scene3d>
                <a:camera prst="orthographicFront"/>
                <a:lightRig rig="threePt" dir="t"/>
              </a:scene3d>
              <a:sp3d contourW="19050" prstMaterial="flat">
                <a:contourClr>
                  <a:schemeClr val="accent2">
                    <a:lumMod val="60000"/>
                    <a:lumMod val="75000"/>
                  </a:schemeClr>
                </a:contourClr>
              </a:sp3d>
            </c:spPr>
            <c:extLst>
              <c:ext xmlns:c16="http://schemas.microsoft.com/office/drawing/2014/chart" uri="{C3380CC4-5D6E-409C-BE32-E72D297353CC}">
                <c16:uniqueId val="{0000000F-92B1-4B8F-AC05-A0A28964925E}"/>
              </c:ext>
            </c:extLst>
          </c:dPt>
          <c:dPt>
            <c:idx val="8"/>
            <c:bubble3D val="0"/>
            <c:spPr>
              <a:solidFill>
                <a:schemeClr val="accent3">
                  <a:lumMod val="60000"/>
                  <a:alpha val="90000"/>
                </a:schemeClr>
              </a:solidFill>
              <a:ln w="19050">
                <a:solidFill>
                  <a:schemeClr val="accent3">
                    <a:lumMod val="60000"/>
                    <a:lumMod val="75000"/>
                  </a:schemeClr>
                </a:solidFill>
              </a:ln>
              <a:effectLst>
                <a:innerShdw blurRad="114300">
                  <a:schemeClr val="accent3">
                    <a:lumMod val="60000"/>
                    <a:lumMod val="75000"/>
                  </a:schemeClr>
                </a:innerShdw>
              </a:effectLst>
              <a:scene3d>
                <a:camera prst="orthographicFront"/>
                <a:lightRig rig="threePt" dir="t"/>
              </a:scene3d>
              <a:sp3d contourW="19050" prstMaterial="flat">
                <a:contourClr>
                  <a:schemeClr val="accent3">
                    <a:lumMod val="60000"/>
                    <a:lumMod val="75000"/>
                  </a:schemeClr>
                </a:contourClr>
              </a:sp3d>
            </c:spPr>
            <c:extLst>
              <c:ext xmlns:c16="http://schemas.microsoft.com/office/drawing/2014/chart" uri="{C3380CC4-5D6E-409C-BE32-E72D297353CC}">
                <c16:uniqueId val="{00000011-92B1-4B8F-AC05-A0A28964925E}"/>
              </c:ext>
            </c:extLst>
          </c:dPt>
          <c:dLbls>
            <c:dLbl>
              <c:idx val="0"/>
              <c:layout>
                <c:manualLayout>
                  <c:x val="-4.1818540886272709E-2"/>
                  <c:y val="1.8873810123385383E-2"/>
                </c:manualLayout>
              </c:layout>
              <c:spPr>
                <a:solidFill>
                  <a:schemeClr val="lt1">
                    <a:alpha val="90000"/>
                  </a:schemeClr>
                </a:solidFill>
                <a:ln w="12700" cap="flat" cmpd="sng" algn="ctr">
                  <a:no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2B1-4B8F-AC05-A0A28964925E}"/>
                </c:ext>
              </c:extLst>
            </c:dLbl>
            <c:dLbl>
              <c:idx val="1"/>
              <c:layout>
                <c:manualLayout>
                  <c:x val="7.9591283060771373E-2"/>
                  <c:y val="-2.5767167956889381E-2"/>
                </c:manualLayout>
              </c:layout>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fld id="{F4D2F349-A82B-448A-B4D9-B580581F63B9}" type="CATEGORYNAME">
                      <a:rPr lang="en-US"/>
                      <a:pPr>
                        <a:defRPr sz="1600" b="1">
                          <a:solidFill>
                            <a:schemeClr val="accent1"/>
                          </a:solidFill>
                        </a:defRPr>
                      </a:pPr>
                      <a:t>[CATEGORY NAME]</a:t>
                    </a:fld>
                    <a:r>
                      <a:rPr lang="en-US" baseline="0" dirty="0"/>
                      <a:t>, 11</a:t>
                    </a:r>
                  </a:p>
                </c:rich>
              </c:tx>
              <c:spPr>
                <a:solidFill>
                  <a:schemeClr val="lt1">
                    <a:alpha val="90000"/>
                  </a:schemeClr>
                </a:solidFill>
                <a:ln w="12700" cap="flat" cmpd="sng" algn="ctr">
                  <a:no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2B1-4B8F-AC05-A0A28964925E}"/>
                </c:ext>
              </c:extLst>
            </c:dLbl>
            <c:dLbl>
              <c:idx val="2"/>
              <c:layout>
                <c:manualLayout>
                  <c:x val="9.4305849989903927E-3"/>
                  <c:y val="1.1811227744296059E-2"/>
                </c:manualLayout>
              </c:layout>
              <c:spPr>
                <a:solidFill>
                  <a:schemeClr val="lt1">
                    <a:alpha val="90000"/>
                  </a:schemeClr>
                </a:solidFill>
                <a:ln w="12700" cap="flat" cmpd="sng" algn="ctr">
                  <a:no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rgbClr val="FF0000"/>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130608974358974"/>
                      <c:h val="8.3110823071937776E-2"/>
                    </c:manualLayout>
                  </c15:layout>
                </c:ext>
                <c:ext xmlns:c16="http://schemas.microsoft.com/office/drawing/2014/chart" uri="{C3380CC4-5D6E-409C-BE32-E72D297353CC}">
                  <c16:uniqueId val="{00000005-92B1-4B8F-AC05-A0A28964925E}"/>
                </c:ext>
              </c:extLst>
            </c:dLbl>
            <c:dLbl>
              <c:idx val="3"/>
              <c:layout>
                <c:manualLayout>
                  <c:x val="5.6921310316979607E-3"/>
                  <c:y val="4.6654181189113688E-3"/>
                </c:manualLayout>
              </c:layout>
              <c:spPr>
                <a:solidFill>
                  <a:schemeClr val="lt1">
                    <a:alpha val="90000"/>
                  </a:schemeClr>
                </a:solidFill>
                <a:ln w="12700" cap="flat" cmpd="sng" algn="ctr">
                  <a:no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4"/>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2B1-4B8F-AC05-A0A28964925E}"/>
                </c:ext>
              </c:extLst>
            </c:dLbl>
            <c:dLbl>
              <c:idx val="4"/>
              <c:layout>
                <c:manualLayout>
                  <c:x val="1.4438219261053788E-2"/>
                  <c:y val="1.9523272487892998E-2"/>
                </c:manualLayout>
              </c:layout>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fld id="{CB93AF5D-BAF2-4F8C-9800-B254C7E874F7}" type="CATEGORYNAME">
                      <a:rPr lang="en-US"/>
                      <a:pPr>
                        <a:defRPr sz="1600" b="1">
                          <a:solidFill>
                            <a:schemeClr val="accent1"/>
                          </a:solidFill>
                        </a:defRPr>
                      </a:pPr>
                      <a:t>[CATEGORY NAME]</a:t>
                    </a:fld>
                    <a:r>
                      <a:rPr lang="en-US" baseline="0" dirty="0"/>
                      <a:t>, 47</a:t>
                    </a:r>
                  </a:p>
                </c:rich>
              </c:tx>
              <c:spPr>
                <a:solidFill>
                  <a:schemeClr val="lt1">
                    <a:alpha val="90000"/>
                  </a:schemeClr>
                </a:solidFill>
                <a:ln w="12700" cap="flat" cmpd="sng" algn="ctr">
                  <a:noFill/>
                  <a:round/>
                </a:ln>
                <a:effectLst>
                  <a:outerShdw blurRad="50800" dist="38100" dir="2700000" algn="tl" rotWithShape="0">
                    <a:schemeClr val="accent5">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2B1-4B8F-AC05-A0A28964925E}"/>
                </c:ext>
              </c:extLst>
            </c:dLbl>
            <c:dLbl>
              <c:idx val="5"/>
              <c:layout>
                <c:manualLayout>
                  <c:x val="0.10467389088499859"/>
                  <c:y val="-7.9675776606518992E-2"/>
                </c:manualLayout>
              </c:layout>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mn-lt"/>
                        <a:ea typeface="+mn-ea"/>
                        <a:cs typeface="+mn-cs"/>
                      </a:defRPr>
                    </a:pPr>
                    <a:fld id="{661E68C9-08C2-4B4C-B270-8B88F0C93778}" type="CATEGORYNAME">
                      <a:rPr lang="en-US"/>
                      <a:pPr>
                        <a:defRPr sz="1600" b="1">
                          <a:solidFill>
                            <a:schemeClr val="tx1"/>
                          </a:solidFill>
                        </a:defRPr>
                      </a:pPr>
                      <a:t>[CATEGORY NAME]</a:t>
                    </a:fld>
                    <a:r>
                      <a:rPr lang="en-US" baseline="0" dirty="0"/>
                      <a:t>, 272</a:t>
                    </a:r>
                  </a:p>
                </c:rich>
              </c:tx>
              <c:spPr>
                <a:solidFill>
                  <a:schemeClr val="lt1">
                    <a:alpha val="90000"/>
                  </a:schemeClr>
                </a:solidFill>
                <a:ln w="12700" cap="flat" cmpd="sng" algn="ctr">
                  <a:no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layout>
                    <c:manualLayout>
                      <c:w val="0.25443910256410252"/>
                      <c:h val="5.8405703175631873E-2"/>
                    </c:manualLayout>
                  </c15:layout>
                  <c15:dlblFieldTable/>
                  <c15:showDataLabelsRange val="0"/>
                </c:ext>
                <c:ext xmlns:c16="http://schemas.microsoft.com/office/drawing/2014/chart" uri="{C3380CC4-5D6E-409C-BE32-E72D297353CC}">
                  <c16:uniqueId val="{0000000B-92B1-4B8F-AC05-A0A28964925E}"/>
                </c:ext>
              </c:extLst>
            </c:dLbl>
            <c:dLbl>
              <c:idx val="6"/>
              <c:layout>
                <c:manualLayout>
                  <c:x val="2.6004637769793336E-4"/>
                  <c:y val="-6.5898884909345963E-3"/>
                </c:manualLayout>
              </c:layout>
              <c:spPr>
                <a:solidFill>
                  <a:schemeClr val="lt1">
                    <a:alpha val="90000"/>
                  </a:schemeClr>
                </a:solidFill>
                <a:ln w="12700" cap="flat" cmpd="sng" algn="ctr">
                  <a:noFill/>
                  <a:round/>
                </a:ln>
                <a:effectLst>
                  <a:outerShdw blurRad="50800" dist="38100" dir="2700000" algn="tl" rotWithShape="0">
                    <a:schemeClr val="accent1">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1">
                          <a:lumMod val="60000"/>
                        </a:schemeClr>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2B1-4B8F-AC05-A0A28964925E}"/>
                </c:ext>
              </c:extLst>
            </c:dLbl>
            <c:dLbl>
              <c:idx val="7"/>
              <c:layout>
                <c:manualLayout>
                  <c:x val="-3.2249772864930346E-2"/>
                  <c:y val="-3.760809548838797E-2"/>
                </c:manualLayout>
              </c:layout>
              <c:spPr>
                <a:solidFill>
                  <a:schemeClr val="lt1">
                    <a:alpha val="90000"/>
                  </a:schemeClr>
                </a:solidFill>
                <a:ln w="12700" cap="flat" cmpd="sng" algn="ctr">
                  <a:noFill/>
                  <a:round/>
                </a:ln>
                <a:effectLst>
                  <a:outerShdw blurRad="50800" dist="38100" dir="2700000" algn="tl" rotWithShape="0">
                    <a:schemeClr val="accent2">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2">
                          <a:lumMod val="60000"/>
                        </a:schemeClr>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2B1-4B8F-AC05-A0A28964925E}"/>
                </c:ext>
              </c:extLst>
            </c:dLbl>
            <c:dLbl>
              <c:idx val="8"/>
              <c:layout>
                <c:manualLayout>
                  <c:x val="-3.1995003028467625E-2"/>
                  <c:y val="1.5879282102050911E-2"/>
                </c:manualLayout>
              </c:layout>
              <c:spPr>
                <a:solidFill>
                  <a:schemeClr val="lt1">
                    <a:alpha val="90000"/>
                  </a:schemeClr>
                </a:solidFill>
                <a:ln w="12700" cap="flat" cmpd="sng" algn="ctr">
                  <a:noFill/>
                  <a:round/>
                </a:ln>
                <a:effectLst>
                  <a:outerShdw blurRad="50800" dist="38100" dir="2700000" algn="tl" rotWithShape="0">
                    <a:schemeClr val="accent3">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3">
                          <a:lumMod val="60000"/>
                        </a:schemeClr>
                      </a:solidFill>
                      <a:effectLst/>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2B1-4B8F-AC05-A0A28964925E}"/>
                </c:ext>
              </c:extLst>
            </c:dLbl>
            <c:spPr>
              <a:ln>
                <a:noFill/>
              </a:ln>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accent1"/>
                    </a:solidFill>
                    <a:effectLst/>
                    <a:latin typeface="+mn-lt"/>
                    <a:ea typeface="+mn-ea"/>
                    <a:cs typeface="+mn-cs"/>
                  </a:defRPr>
                </a:pPr>
                <a:endParaRPr lang="en-US"/>
              </a:p>
            </c:txPr>
            <c:dLblPos val="inEnd"/>
            <c:showLegendKey val="0"/>
            <c:showVal val="1"/>
            <c:showCatName val="1"/>
            <c:showSerName val="0"/>
            <c:showPercent val="0"/>
            <c:showBubbleSize val="0"/>
            <c:showLeaderLines val="1"/>
            <c:leaderLines>
              <c:spPr>
                <a:ln w="28575">
                  <a:solidFill>
                    <a:srgbClr val="000000"/>
                  </a:solidFill>
                </a:ln>
                <a:effectLst/>
              </c:spPr>
            </c:leaderLines>
            <c:extLst>
              <c:ext xmlns:c15="http://schemas.microsoft.com/office/drawing/2012/chart" uri="{CE6537A1-D6FC-4f65-9D91-7224C49458BB}"/>
            </c:extLst>
          </c:dLbls>
          <c:cat>
            <c:strRef>
              <c:f>'Fleet Summary'!$A$2:$A$11</c:f>
              <c:strCache>
                <c:ptCount val="9"/>
                <c:pt idx="0">
                  <c:v>Construction</c:v>
                </c:pt>
                <c:pt idx="1">
                  <c:v>Electric</c:v>
                </c:pt>
                <c:pt idx="2">
                  <c:v>Fire Apparatus</c:v>
                </c:pt>
                <c:pt idx="3">
                  <c:v>Heavy Duty</c:v>
                </c:pt>
                <c:pt idx="4">
                  <c:v>Hybrid</c:v>
                </c:pt>
                <c:pt idx="5">
                  <c:v>Light Duty</c:v>
                </c:pt>
                <c:pt idx="6">
                  <c:v>Medium Duty</c:v>
                </c:pt>
                <c:pt idx="7">
                  <c:v>Sedan</c:v>
                </c:pt>
                <c:pt idx="8">
                  <c:v>Trailer</c:v>
                </c:pt>
              </c:strCache>
            </c:strRef>
          </c:cat>
          <c:val>
            <c:numRef>
              <c:f>'Fleet Summary'!$B$2:$B$11</c:f>
              <c:numCache>
                <c:formatCode>General</c:formatCode>
                <c:ptCount val="9"/>
                <c:pt idx="0">
                  <c:v>71</c:v>
                </c:pt>
                <c:pt idx="1">
                  <c:v>4</c:v>
                </c:pt>
                <c:pt idx="2">
                  <c:v>19</c:v>
                </c:pt>
                <c:pt idx="3">
                  <c:v>27</c:v>
                </c:pt>
                <c:pt idx="4">
                  <c:v>14</c:v>
                </c:pt>
                <c:pt idx="5">
                  <c:v>265</c:v>
                </c:pt>
                <c:pt idx="6">
                  <c:v>36</c:v>
                </c:pt>
                <c:pt idx="7">
                  <c:v>34</c:v>
                </c:pt>
                <c:pt idx="8">
                  <c:v>86</c:v>
                </c:pt>
              </c:numCache>
            </c:numRef>
          </c:val>
          <c:extLst>
            <c:ext xmlns:c16="http://schemas.microsoft.com/office/drawing/2014/chart" uri="{C3380CC4-5D6E-409C-BE32-E72D297353CC}">
              <c16:uniqueId val="{00000012-92B1-4B8F-AC05-A0A28964925E}"/>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067178-1D27-4AB7-9A4B-0B15BBFDB1F6}" type="datetimeFigureOut">
              <a:rPr lang="en-US" smtClean="0"/>
              <a:t>4/10/2023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6124C5-A886-4C81-BF71-1E14B7F75F6A}" type="slidenum">
              <a:rPr lang="en-US" smtClean="0"/>
              <a:t>‹#›</a:t>
            </a:fld>
            <a:endParaRPr lang="en-US"/>
          </a:p>
        </p:txBody>
      </p:sp>
    </p:spTree>
    <p:extLst>
      <p:ext uri="{BB962C8B-B14F-4D97-AF65-F5344CB8AC3E}">
        <p14:creationId xmlns:p14="http://schemas.microsoft.com/office/powerpoint/2010/main" val="4018203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6124C5-A886-4C81-BF71-1E14B7F75F6A}" type="slidenum">
              <a:rPr lang="en-US" smtClean="0"/>
              <a:t>1</a:t>
            </a:fld>
            <a:endParaRPr lang="en-US"/>
          </a:p>
        </p:txBody>
      </p:sp>
    </p:spTree>
    <p:extLst>
      <p:ext uri="{BB962C8B-B14F-4D97-AF65-F5344CB8AC3E}">
        <p14:creationId xmlns:p14="http://schemas.microsoft.com/office/powerpoint/2010/main" val="2542434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6124C5-A886-4C81-BF71-1E14B7F75F6A}" type="slidenum">
              <a:rPr lang="en-US" smtClean="0"/>
              <a:t>2</a:t>
            </a:fld>
            <a:endParaRPr lang="en-US"/>
          </a:p>
        </p:txBody>
      </p:sp>
    </p:spTree>
    <p:extLst>
      <p:ext uri="{BB962C8B-B14F-4D97-AF65-F5344CB8AC3E}">
        <p14:creationId xmlns:p14="http://schemas.microsoft.com/office/powerpoint/2010/main" val="1026430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Hillsboro has added 48 vehicles in the last 3 FY’s, 19-20 to 22-23.</a:t>
            </a:r>
          </a:p>
        </p:txBody>
      </p:sp>
      <p:sp>
        <p:nvSpPr>
          <p:cNvPr id="4" name="Slide Number Placeholder 3"/>
          <p:cNvSpPr>
            <a:spLocks noGrp="1"/>
          </p:cNvSpPr>
          <p:nvPr>
            <p:ph type="sldNum" sz="quarter" idx="5"/>
          </p:nvPr>
        </p:nvSpPr>
        <p:spPr/>
        <p:txBody>
          <a:bodyPr/>
          <a:lstStyle/>
          <a:p>
            <a:fld id="{846124C5-A886-4C81-BF71-1E14B7F75F6A}" type="slidenum">
              <a:rPr lang="en-US" smtClean="0"/>
              <a:t>3</a:t>
            </a:fld>
            <a:endParaRPr lang="en-US"/>
          </a:p>
        </p:txBody>
      </p:sp>
    </p:spTree>
    <p:extLst>
      <p:ext uri="{BB962C8B-B14F-4D97-AF65-F5344CB8AC3E}">
        <p14:creationId xmlns:p14="http://schemas.microsoft.com/office/powerpoint/2010/main" val="3002243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 Vehicles currently at 11, up from 3 in FY19-20.  20 new and replacement EV this FY and next.   Ramping up quickly so the conversation turns to Infrastructure.</a:t>
            </a:r>
          </a:p>
        </p:txBody>
      </p:sp>
      <p:sp>
        <p:nvSpPr>
          <p:cNvPr id="4" name="Slide Number Placeholder 3"/>
          <p:cNvSpPr>
            <a:spLocks noGrp="1"/>
          </p:cNvSpPr>
          <p:nvPr>
            <p:ph type="sldNum" sz="quarter" idx="5"/>
          </p:nvPr>
        </p:nvSpPr>
        <p:spPr/>
        <p:txBody>
          <a:bodyPr/>
          <a:lstStyle/>
          <a:p>
            <a:fld id="{846124C5-A886-4C81-BF71-1E14B7F75F6A}" type="slidenum">
              <a:rPr lang="en-US" smtClean="0"/>
              <a:t>4</a:t>
            </a:fld>
            <a:endParaRPr lang="en-US"/>
          </a:p>
        </p:txBody>
      </p:sp>
    </p:spTree>
    <p:extLst>
      <p:ext uri="{BB962C8B-B14F-4D97-AF65-F5344CB8AC3E}">
        <p14:creationId xmlns:p14="http://schemas.microsoft.com/office/powerpoint/2010/main" val="344520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AVERAGE AGE 8.26</a:t>
            </a:r>
          </a:p>
        </p:txBody>
      </p:sp>
      <p:sp>
        <p:nvSpPr>
          <p:cNvPr id="4" name="Slide Number Placeholder 3"/>
          <p:cNvSpPr>
            <a:spLocks noGrp="1"/>
          </p:cNvSpPr>
          <p:nvPr>
            <p:ph type="sldNum" sz="quarter" idx="5"/>
          </p:nvPr>
        </p:nvSpPr>
        <p:spPr/>
        <p:txBody>
          <a:bodyPr/>
          <a:lstStyle/>
          <a:p>
            <a:fld id="{846124C5-A886-4C81-BF71-1E14B7F75F6A}" type="slidenum">
              <a:rPr lang="en-US" smtClean="0"/>
              <a:t>7</a:t>
            </a:fld>
            <a:endParaRPr lang="en-US"/>
          </a:p>
        </p:txBody>
      </p:sp>
    </p:spTree>
    <p:extLst>
      <p:ext uri="{BB962C8B-B14F-4D97-AF65-F5344CB8AC3E}">
        <p14:creationId xmlns:p14="http://schemas.microsoft.com/office/powerpoint/2010/main" val="2811228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Sustainable Goals are also written into a Fleet Policy, which includes “electric first” purchasing where applicable.  </a:t>
            </a:r>
          </a:p>
        </p:txBody>
      </p:sp>
      <p:sp>
        <p:nvSpPr>
          <p:cNvPr id="4" name="Slide Number Placeholder 3"/>
          <p:cNvSpPr>
            <a:spLocks noGrp="1"/>
          </p:cNvSpPr>
          <p:nvPr>
            <p:ph type="sldNum" sz="quarter" idx="5"/>
          </p:nvPr>
        </p:nvSpPr>
        <p:spPr/>
        <p:txBody>
          <a:bodyPr/>
          <a:lstStyle/>
          <a:p>
            <a:fld id="{846124C5-A886-4C81-BF71-1E14B7F75F6A}" type="slidenum">
              <a:rPr lang="en-US" smtClean="0"/>
              <a:t>11</a:t>
            </a:fld>
            <a:endParaRPr lang="en-US"/>
          </a:p>
        </p:txBody>
      </p:sp>
    </p:spTree>
    <p:extLst>
      <p:ext uri="{BB962C8B-B14F-4D97-AF65-F5344CB8AC3E}">
        <p14:creationId xmlns:p14="http://schemas.microsoft.com/office/powerpoint/2010/main" val="2081598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EV Chargers, includes two at our Civic Center for Motor Pool Cars.  Future Plans for a new Police Department will include an electric vehicle charging infrastructure for EV cars located on site.</a:t>
            </a:r>
          </a:p>
        </p:txBody>
      </p:sp>
      <p:sp>
        <p:nvSpPr>
          <p:cNvPr id="4" name="Slide Number Placeholder 3"/>
          <p:cNvSpPr>
            <a:spLocks noGrp="1"/>
          </p:cNvSpPr>
          <p:nvPr>
            <p:ph type="sldNum" sz="quarter" idx="5"/>
          </p:nvPr>
        </p:nvSpPr>
        <p:spPr/>
        <p:txBody>
          <a:bodyPr/>
          <a:lstStyle/>
          <a:p>
            <a:fld id="{846124C5-A886-4C81-BF71-1E14B7F75F6A}" type="slidenum">
              <a:rPr lang="en-US" smtClean="0"/>
              <a:t>12</a:t>
            </a:fld>
            <a:endParaRPr lang="en-US"/>
          </a:p>
        </p:txBody>
      </p:sp>
    </p:spTree>
    <p:extLst>
      <p:ext uri="{BB962C8B-B14F-4D97-AF65-F5344CB8AC3E}">
        <p14:creationId xmlns:p14="http://schemas.microsoft.com/office/powerpoint/2010/main" val="3691318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5791200"/>
            <a:ext cx="6477000" cy="536575"/>
          </a:xfrm>
          <a:prstGeom prst="rect">
            <a:avLst/>
          </a:prstGeom>
        </p:spPr>
        <p:txBody>
          <a:bodyPr/>
          <a:lstStyle>
            <a:lvl1pPr algn="l">
              <a:defRPr sz="2800" b="1"/>
            </a:lvl1pPr>
          </a:lstStyle>
          <a:p>
            <a:r>
              <a:rPr lang="en-US" dirty="0"/>
              <a:t>Presentation Headline and Title</a:t>
            </a:r>
          </a:p>
        </p:txBody>
      </p:sp>
      <p:sp>
        <p:nvSpPr>
          <p:cNvPr id="3" name="Subtitle 2"/>
          <p:cNvSpPr>
            <a:spLocks noGrp="1"/>
          </p:cNvSpPr>
          <p:nvPr>
            <p:ph type="subTitle" idx="1" hasCustomPrompt="1"/>
          </p:nvPr>
        </p:nvSpPr>
        <p:spPr>
          <a:xfrm>
            <a:off x="228600" y="6324600"/>
            <a:ext cx="6400800" cy="304800"/>
          </a:xfrm>
          <a:prstGeom prst="rect">
            <a:avLst/>
          </a:prstGeom>
        </p:spPr>
        <p:txBody>
          <a:bodyPr/>
          <a:lstStyle>
            <a:lvl1pPr marL="0" indent="0" algn="l">
              <a:buNone/>
              <a:defRPr sz="1600" baseline="0">
                <a:solidFill>
                  <a:srgbClr val="00308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Subtext to the 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sz="4000" b="1"/>
            </a:lvl1pPr>
          </a:lstStyle>
          <a:p>
            <a:r>
              <a:rPr lang="en-US" dirty="0"/>
              <a:t>Slide Headline and Title</a:t>
            </a:r>
          </a:p>
        </p:txBody>
      </p:sp>
      <p:sp>
        <p:nvSpPr>
          <p:cNvPr id="6" name="Text Placeholder 5"/>
          <p:cNvSpPr>
            <a:spLocks noGrp="1"/>
          </p:cNvSpPr>
          <p:nvPr>
            <p:ph type="body" sz="quarter" idx="11" hasCustomPrompt="1"/>
          </p:nvPr>
        </p:nvSpPr>
        <p:spPr>
          <a:xfrm>
            <a:off x="304800" y="1295400"/>
            <a:ext cx="4495800" cy="1143000"/>
          </a:xfrm>
          <a:prstGeom prst="rect">
            <a:avLst/>
          </a:prstGeom>
        </p:spPr>
        <p:txBody>
          <a:bodyPr/>
          <a:lstStyle>
            <a:lvl1pPr marL="0" indent="0">
              <a:buNone/>
              <a:defRPr sz="2200" baseline="0">
                <a:solidFill>
                  <a:srgbClr val="000000"/>
                </a:solidFill>
              </a:defRPr>
            </a:lvl1pPr>
          </a:lstStyle>
          <a:p>
            <a:pPr lvl="0"/>
            <a:r>
              <a:rPr lang="en-US" dirty="0"/>
              <a:t>A few notes about this slide go here with broken down bullet points lower on the slide.</a:t>
            </a:r>
          </a:p>
        </p:txBody>
      </p:sp>
      <p:sp>
        <p:nvSpPr>
          <p:cNvPr id="10" name="Text Placeholder 9"/>
          <p:cNvSpPr>
            <a:spLocks noGrp="1"/>
          </p:cNvSpPr>
          <p:nvPr>
            <p:ph type="body" sz="quarter" idx="12" hasCustomPrompt="1"/>
          </p:nvPr>
        </p:nvSpPr>
        <p:spPr>
          <a:xfrm>
            <a:off x="304800" y="2590800"/>
            <a:ext cx="4495800" cy="3429000"/>
          </a:xfrm>
          <a:prstGeom prst="rect">
            <a:avLst/>
          </a:prstGeom>
        </p:spPr>
        <p:txBody>
          <a:bodyPr/>
          <a:lstStyle>
            <a:lvl1pPr>
              <a:buFont typeface="Arial" pitchFamily="34" charset="0"/>
              <a:buChar char="•"/>
              <a:defRPr sz="2200" baseline="0">
                <a:solidFill>
                  <a:srgbClr val="000000"/>
                </a:solidFill>
              </a:defRPr>
            </a:lvl1pPr>
          </a:lstStyle>
          <a:p>
            <a:pPr lvl="0"/>
            <a:r>
              <a:rPr lang="en-US" sz="2200" dirty="0">
                <a:solidFill>
                  <a:srgbClr val="000000"/>
                </a:solidFill>
              </a:rPr>
              <a:t>Bullet point 1</a:t>
            </a:r>
          </a:p>
          <a:p>
            <a:pPr lvl="0"/>
            <a:r>
              <a:rPr lang="en-US" sz="2200" dirty="0">
                <a:solidFill>
                  <a:srgbClr val="000000"/>
                </a:solidFill>
              </a:rPr>
              <a:t>Bullet point 2</a:t>
            </a:r>
          </a:p>
          <a:p>
            <a:pPr lvl="0"/>
            <a:r>
              <a:rPr lang="en-US" sz="2200" dirty="0">
                <a:solidFill>
                  <a:srgbClr val="000000"/>
                </a:solidFill>
              </a:rPr>
              <a:t>Bullet point 3</a:t>
            </a:r>
          </a:p>
          <a:p>
            <a:pPr lvl="0"/>
            <a:r>
              <a:rPr lang="en-US" sz="2200" dirty="0">
                <a:solidFill>
                  <a:srgbClr val="000000"/>
                </a:solidFill>
              </a:rPr>
              <a:t>Bullet point 4</a:t>
            </a:r>
          </a:p>
          <a:p>
            <a:pPr lvl="0"/>
            <a:r>
              <a:rPr lang="en-US" sz="2200" dirty="0">
                <a:solidFill>
                  <a:srgbClr val="000000"/>
                </a:solidFill>
              </a:rPr>
              <a:t>Bullet point 5</a:t>
            </a:r>
            <a:endParaRPr lang="en-US" dirty="0"/>
          </a:p>
        </p:txBody>
      </p:sp>
      <p:sp>
        <p:nvSpPr>
          <p:cNvPr id="12" name="Picture Placeholder 11"/>
          <p:cNvSpPr>
            <a:spLocks noGrp="1"/>
          </p:cNvSpPr>
          <p:nvPr>
            <p:ph type="pic" sz="quarter" idx="13"/>
          </p:nvPr>
        </p:nvSpPr>
        <p:spPr>
          <a:xfrm>
            <a:off x="5105400" y="1295400"/>
            <a:ext cx="1752600" cy="1600200"/>
          </a:xfrm>
          <a:prstGeom prst="rect">
            <a:avLst/>
          </a:prstGeom>
        </p:spPr>
        <p:txBody>
          <a:bodyPr/>
          <a:lstStyle>
            <a:lvl1pPr>
              <a:defRPr sz="1600">
                <a:solidFill>
                  <a:srgbClr val="000000"/>
                </a:solidFill>
              </a:defRPr>
            </a:lvl1pPr>
          </a:lstStyle>
          <a:p>
            <a:endParaRPr lang="en-US" dirty="0"/>
          </a:p>
        </p:txBody>
      </p:sp>
      <p:sp>
        <p:nvSpPr>
          <p:cNvPr id="13" name="Picture Placeholder 11"/>
          <p:cNvSpPr>
            <a:spLocks noGrp="1"/>
          </p:cNvSpPr>
          <p:nvPr>
            <p:ph type="pic" sz="quarter" idx="14"/>
          </p:nvPr>
        </p:nvSpPr>
        <p:spPr>
          <a:xfrm>
            <a:off x="7086600" y="1295400"/>
            <a:ext cx="1752600" cy="1600200"/>
          </a:xfrm>
          <a:prstGeom prst="rect">
            <a:avLst/>
          </a:prstGeom>
        </p:spPr>
        <p:txBody>
          <a:bodyPr/>
          <a:lstStyle>
            <a:lvl1pPr>
              <a:defRPr sz="1600">
                <a:solidFill>
                  <a:srgbClr val="000000"/>
                </a:solidFill>
              </a:defRPr>
            </a:lvl1pPr>
          </a:lstStyle>
          <a:p>
            <a:endParaRPr lang="en-US" dirty="0"/>
          </a:p>
        </p:txBody>
      </p:sp>
      <p:sp>
        <p:nvSpPr>
          <p:cNvPr id="14" name="Picture Placeholder 11"/>
          <p:cNvSpPr>
            <a:spLocks noGrp="1"/>
          </p:cNvSpPr>
          <p:nvPr>
            <p:ph type="pic" sz="quarter" idx="15"/>
          </p:nvPr>
        </p:nvSpPr>
        <p:spPr>
          <a:xfrm>
            <a:off x="5105400" y="3124200"/>
            <a:ext cx="1752600" cy="1600200"/>
          </a:xfrm>
          <a:prstGeom prst="rect">
            <a:avLst/>
          </a:prstGeom>
        </p:spPr>
        <p:txBody>
          <a:bodyPr/>
          <a:lstStyle>
            <a:lvl1pPr>
              <a:defRPr sz="1600">
                <a:solidFill>
                  <a:srgbClr val="000000"/>
                </a:solidFill>
              </a:defRPr>
            </a:lvl1pPr>
          </a:lstStyle>
          <a:p>
            <a:endParaRPr lang="en-US" dirty="0"/>
          </a:p>
        </p:txBody>
      </p:sp>
      <p:sp>
        <p:nvSpPr>
          <p:cNvPr id="15" name="Picture Placeholder 11"/>
          <p:cNvSpPr>
            <a:spLocks noGrp="1"/>
          </p:cNvSpPr>
          <p:nvPr>
            <p:ph type="pic" sz="quarter" idx="16"/>
          </p:nvPr>
        </p:nvSpPr>
        <p:spPr>
          <a:xfrm>
            <a:off x="7086600" y="3124200"/>
            <a:ext cx="1752600" cy="1600200"/>
          </a:xfrm>
          <a:prstGeom prst="rect">
            <a:avLst/>
          </a:prstGeom>
        </p:spPr>
        <p:txBody>
          <a:bodyPr/>
          <a:lstStyle>
            <a:lvl1pPr>
              <a:defRPr sz="1600">
                <a:solidFill>
                  <a:srgbClr val="000000"/>
                </a:solidFill>
              </a:defRPr>
            </a:lvl1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Slide Headline and Title</a:t>
            </a:r>
          </a:p>
        </p:txBody>
      </p:sp>
      <p:sp>
        <p:nvSpPr>
          <p:cNvPr id="5" name="Text Placeholder 4"/>
          <p:cNvSpPr>
            <a:spLocks noGrp="1"/>
          </p:cNvSpPr>
          <p:nvPr>
            <p:ph type="body" sz="quarter" idx="10" hasCustomPrompt="1"/>
          </p:nvPr>
        </p:nvSpPr>
        <p:spPr>
          <a:xfrm>
            <a:off x="304800" y="1295400"/>
            <a:ext cx="5486400" cy="457200"/>
          </a:xfrm>
          <a:prstGeom prst="rect">
            <a:avLst/>
          </a:prstGeom>
        </p:spPr>
        <p:txBody>
          <a:bodyPr/>
          <a:lstStyle>
            <a:lvl1pPr>
              <a:buNone/>
              <a:defRPr sz="2200" b="1" baseline="0">
                <a:solidFill>
                  <a:srgbClr val="000000"/>
                </a:solidFill>
              </a:defRPr>
            </a:lvl1pPr>
          </a:lstStyle>
          <a:p>
            <a:pPr lvl="0"/>
            <a:r>
              <a:rPr lang="en-US" dirty="0"/>
              <a:t>Headline Here</a:t>
            </a:r>
          </a:p>
        </p:txBody>
      </p:sp>
      <p:sp>
        <p:nvSpPr>
          <p:cNvPr id="7" name="Text Placeholder 6"/>
          <p:cNvSpPr>
            <a:spLocks noGrp="1"/>
          </p:cNvSpPr>
          <p:nvPr>
            <p:ph type="body" sz="quarter" idx="11" hasCustomPrompt="1"/>
          </p:nvPr>
        </p:nvSpPr>
        <p:spPr>
          <a:xfrm>
            <a:off x="304800" y="1981200"/>
            <a:ext cx="3352800" cy="3657600"/>
          </a:xfrm>
          <a:prstGeom prst="rect">
            <a:avLst/>
          </a:prstGeom>
        </p:spPr>
        <p:txBody>
          <a:bodyPr/>
          <a:lstStyle>
            <a:lvl1pPr>
              <a:buFont typeface="Arial" pitchFamily="34" charset="0"/>
              <a:buChar char="•"/>
              <a:defRPr sz="2200" baseline="0">
                <a:solidFill>
                  <a:srgbClr val="000000"/>
                </a:solidFill>
              </a:defRPr>
            </a:lvl1pPr>
          </a:lstStyle>
          <a:p>
            <a:pPr lvl="0"/>
            <a:r>
              <a:rPr lang="en-US" sz="2200" dirty="0">
                <a:solidFill>
                  <a:srgbClr val="000000"/>
                </a:solidFill>
              </a:rPr>
              <a:t>Bullet point 1</a:t>
            </a:r>
          </a:p>
          <a:p>
            <a:pPr lvl="0"/>
            <a:r>
              <a:rPr lang="en-US" sz="2200" dirty="0">
                <a:solidFill>
                  <a:srgbClr val="000000"/>
                </a:solidFill>
              </a:rPr>
              <a:t>Bullet point 2</a:t>
            </a:r>
          </a:p>
          <a:p>
            <a:pPr lvl="0"/>
            <a:r>
              <a:rPr lang="en-US" sz="2200" dirty="0">
                <a:solidFill>
                  <a:srgbClr val="000000"/>
                </a:solidFill>
              </a:rPr>
              <a:t>Bullet point 3</a:t>
            </a:r>
          </a:p>
          <a:p>
            <a:pPr lvl="0"/>
            <a:r>
              <a:rPr lang="en-US" sz="2200" dirty="0">
                <a:solidFill>
                  <a:srgbClr val="000000"/>
                </a:solidFill>
              </a:rPr>
              <a:t>Bullet point 4</a:t>
            </a:r>
          </a:p>
          <a:p>
            <a:pPr lvl="0"/>
            <a:r>
              <a:rPr lang="en-US" sz="2200" dirty="0">
                <a:solidFill>
                  <a:srgbClr val="000000"/>
                </a:solidFill>
              </a:rPr>
              <a:t>Bullet point 5</a:t>
            </a:r>
            <a:endParaRPr lang="en-US" dirty="0"/>
          </a:p>
        </p:txBody>
      </p:sp>
      <p:sp>
        <p:nvSpPr>
          <p:cNvPr id="9" name="Picture Placeholder 8"/>
          <p:cNvSpPr>
            <a:spLocks noGrp="1"/>
          </p:cNvSpPr>
          <p:nvPr>
            <p:ph type="pic" sz="quarter" idx="12"/>
          </p:nvPr>
        </p:nvSpPr>
        <p:spPr>
          <a:xfrm>
            <a:off x="4572000" y="1981200"/>
            <a:ext cx="4191000" cy="2971800"/>
          </a:xfrm>
          <a:prstGeom prst="rect">
            <a:avLst/>
          </a:prstGeom>
        </p:spPr>
        <p:txBody>
          <a:bodyPr/>
          <a:lstStyle>
            <a:lvl1pPr>
              <a:defRPr sz="1600">
                <a:solidFill>
                  <a:srgbClr val="000000"/>
                </a:solidFill>
              </a:defRPr>
            </a:lvl1p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Headline and Title</a:t>
            </a:r>
          </a:p>
        </p:txBody>
      </p:sp>
      <p:sp>
        <p:nvSpPr>
          <p:cNvPr id="4" name="Text Placeholder 3"/>
          <p:cNvSpPr>
            <a:spLocks noGrp="1"/>
          </p:cNvSpPr>
          <p:nvPr>
            <p:ph type="body" sz="quarter" idx="10" hasCustomPrompt="1"/>
          </p:nvPr>
        </p:nvSpPr>
        <p:spPr>
          <a:xfrm>
            <a:off x="304800" y="1219200"/>
            <a:ext cx="5715000" cy="762000"/>
          </a:xfrm>
          <a:prstGeom prst="rect">
            <a:avLst/>
          </a:prstGeom>
        </p:spPr>
        <p:txBody>
          <a:bodyPr/>
          <a:lstStyle>
            <a:lvl1pPr marL="0" indent="0">
              <a:buNone/>
              <a:defRPr sz="2200" baseline="0">
                <a:solidFill>
                  <a:srgbClr val="000000"/>
                </a:solidFill>
              </a:defRPr>
            </a:lvl1pPr>
          </a:lstStyle>
          <a:p>
            <a:pPr lvl="0"/>
            <a:r>
              <a:rPr lang="en-US" dirty="0"/>
              <a:t>A few notes about this slide go here with broken down bullet points lower on the slide.</a:t>
            </a:r>
          </a:p>
        </p:txBody>
      </p:sp>
      <p:sp>
        <p:nvSpPr>
          <p:cNvPr id="6" name="Text Placeholder 5"/>
          <p:cNvSpPr>
            <a:spLocks noGrp="1"/>
          </p:cNvSpPr>
          <p:nvPr>
            <p:ph type="body" sz="quarter" idx="11" hasCustomPrompt="1"/>
          </p:nvPr>
        </p:nvSpPr>
        <p:spPr>
          <a:xfrm>
            <a:off x="609600" y="2133600"/>
            <a:ext cx="3276600" cy="914400"/>
          </a:xfrm>
          <a:prstGeom prst="rect">
            <a:avLst/>
          </a:prstGeom>
        </p:spPr>
        <p:txBody>
          <a:bodyPr/>
          <a:lstStyle>
            <a:lvl1pPr>
              <a:buFont typeface="Arial" pitchFamily="34" charset="0"/>
              <a:buChar char="•"/>
              <a:defRPr sz="2200" baseline="0">
                <a:solidFill>
                  <a:srgbClr val="000000"/>
                </a:solidFill>
              </a:defRPr>
            </a:lvl1pPr>
          </a:lstStyle>
          <a:p>
            <a:pPr lvl="0"/>
            <a:r>
              <a:rPr lang="en-US" sz="2200" dirty="0">
                <a:solidFill>
                  <a:srgbClr val="000000"/>
                </a:solidFill>
              </a:rPr>
              <a:t>Bullet point 1</a:t>
            </a:r>
          </a:p>
          <a:p>
            <a:pPr lvl="0"/>
            <a:r>
              <a:rPr lang="en-US" sz="2200" dirty="0">
                <a:solidFill>
                  <a:srgbClr val="000000"/>
                </a:solidFill>
              </a:rPr>
              <a:t>Bullet point 2</a:t>
            </a:r>
            <a:endParaRPr lang="en-US" dirty="0"/>
          </a:p>
        </p:txBody>
      </p:sp>
      <p:sp>
        <p:nvSpPr>
          <p:cNvPr id="8" name="Picture Placeholder 7"/>
          <p:cNvSpPr>
            <a:spLocks noGrp="1"/>
          </p:cNvSpPr>
          <p:nvPr>
            <p:ph type="pic" sz="quarter" idx="12"/>
          </p:nvPr>
        </p:nvSpPr>
        <p:spPr>
          <a:xfrm>
            <a:off x="990600" y="3505200"/>
            <a:ext cx="1981200" cy="1600200"/>
          </a:xfrm>
          <a:prstGeom prst="rect">
            <a:avLst/>
          </a:prstGeom>
        </p:spPr>
        <p:txBody>
          <a:bodyPr/>
          <a:lstStyle>
            <a:lvl1pPr>
              <a:defRPr sz="1600">
                <a:solidFill>
                  <a:srgbClr val="000000"/>
                </a:solidFill>
              </a:defRPr>
            </a:lvl1pPr>
          </a:lstStyle>
          <a:p>
            <a:endParaRPr lang="en-US" dirty="0"/>
          </a:p>
        </p:txBody>
      </p:sp>
      <p:sp>
        <p:nvSpPr>
          <p:cNvPr id="9" name="Picture Placeholder 7"/>
          <p:cNvSpPr>
            <a:spLocks noGrp="1"/>
          </p:cNvSpPr>
          <p:nvPr>
            <p:ph type="pic" sz="quarter" idx="13"/>
          </p:nvPr>
        </p:nvSpPr>
        <p:spPr>
          <a:xfrm>
            <a:off x="3276600" y="3505200"/>
            <a:ext cx="1981200" cy="1600200"/>
          </a:xfrm>
          <a:prstGeom prst="rect">
            <a:avLst/>
          </a:prstGeom>
        </p:spPr>
        <p:txBody>
          <a:bodyPr/>
          <a:lstStyle>
            <a:lvl1pPr>
              <a:defRPr sz="1600">
                <a:solidFill>
                  <a:srgbClr val="000000"/>
                </a:solidFill>
              </a:defRPr>
            </a:lvl1pPr>
          </a:lstStyle>
          <a:p>
            <a:endParaRPr lang="en-US" dirty="0"/>
          </a:p>
        </p:txBody>
      </p:sp>
      <p:sp>
        <p:nvSpPr>
          <p:cNvPr id="10" name="Picture Placeholder 7"/>
          <p:cNvSpPr>
            <a:spLocks noGrp="1"/>
          </p:cNvSpPr>
          <p:nvPr>
            <p:ph type="pic" sz="quarter" idx="14"/>
          </p:nvPr>
        </p:nvSpPr>
        <p:spPr>
          <a:xfrm>
            <a:off x="5562600" y="3505200"/>
            <a:ext cx="1981200" cy="1600200"/>
          </a:xfrm>
          <a:prstGeom prst="rect">
            <a:avLst/>
          </a:prstGeom>
        </p:spPr>
        <p:txBody>
          <a:bodyPr/>
          <a:lstStyle>
            <a:lvl1pPr>
              <a:defRPr sz="1600">
                <a:solidFill>
                  <a:srgbClr val="000000"/>
                </a:solidFill>
              </a:defRPr>
            </a:lvl1pPr>
          </a:lstStyle>
          <a:p>
            <a:endParaRPr lang="en-US" dirty="0"/>
          </a:p>
        </p:txBody>
      </p:sp>
      <p:sp>
        <p:nvSpPr>
          <p:cNvPr id="12" name="Text Placeholder 11"/>
          <p:cNvSpPr>
            <a:spLocks noGrp="1"/>
          </p:cNvSpPr>
          <p:nvPr>
            <p:ph type="body" sz="quarter" idx="15" hasCustomPrompt="1"/>
          </p:nvPr>
        </p:nvSpPr>
        <p:spPr>
          <a:xfrm>
            <a:off x="3200400" y="5105400"/>
            <a:ext cx="1981200" cy="304800"/>
          </a:xfrm>
          <a:prstGeom prst="rect">
            <a:avLst/>
          </a:prstGeom>
        </p:spPr>
        <p:txBody>
          <a:bodyPr/>
          <a:lstStyle>
            <a:lvl1pPr>
              <a:buNone/>
              <a:defRPr sz="1600" baseline="0">
                <a:solidFill>
                  <a:srgbClr val="000000"/>
                </a:solidFill>
              </a:defRPr>
            </a:lvl1pPr>
          </a:lstStyle>
          <a:p>
            <a:pPr lvl="0"/>
            <a:r>
              <a:rPr lang="en-US" sz="1600" dirty="0">
                <a:solidFill>
                  <a:srgbClr val="000000"/>
                </a:solidFill>
              </a:rPr>
              <a:t>Caption here.</a:t>
            </a:r>
            <a:endParaRPr lang="en-US" dirty="0"/>
          </a:p>
        </p:txBody>
      </p:sp>
      <p:sp>
        <p:nvSpPr>
          <p:cNvPr id="13" name="Text Placeholder 11"/>
          <p:cNvSpPr>
            <a:spLocks noGrp="1"/>
          </p:cNvSpPr>
          <p:nvPr>
            <p:ph type="body" sz="quarter" idx="16" hasCustomPrompt="1"/>
          </p:nvPr>
        </p:nvSpPr>
        <p:spPr>
          <a:xfrm>
            <a:off x="914400" y="5105400"/>
            <a:ext cx="1981200" cy="304800"/>
          </a:xfrm>
          <a:prstGeom prst="rect">
            <a:avLst/>
          </a:prstGeom>
        </p:spPr>
        <p:txBody>
          <a:bodyPr/>
          <a:lstStyle>
            <a:lvl1pPr>
              <a:buNone/>
              <a:defRPr sz="1600" baseline="0">
                <a:solidFill>
                  <a:srgbClr val="000000"/>
                </a:solidFill>
              </a:defRPr>
            </a:lvl1pPr>
          </a:lstStyle>
          <a:p>
            <a:pPr lvl="0"/>
            <a:r>
              <a:rPr lang="en-US" sz="1600" dirty="0">
                <a:solidFill>
                  <a:srgbClr val="000000"/>
                </a:solidFill>
              </a:rPr>
              <a:t>Caption here.</a:t>
            </a:r>
            <a:endParaRPr lang="en-US" dirty="0"/>
          </a:p>
        </p:txBody>
      </p:sp>
      <p:sp>
        <p:nvSpPr>
          <p:cNvPr id="14" name="Text Placeholder 11"/>
          <p:cNvSpPr>
            <a:spLocks noGrp="1"/>
          </p:cNvSpPr>
          <p:nvPr>
            <p:ph type="body" sz="quarter" idx="17" hasCustomPrompt="1"/>
          </p:nvPr>
        </p:nvSpPr>
        <p:spPr>
          <a:xfrm>
            <a:off x="5486400" y="5105400"/>
            <a:ext cx="1981200" cy="304800"/>
          </a:xfrm>
          <a:prstGeom prst="rect">
            <a:avLst/>
          </a:prstGeom>
        </p:spPr>
        <p:txBody>
          <a:bodyPr/>
          <a:lstStyle>
            <a:lvl1pPr>
              <a:buNone/>
              <a:defRPr sz="1600" baseline="0">
                <a:solidFill>
                  <a:srgbClr val="000000"/>
                </a:solidFill>
              </a:defRPr>
            </a:lvl1pPr>
          </a:lstStyle>
          <a:p>
            <a:pPr lvl="0"/>
            <a:r>
              <a:rPr lang="en-US" sz="1600" dirty="0">
                <a:solidFill>
                  <a:srgbClr val="000000"/>
                </a:solidFill>
              </a:rPr>
              <a:t>Caption here.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53200" y="5914442"/>
            <a:ext cx="2168658" cy="7496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381000"/>
            <a:ext cx="8229600" cy="639762"/>
          </a:xfrm>
          <a:prstGeom prst="rect">
            <a:avLst/>
          </a:prstGeom>
        </p:spPr>
        <p:txBody>
          <a:bodyPr vert="horz" lIns="91440" tIns="45720" rIns="91440" bIns="45720" rtlCol="0" anchor="ctr">
            <a:noAutofit/>
          </a:bodyPr>
          <a:lstStyle/>
          <a:p>
            <a:r>
              <a:rPr lang="en-US" dirty="0"/>
              <a:t>Slide Headline and Title</a:t>
            </a:r>
          </a:p>
        </p:txBody>
      </p:sp>
      <p:pic>
        <p:nvPicPr>
          <p:cNvPr id="3" name="Picture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80142" y="6248400"/>
            <a:ext cx="1559058" cy="538914"/>
          </a:xfrm>
          <a:prstGeom prst="rect">
            <a:avLst/>
          </a:prstGeom>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Lst>
  <p:txStyles>
    <p:titleStyle>
      <a:lvl1pPr algn="l" defTabSz="9144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EV’s and Fleet- Spring PRIMA 2023</a:t>
            </a:r>
          </a:p>
        </p:txBody>
      </p:sp>
      <p:sp>
        <p:nvSpPr>
          <p:cNvPr id="3" name="Subtitle 2"/>
          <p:cNvSpPr>
            <a:spLocks noGrp="1"/>
          </p:cNvSpPr>
          <p:nvPr>
            <p:ph type="subTitle" idx="1"/>
          </p:nvPr>
        </p:nvSpPr>
        <p:spPr>
          <a:xfrm>
            <a:off x="228600" y="6248400"/>
            <a:ext cx="6400800" cy="609600"/>
          </a:xfrm>
        </p:spPr>
        <p:txBody>
          <a:bodyPr/>
          <a:lstStyle/>
          <a:p>
            <a:r>
              <a:rPr lang="en-US" dirty="0"/>
              <a:t>Donny Leader, Public Works Department Fleet Manager </a:t>
            </a:r>
          </a:p>
          <a:p>
            <a:r>
              <a:rPr lang="en-US" dirty="0"/>
              <a:t>April 14, 2023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Lifecycle- GAS/ EV/ HYBRID </a:t>
            </a:r>
          </a:p>
        </p:txBody>
      </p:sp>
      <p:pic>
        <p:nvPicPr>
          <p:cNvPr id="4" name="Picture 3" descr="A screenshot of a computer&#10;&#10;Description automatically generated with low confidence">
            <a:extLst>
              <a:ext uri="{FF2B5EF4-FFF2-40B4-BE49-F238E27FC236}">
                <a16:creationId xmlns:a16="http://schemas.microsoft.com/office/drawing/2014/main" id="{0B196713-0A69-040C-A863-B9EDA75C300C}"/>
              </a:ext>
            </a:extLst>
          </p:cNvPr>
          <p:cNvPicPr>
            <a:picLocks noChangeAspect="1"/>
          </p:cNvPicPr>
          <p:nvPr/>
        </p:nvPicPr>
        <p:blipFill rotWithShape="1">
          <a:blip r:embed="rId2"/>
          <a:srcRect l="45513" t="23241" r="35334" b="30871"/>
          <a:stretch/>
        </p:blipFill>
        <p:spPr bwMode="auto">
          <a:xfrm>
            <a:off x="104828" y="1371600"/>
            <a:ext cx="9018390" cy="4419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89960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Sustainability Goals</a:t>
            </a:r>
          </a:p>
        </p:txBody>
      </p:sp>
      <p:sp>
        <p:nvSpPr>
          <p:cNvPr id="4" name="Text Placeholder 3"/>
          <p:cNvSpPr>
            <a:spLocks noGrp="1"/>
          </p:cNvSpPr>
          <p:nvPr>
            <p:ph type="body" sz="quarter" idx="11"/>
          </p:nvPr>
        </p:nvSpPr>
        <p:spPr>
          <a:xfrm>
            <a:off x="304800" y="1447800"/>
            <a:ext cx="3962400" cy="2438400"/>
          </a:xfrm>
        </p:spPr>
        <p:txBody>
          <a:bodyPr/>
          <a:lstStyle/>
          <a:p>
            <a:r>
              <a:rPr lang="en-US" dirty="0"/>
              <a:t>By 2030 achieve 100% fossil fuel free staff vehicles and 40% reduction for other exempt vehicles such as non-passenger emergency response, etc.</a:t>
            </a:r>
          </a:p>
          <a:p>
            <a:pPr marL="0" indent="0">
              <a:buNone/>
            </a:pPr>
            <a:endParaRPr lang="en-US" dirty="0"/>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1143000"/>
            <a:ext cx="4876800" cy="2438400"/>
          </a:xfrm>
          <a:prstGeom prst="rect">
            <a:avLst/>
          </a:prstGeom>
        </p:spPr>
      </p:pic>
      <p:sp>
        <p:nvSpPr>
          <p:cNvPr id="7" name="TextBox 6"/>
          <p:cNvSpPr txBox="1"/>
          <p:nvPr/>
        </p:nvSpPr>
        <p:spPr>
          <a:xfrm>
            <a:off x="304800" y="3886200"/>
            <a:ext cx="7543800" cy="1446550"/>
          </a:xfrm>
          <a:prstGeom prst="rect">
            <a:avLst/>
          </a:prstGeom>
          <a:noFill/>
        </p:spPr>
        <p:txBody>
          <a:bodyPr wrap="square" rtlCol="0">
            <a:spAutoFit/>
          </a:bodyPr>
          <a:lstStyle/>
          <a:p>
            <a:pPr marL="342900" indent="-342900">
              <a:spcBef>
                <a:spcPct val="20000"/>
              </a:spcBef>
              <a:buFont typeface="Arial" pitchFamily="34" charset="0"/>
              <a:buChar char="•"/>
            </a:pPr>
            <a:r>
              <a:rPr lang="en-US" sz="2200" dirty="0">
                <a:solidFill>
                  <a:srgbClr val="000000"/>
                </a:solidFill>
              </a:rPr>
              <a:t>City of Hillsboro worked in collaboration with regional partners to increase access to renewable fuel and  bio diesel at the local fuel stations for fleet vehicle use as a means to reduce carbon emissions.</a:t>
            </a:r>
          </a:p>
        </p:txBody>
      </p:sp>
    </p:spTree>
    <p:extLst>
      <p:ext uri="{BB962C8B-B14F-4D97-AF65-F5344CB8AC3E}">
        <p14:creationId xmlns:p14="http://schemas.microsoft.com/office/powerpoint/2010/main" val="326399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 Infrastructure</a:t>
            </a:r>
          </a:p>
        </p:txBody>
      </p:sp>
      <p:sp>
        <p:nvSpPr>
          <p:cNvPr id="4" name="Text Placeholder 3"/>
          <p:cNvSpPr>
            <a:spLocks noGrp="1"/>
          </p:cNvSpPr>
          <p:nvPr>
            <p:ph type="body" sz="quarter" idx="11"/>
          </p:nvPr>
        </p:nvSpPr>
        <p:spPr>
          <a:xfrm>
            <a:off x="381000" y="1371600"/>
            <a:ext cx="5410200" cy="4800600"/>
          </a:xfrm>
        </p:spPr>
        <p:txBody>
          <a:bodyPr/>
          <a:lstStyle/>
          <a:p>
            <a:r>
              <a:rPr lang="en-US" dirty="0"/>
              <a:t>70 Public Charging Ports, includes 1 DCFC.</a:t>
            </a:r>
          </a:p>
          <a:p>
            <a:r>
              <a:rPr lang="en-US" dirty="0"/>
              <a:t>12 Fleet Only Chargers</a:t>
            </a:r>
          </a:p>
          <a:p>
            <a:r>
              <a:rPr lang="en-US" dirty="0"/>
              <a:t>EV Infrastructure Steering Committee</a:t>
            </a:r>
          </a:p>
          <a:p>
            <a:pPr lvl="1"/>
            <a:r>
              <a:rPr lang="en-US" sz="1800" dirty="0">
                <a:solidFill>
                  <a:srgbClr val="000000"/>
                </a:solidFill>
              </a:rPr>
              <a:t>Finance</a:t>
            </a:r>
          </a:p>
          <a:p>
            <a:pPr lvl="1"/>
            <a:r>
              <a:rPr lang="en-US" sz="1800" dirty="0">
                <a:solidFill>
                  <a:srgbClr val="000000"/>
                </a:solidFill>
              </a:rPr>
              <a:t>Facilities</a:t>
            </a:r>
          </a:p>
          <a:p>
            <a:pPr lvl="1"/>
            <a:r>
              <a:rPr lang="en-US" sz="1800" dirty="0">
                <a:solidFill>
                  <a:srgbClr val="000000"/>
                </a:solidFill>
              </a:rPr>
              <a:t>Operations</a:t>
            </a:r>
          </a:p>
          <a:p>
            <a:pPr lvl="1"/>
            <a:r>
              <a:rPr lang="en-US" sz="1800" dirty="0">
                <a:solidFill>
                  <a:srgbClr val="000000"/>
                </a:solidFill>
              </a:rPr>
              <a:t>Sustainability</a:t>
            </a:r>
          </a:p>
          <a:p>
            <a:pPr marL="457200" lvl="1" indent="0">
              <a:buNone/>
            </a:pPr>
            <a:endParaRPr lang="en-US" dirty="0"/>
          </a:p>
          <a:p>
            <a:r>
              <a:rPr lang="en-US" dirty="0"/>
              <a:t>Employee Charging Policy</a:t>
            </a:r>
          </a:p>
          <a:p>
            <a:pPr marL="457200" lvl="1" indent="0">
              <a:buNone/>
            </a:pPr>
            <a:r>
              <a:rPr lang="en-US" sz="2200" dirty="0">
                <a:solidFill>
                  <a:srgbClr val="000000"/>
                </a:solidFill>
              </a:rPr>
              <a:t>Group.</a:t>
            </a:r>
          </a:p>
          <a:p>
            <a:pPr marL="0" indent="0">
              <a:buNone/>
            </a:pPr>
            <a:endParaRPr lang="en-US" dirty="0"/>
          </a:p>
          <a:p>
            <a:r>
              <a:rPr lang="en-US" dirty="0"/>
              <a:t>PGE Partner Program</a:t>
            </a:r>
          </a:p>
          <a:p>
            <a:pPr marL="0" indent="0">
              <a:buNone/>
            </a:pPr>
            <a:endParaRPr lang="en-US" dirty="0"/>
          </a:p>
        </p:txBody>
      </p:sp>
      <p:pic>
        <p:nvPicPr>
          <p:cNvPr id="5" name="Picture 4" descr="A picture containing text, sky, outdoor, street&#10;&#10;Description automatically generated">
            <a:extLst>
              <a:ext uri="{FF2B5EF4-FFF2-40B4-BE49-F238E27FC236}">
                <a16:creationId xmlns:a16="http://schemas.microsoft.com/office/drawing/2014/main" id="{0568E584-5725-4EEC-A859-274F62B18A95}"/>
              </a:ext>
            </a:extLst>
          </p:cNvPr>
          <p:cNvPicPr>
            <a:picLocks noChangeAspect="1"/>
          </p:cNvPicPr>
          <p:nvPr/>
        </p:nvPicPr>
        <p:blipFill rotWithShape="1">
          <a:blip r:embed="rId3">
            <a:extLst>
              <a:ext uri="{28A0092B-C50C-407E-A947-70E740481C1C}">
                <a14:useLocalDpi xmlns:a14="http://schemas.microsoft.com/office/drawing/2010/main" val="0"/>
              </a:ext>
            </a:extLst>
          </a:blip>
          <a:srcRect r="3991" b="11459"/>
          <a:stretch/>
        </p:blipFill>
        <p:spPr bwMode="auto">
          <a:xfrm>
            <a:off x="3819526" y="2819400"/>
            <a:ext cx="4572000" cy="2743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5751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PGE Fleet Partner</a:t>
            </a:r>
          </a:p>
        </p:txBody>
      </p:sp>
      <p:pic>
        <p:nvPicPr>
          <p:cNvPr id="5" name="Picture 4">
            <a:extLst>
              <a:ext uri="{FF2B5EF4-FFF2-40B4-BE49-F238E27FC236}">
                <a16:creationId xmlns:a16="http://schemas.microsoft.com/office/drawing/2014/main" id="{825C3C57-6EF1-4C96-B158-4B358ED23B4A}"/>
              </a:ext>
            </a:extLst>
          </p:cNvPr>
          <p:cNvPicPr>
            <a:picLocks noChangeAspect="1"/>
          </p:cNvPicPr>
          <p:nvPr/>
        </p:nvPicPr>
        <p:blipFill rotWithShape="1">
          <a:blip r:embed="rId2"/>
          <a:srcRect l="43750" t="20366" r="33814" b="16971"/>
          <a:stretch/>
        </p:blipFill>
        <p:spPr bwMode="auto">
          <a:xfrm>
            <a:off x="609600" y="1143000"/>
            <a:ext cx="7467600" cy="4267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89964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4800" y="381000"/>
            <a:ext cx="8458200" cy="639762"/>
          </a:xfrm>
        </p:spPr>
        <p:txBody>
          <a:bodyPr/>
          <a:lstStyle/>
          <a:p>
            <a:r>
              <a:rPr lang="en-US" dirty="0"/>
              <a:t>Fleet Acknowledgements </a:t>
            </a:r>
          </a:p>
        </p:txBody>
      </p:sp>
      <p:sp>
        <p:nvSpPr>
          <p:cNvPr id="8" name="Text Placeholder 7"/>
          <p:cNvSpPr>
            <a:spLocks noGrp="1"/>
          </p:cNvSpPr>
          <p:nvPr>
            <p:ph type="body" sz="quarter" idx="11"/>
          </p:nvPr>
        </p:nvSpPr>
        <p:spPr>
          <a:xfrm>
            <a:off x="381000" y="1143000"/>
            <a:ext cx="6491190" cy="5181600"/>
          </a:xfrm>
        </p:spPr>
        <p:txBody>
          <a:bodyPr/>
          <a:lstStyle/>
          <a:p>
            <a:pPr>
              <a:spcAft>
                <a:spcPts val="300"/>
              </a:spcAft>
            </a:pPr>
            <a:r>
              <a:rPr lang="en-US" b="1" dirty="0"/>
              <a:t>2022 100 Best Fleet Award: </a:t>
            </a:r>
            <a:r>
              <a:rPr lang="en-US" dirty="0"/>
              <a:t>The Government Fleet Magazine and NAFA recognized the City of Hillsboro in April 2022 in the top 100 best fleets in North America. City of Hillsboro Fleet ranked 58 of 38,000 public fleet facilities. </a:t>
            </a:r>
          </a:p>
          <a:p>
            <a:pPr>
              <a:spcAft>
                <a:spcPts val="300"/>
              </a:spcAft>
            </a:pPr>
            <a:r>
              <a:rPr lang="en-US" b="1" dirty="0"/>
              <a:t>2021 Green Fleet Award</a:t>
            </a:r>
            <a:r>
              <a:rPr lang="en-US" dirty="0"/>
              <a:t>: City of Hillsboro Fleet was recognized in September 2021 in the top 50 green fleets.  </a:t>
            </a:r>
          </a:p>
          <a:p>
            <a:pPr>
              <a:spcAft>
                <a:spcPts val="300"/>
              </a:spcAft>
            </a:pPr>
            <a:r>
              <a:rPr lang="en-US" b="1" dirty="0"/>
              <a:t>Automotive Service Excellence -</a:t>
            </a:r>
            <a:r>
              <a:rPr lang="en-US" dirty="0"/>
              <a:t> </a:t>
            </a:r>
            <a:r>
              <a:rPr lang="en-US" b="1" dirty="0"/>
              <a:t>Blue Seal of Excellence:</a:t>
            </a:r>
            <a:r>
              <a:rPr lang="en-US" dirty="0"/>
              <a:t> Recruiting the best employees, supporting their training, and insisting on the best equipment.</a:t>
            </a:r>
          </a:p>
          <a:p>
            <a:pPr>
              <a:spcAft>
                <a:spcPts val="300"/>
              </a:spcAft>
            </a:pPr>
            <a:r>
              <a:rPr lang="en-US" b="1" dirty="0" err="1"/>
              <a:t>EcoBiz</a:t>
            </a:r>
            <a:r>
              <a:rPr lang="en-US" b="1" dirty="0"/>
              <a:t> Certified Shop</a:t>
            </a:r>
            <a:r>
              <a:rPr lang="en-US" dirty="0"/>
              <a:t>: Environmental certification for adopting best practices and preventing pollution. </a:t>
            </a:r>
          </a:p>
        </p:txBody>
      </p:sp>
      <p:pic>
        <p:nvPicPr>
          <p:cNvPr id="4" name="Picture 3"/>
          <p:cNvPicPr>
            <a:picLocks noChangeAspect="1"/>
          </p:cNvPicPr>
          <p:nvPr/>
        </p:nvPicPr>
        <p:blipFill rotWithShape="1">
          <a:blip r:embed="rId2"/>
          <a:srcRect l="2749" r="3269"/>
          <a:stretch/>
        </p:blipFill>
        <p:spPr>
          <a:xfrm>
            <a:off x="6810345" y="1143000"/>
            <a:ext cx="2296710" cy="1295400"/>
          </a:xfrm>
          <a:prstGeom prst="rect">
            <a:avLst/>
          </a:prstGeom>
        </p:spPr>
      </p:pic>
      <p:pic>
        <p:nvPicPr>
          <p:cNvPr id="3" name="Picture 2"/>
          <p:cNvPicPr>
            <a:picLocks noChangeAspect="1"/>
          </p:cNvPicPr>
          <p:nvPr/>
        </p:nvPicPr>
        <p:blipFill>
          <a:blip r:embed="rId3"/>
          <a:stretch>
            <a:fillRect/>
          </a:stretch>
        </p:blipFill>
        <p:spPr>
          <a:xfrm>
            <a:off x="7421352" y="2133469"/>
            <a:ext cx="1622720" cy="1044185"/>
          </a:xfrm>
          <a:prstGeom prst="rect">
            <a:avLst/>
          </a:prstGeom>
        </p:spPr>
      </p:pic>
      <p:pic>
        <p:nvPicPr>
          <p:cNvPr id="2" name="Picture 1"/>
          <p:cNvPicPr>
            <a:picLocks noChangeAspect="1"/>
          </p:cNvPicPr>
          <p:nvPr/>
        </p:nvPicPr>
        <p:blipFill>
          <a:blip r:embed="rId4"/>
          <a:stretch>
            <a:fillRect/>
          </a:stretch>
        </p:blipFill>
        <p:spPr>
          <a:xfrm>
            <a:off x="7315200" y="4961093"/>
            <a:ext cx="1548488" cy="1203217"/>
          </a:xfrm>
          <a:prstGeom prst="rect">
            <a:avLst/>
          </a:prstGeom>
        </p:spPr>
      </p:pic>
      <p:pic>
        <p:nvPicPr>
          <p:cNvPr id="5" name="Picture 4" descr="All-Star Transportation Receives Blue Seal of Excellence - School  Transportation News">
            <a:extLst>
              <a:ext uri="{FF2B5EF4-FFF2-40B4-BE49-F238E27FC236}">
                <a16:creationId xmlns:a16="http://schemas.microsoft.com/office/drawing/2014/main" id="{29E47BAE-CBBB-EEF6-C120-5ADB9596D0E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001" t="4201" r="27824" b="4595"/>
          <a:stretch/>
        </p:blipFill>
        <p:spPr bwMode="auto">
          <a:xfrm>
            <a:off x="6703932" y="3136783"/>
            <a:ext cx="1385512" cy="183401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06538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152400" y="5334000"/>
            <a:ext cx="6934200" cy="1261884"/>
          </a:xfrm>
          <a:prstGeom prst="rect">
            <a:avLst/>
          </a:prstGeom>
          <a:noFill/>
        </p:spPr>
        <p:txBody>
          <a:bodyPr wrap="square" rtlCol="0">
            <a:spAutoFit/>
          </a:bodyPr>
          <a:lstStyle/>
          <a:p>
            <a:r>
              <a:rPr lang="en-US" sz="4800" b="1" dirty="0">
                <a:solidFill>
                  <a:srgbClr val="000000"/>
                </a:solidFill>
              </a:rPr>
              <a:t>Thank you and Questions</a:t>
            </a:r>
          </a:p>
          <a:p>
            <a:r>
              <a:rPr lang="en-US" sz="2800" b="1" dirty="0"/>
              <a:t>donny.leader@hillsboro-oregon.gov </a:t>
            </a:r>
          </a:p>
        </p:txBody>
      </p:sp>
    </p:spTree>
    <p:extLst>
      <p:ext uri="{BB962C8B-B14F-4D97-AF65-F5344CB8AC3E}">
        <p14:creationId xmlns:p14="http://schemas.microsoft.com/office/powerpoint/2010/main" val="46577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Fleet Division Overview </a:t>
            </a:r>
          </a:p>
        </p:txBody>
      </p:sp>
      <p:sp>
        <p:nvSpPr>
          <p:cNvPr id="10" name="Text Placeholder 9"/>
          <p:cNvSpPr>
            <a:spLocks noGrp="1"/>
          </p:cNvSpPr>
          <p:nvPr>
            <p:ph type="body" sz="quarter" idx="11"/>
          </p:nvPr>
        </p:nvSpPr>
        <p:spPr>
          <a:xfrm>
            <a:off x="152400" y="4288904"/>
            <a:ext cx="3581400" cy="1349896"/>
          </a:xfrm>
        </p:spPr>
        <p:txBody>
          <a:bodyPr/>
          <a:lstStyle/>
          <a:p>
            <a:r>
              <a:rPr lang="en-US" dirty="0"/>
              <a:t>Fleet is part of the Facilities and Fleet Division within the Public Works Department and is responsible for:</a:t>
            </a:r>
          </a:p>
        </p:txBody>
      </p:sp>
      <p:sp>
        <p:nvSpPr>
          <p:cNvPr id="11" name="Text Placeholder 10"/>
          <p:cNvSpPr>
            <a:spLocks noGrp="1"/>
          </p:cNvSpPr>
          <p:nvPr>
            <p:ph type="body" sz="quarter" idx="12"/>
          </p:nvPr>
        </p:nvSpPr>
        <p:spPr>
          <a:xfrm>
            <a:off x="3733800" y="4177048"/>
            <a:ext cx="5067300" cy="2223752"/>
          </a:xfrm>
        </p:spPr>
        <p:txBody>
          <a:bodyPr/>
          <a:lstStyle/>
          <a:p>
            <a:pPr>
              <a:spcAft>
                <a:spcPts val="600"/>
              </a:spcAft>
            </a:pPr>
            <a:r>
              <a:rPr lang="en-US" sz="2000" dirty="0"/>
              <a:t>Managing and servicing all city vehicles and equipment </a:t>
            </a:r>
          </a:p>
          <a:p>
            <a:pPr>
              <a:spcAft>
                <a:spcPts val="600"/>
              </a:spcAft>
            </a:pPr>
            <a:r>
              <a:rPr lang="en-US" sz="2000" dirty="0"/>
              <a:t>Emphasis on large specialized equipment and the Fire Department apparatus</a:t>
            </a:r>
          </a:p>
          <a:p>
            <a:pPr>
              <a:spcAft>
                <a:spcPts val="600"/>
              </a:spcAft>
            </a:pPr>
            <a:r>
              <a:rPr lang="en-US" sz="2000" dirty="0"/>
              <a:t>Purchase and dispose of fleet vehicles</a:t>
            </a:r>
          </a:p>
        </p:txBody>
      </p:sp>
      <p:pic>
        <p:nvPicPr>
          <p:cNvPr id="3" name="Picture 2" descr="A group of people posing for a photo&#10;&#10;Description automatically generated">
            <a:extLst>
              <a:ext uri="{FF2B5EF4-FFF2-40B4-BE49-F238E27FC236}">
                <a16:creationId xmlns:a16="http://schemas.microsoft.com/office/drawing/2014/main" id="{2DC17207-A046-B58B-AD20-3BC1E69686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 y="1130774"/>
            <a:ext cx="8458200" cy="30462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Fleet Division Overview </a:t>
            </a:r>
          </a:p>
        </p:txBody>
      </p:sp>
      <p:sp>
        <p:nvSpPr>
          <p:cNvPr id="8" name="Text Placeholder 7"/>
          <p:cNvSpPr>
            <a:spLocks noGrp="1"/>
          </p:cNvSpPr>
          <p:nvPr>
            <p:ph type="body" sz="quarter" idx="11"/>
          </p:nvPr>
        </p:nvSpPr>
        <p:spPr>
          <a:xfrm>
            <a:off x="4419600" y="1143000"/>
            <a:ext cx="4419600" cy="4876800"/>
          </a:xfrm>
        </p:spPr>
        <p:txBody>
          <a:bodyPr/>
          <a:lstStyle/>
          <a:p>
            <a:pPr>
              <a:spcAft>
                <a:spcPts val="600"/>
              </a:spcAft>
            </a:pPr>
            <a:r>
              <a:rPr lang="en-US" dirty="0"/>
              <a:t>Six technicians along with three program and support staff with over 220 years of combined fleet experience with EVT, ASE, APWA, and NAFA certifications.</a:t>
            </a:r>
          </a:p>
          <a:p>
            <a:pPr>
              <a:spcAft>
                <a:spcPts val="600"/>
              </a:spcAft>
            </a:pPr>
            <a:r>
              <a:rPr lang="en-US" dirty="0"/>
              <a:t>Over 603 active vehicles and equipment valued over $37 million.</a:t>
            </a:r>
          </a:p>
          <a:p>
            <a:pPr>
              <a:spcAft>
                <a:spcPts val="600"/>
              </a:spcAft>
            </a:pPr>
            <a:r>
              <a:rPr lang="en-US" dirty="0"/>
              <a:t>Capital acquisition budget for fiscal year 2022-23 is about $7.1 million.</a:t>
            </a:r>
          </a:p>
          <a:p>
            <a:pPr>
              <a:spcAft>
                <a:spcPts val="600"/>
              </a:spcAft>
            </a:pPr>
            <a:r>
              <a:rPr lang="en-US" dirty="0"/>
              <a:t>Operating budget for fiscal year 2022-23 is $2.1 million.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696027" y="3136900"/>
            <a:ext cx="3149600" cy="2362200"/>
          </a:xfrm>
          <a:prstGeom prst="rect">
            <a:avLst/>
          </a:prstGeom>
        </p:spPr>
      </p:pic>
      <p:pic>
        <p:nvPicPr>
          <p:cNvPr id="10" name="Picture 9" descr="A person standing next to a large truck&#10;&#10;Description automatically generated with low confidence">
            <a:extLst>
              <a:ext uri="{FF2B5EF4-FFF2-40B4-BE49-F238E27FC236}">
                <a16:creationId xmlns:a16="http://schemas.microsoft.com/office/drawing/2014/main" id="{6F110BC8-033C-1205-51B6-EEC0BC88B7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202215"/>
            <a:ext cx="3350490" cy="23422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096000"/>
            <a:ext cx="9144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Fleet Composition</a:t>
            </a:r>
          </a:p>
        </p:txBody>
      </p:sp>
      <p:graphicFrame>
        <p:nvGraphicFramePr>
          <p:cNvPr id="6" name="Content Placeholder 8"/>
          <p:cNvGraphicFramePr>
            <a:graphicFrameLocks/>
          </p:cNvGraphicFramePr>
          <p:nvPr>
            <p:extLst>
              <p:ext uri="{D42A27DB-BD31-4B8C-83A1-F6EECF244321}">
                <p14:modId xmlns:p14="http://schemas.microsoft.com/office/powerpoint/2010/main" val="797135633"/>
              </p:ext>
            </p:extLst>
          </p:nvPr>
        </p:nvGraphicFramePr>
        <p:xfrm>
          <a:off x="838200" y="1020762"/>
          <a:ext cx="7848600" cy="5456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570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Fleet Policy and Guidelines</a:t>
            </a:r>
          </a:p>
        </p:txBody>
      </p:sp>
      <p:sp>
        <p:nvSpPr>
          <p:cNvPr id="4" name="Text Placeholder 3"/>
          <p:cNvSpPr>
            <a:spLocks noGrp="1"/>
          </p:cNvSpPr>
          <p:nvPr>
            <p:ph type="body" sz="quarter" idx="11"/>
          </p:nvPr>
        </p:nvSpPr>
        <p:spPr>
          <a:xfrm>
            <a:off x="381000" y="1371600"/>
            <a:ext cx="5410200" cy="4800600"/>
          </a:xfrm>
        </p:spPr>
        <p:txBody>
          <a:bodyPr/>
          <a:lstStyle/>
          <a:p>
            <a:pPr marL="0" indent="0">
              <a:spcAft>
                <a:spcPts val="1200"/>
              </a:spcAft>
              <a:buNone/>
            </a:pPr>
            <a:r>
              <a:rPr lang="en-US" b="1" dirty="0"/>
              <a:t>Policy Statement</a:t>
            </a:r>
            <a:r>
              <a:rPr lang="en-US" dirty="0"/>
              <a:t>: The Fleet policy document outlines the methodologies, policies, and framework with which the City of Hillsboro Fleet Management provides oversight and makes recommendations in all areas of fleet.</a:t>
            </a:r>
          </a:p>
          <a:p>
            <a:pPr marL="0" indent="0">
              <a:buNone/>
            </a:pPr>
            <a:r>
              <a:rPr lang="en-US" b="1" dirty="0"/>
              <a:t>Policy Scope</a:t>
            </a:r>
            <a:r>
              <a:rPr lang="en-US" dirty="0"/>
              <a:t>: The fleet policy applies to city owned, rentals, leases, donations, loans, seized, demonstrator vehicles, and equipment and all employees, temporary workers, volunteers, or others operating city vehicles and equipment for City business purposes.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5343525" y="1895475"/>
            <a:ext cx="4191000" cy="3143250"/>
          </a:xfrm>
          <a:prstGeom prst="rect">
            <a:avLst/>
          </a:prstGeom>
        </p:spPr>
      </p:pic>
    </p:spTree>
    <p:extLst>
      <p:ext uri="{BB962C8B-B14F-4D97-AF65-F5344CB8AC3E}">
        <p14:creationId xmlns:p14="http://schemas.microsoft.com/office/powerpoint/2010/main" val="73161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Fleet Policy and Guidelines </a:t>
            </a:r>
          </a:p>
        </p:txBody>
      </p:sp>
      <p:sp>
        <p:nvSpPr>
          <p:cNvPr id="4" name="Text Placeholder 3"/>
          <p:cNvSpPr>
            <a:spLocks noGrp="1"/>
          </p:cNvSpPr>
          <p:nvPr>
            <p:ph type="body" sz="quarter" idx="11"/>
          </p:nvPr>
        </p:nvSpPr>
        <p:spPr>
          <a:xfrm>
            <a:off x="838200" y="2286000"/>
            <a:ext cx="3657600" cy="3886200"/>
          </a:xfrm>
        </p:spPr>
        <p:txBody>
          <a:bodyPr/>
          <a:lstStyle/>
          <a:p>
            <a:endParaRPr lang="en-US" dirty="0"/>
          </a:p>
          <a:p>
            <a:r>
              <a:rPr lang="en-US" dirty="0"/>
              <a:t>Care and treatment of vehicles and equipment</a:t>
            </a:r>
          </a:p>
          <a:p>
            <a:r>
              <a:rPr lang="en-US" dirty="0"/>
              <a:t>Safety</a:t>
            </a:r>
          </a:p>
          <a:p>
            <a:r>
              <a:rPr lang="en-US" dirty="0"/>
              <a:t>Logos</a:t>
            </a:r>
          </a:p>
          <a:p>
            <a:r>
              <a:rPr lang="en-US" dirty="0"/>
              <a:t>Appearance</a:t>
            </a:r>
          </a:p>
          <a:p>
            <a:r>
              <a:rPr lang="en-US" dirty="0"/>
              <a:t>Vehicle numbering</a:t>
            </a:r>
          </a:p>
          <a:p>
            <a:r>
              <a:rPr lang="en-US" dirty="0"/>
              <a:t>Vehicle idling</a:t>
            </a:r>
          </a:p>
          <a:p>
            <a:pPr marL="0" indent="0">
              <a:buNone/>
            </a:pPr>
            <a:endParaRPr lang="en-US" dirty="0"/>
          </a:p>
        </p:txBody>
      </p:sp>
      <p:sp>
        <p:nvSpPr>
          <p:cNvPr id="6" name="TextBox 5"/>
          <p:cNvSpPr txBox="1"/>
          <p:nvPr/>
        </p:nvSpPr>
        <p:spPr>
          <a:xfrm>
            <a:off x="381000" y="1143000"/>
            <a:ext cx="8001000" cy="769441"/>
          </a:xfrm>
          <a:prstGeom prst="rect">
            <a:avLst/>
          </a:prstGeom>
          <a:noFill/>
        </p:spPr>
        <p:txBody>
          <a:bodyPr wrap="square" rtlCol="0">
            <a:spAutoFit/>
          </a:bodyPr>
          <a:lstStyle/>
          <a:p>
            <a:r>
              <a:rPr lang="en-US" sz="2200" dirty="0">
                <a:solidFill>
                  <a:srgbClr val="000000"/>
                </a:solidFill>
              </a:rPr>
              <a:t>Guidance toward our sustainability goals are described in order to reduce environmental impacts from City operations.</a:t>
            </a:r>
          </a:p>
        </p:txBody>
      </p:sp>
      <p:sp>
        <p:nvSpPr>
          <p:cNvPr id="7" name="Text Placeholder 3"/>
          <p:cNvSpPr>
            <a:spLocks noGrp="1"/>
          </p:cNvSpPr>
          <p:nvPr>
            <p:ph type="body" sz="quarter" idx="11"/>
          </p:nvPr>
        </p:nvSpPr>
        <p:spPr>
          <a:xfrm>
            <a:off x="5029200" y="2286000"/>
            <a:ext cx="3962400" cy="3886200"/>
          </a:xfrm>
        </p:spPr>
        <p:txBody>
          <a:bodyPr/>
          <a:lstStyle/>
          <a:p>
            <a:endParaRPr lang="en-US" dirty="0"/>
          </a:p>
          <a:p>
            <a:r>
              <a:rPr lang="en-US" dirty="0"/>
              <a:t>Operational standards and conduct</a:t>
            </a:r>
          </a:p>
          <a:p>
            <a:r>
              <a:rPr lang="en-US" dirty="0"/>
              <a:t>Take home vehicles</a:t>
            </a:r>
          </a:p>
          <a:p>
            <a:r>
              <a:rPr lang="en-US" dirty="0"/>
              <a:t>Maintenance and repair</a:t>
            </a:r>
          </a:p>
          <a:p>
            <a:r>
              <a:rPr lang="en-US" dirty="0"/>
              <a:t>Replacement criteria and lifecycles</a:t>
            </a:r>
          </a:p>
          <a:p>
            <a:r>
              <a:rPr lang="en-US" dirty="0"/>
              <a:t>Vehicle disposition</a:t>
            </a:r>
          </a:p>
          <a:p>
            <a:endParaRPr lang="en-US" dirty="0"/>
          </a:p>
        </p:txBody>
      </p:sp>
      <p:sp>
        <p:nvSpPr>
          <p:cNvPr id="8" name="TextBox 7"/>
          <p:cNvSpPr txBox="1"/>
          <p:nvPr/>
        </p:nvSpPr>
        <p:spPr>
          <a:xfrm>
            <a:off x="381000" y="2083713"/>
            <a:ext cx="8305800" cy="430887"/>
          </a:xfrm>
          <a:prstGeom prst="rect">
            <a:avLst/>
          </a:prstGeom>
          <a:noFill/>
        </p:spPr>
        <p:txBody>
          <a:bodyPr wrap="square" rtlCol="0">
            <a:spAutoFit/>
          </a:bodyPr>
          <a:lstStyle/>
          <a:p>
            <a:pPr algn="ctr"/>
            <a:r>
              <a:rPr lang="en-US" sz="2200" b="1" dirty="0">
                <a:solidFill>
                  <a:srgbClr val="000000"/>
                </a:solidFill>
              </a:rPr>
              <a:t>Fleet Policy Topics</a:t>
            </a:r>
          </a:p>
        </p:txBody>
      </p:sp>
      <p:cxnSp>
        <p:nvCxnSpPr>
          <p:cNvPr id="12" name="Straight Connector 11"/>
          <p:cNvCxnSpPr/>
          <p:nvPr/>
        </p:nvCxnSpPr>
        <p:spPr>
          <a:xfrm>
            <a:off x="4495800" y="2590800"/>
            <a:ext cx="0" cy="342900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654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Fleet Action Plan </a:t>
            </a:r>
          </a:p>
        </p:txBody>
      </p:sp>
      <p:sp>
        <p:nvSpPr>
          <p:cNvPr id="3" name="Text Placeholder 2"/>
          <p:cNvSpPr>
            <a:spLocks noGrp="1"/>
          </p:cNvSpPr>
          <p:nvPr>
            <p:ph type="body" sz="quarter" idx="10"/>
          </p:nvPr>
        </p:nvSpPr>
        <p:spPr>
          <a:xfrm>
            <a:off x="3076575" y="1338262"/>
            <a:ext cx="5486400" cy="457200"/>
          </a:xfrm>
        </p:spPr>
        <p:txBody>
          <a:bodyPr/>
          <a:lstStyle/>
          <a:p>
            <a:r>
              <a:rPr lang="en-US" dirty="0"/>
              <a:t>Improve City Vehicle Performances by: </a:t>
            </a:r>
          </a:p>
        </p:txBody>
      </p:sp>
      <p:sp>
        <p:nvSpPr>
          <p:cNvPr id="4" name="Text Placeholder 3"/>
          <p:cNvSpPr>
            <a:spLocks noGrp="1"/>
          </p:cNvSpPr>
          <p:nvPr>
            <p:ph type="body" sz="quarter" idx="11"/>
          </p:nvPr>
        </p:nvSpPr>
        <p:spPr>
          <a:xfrm>
            <a:off x="3263900" y="1833562"/>
            <a:ext cx="5727700" cy="4343400"/>
          </a:xfrm>
        </p:spPr>
        <p:txBody>
          <a:bodyPr/>
          <a:lstStyle/>
          <a:p>
            <a:pPr>
              <a:spcAft>
                <a:spcPts val="600"/>
              </a:spcAft>
              <a:buFont typeface="Wingdings" panose="05000000000000000000" pitchFamily="2" charset="2"/>
              <a:buChar char="ü"/>
            </a:pPr>
            <a:r>
              <a:rPr lang="en-US" dirty="0"/>
              <a:t>Keeping current on preventative maintenance</a:t>
            </a:r>
          </a:p>
          <a:p>
            <a:pPr>
              <a:spcAft>
                <a:spcPts val="600"/>
              </a:spcAft>
              <a:buFont typeface="Wingdings" panose="05000000000000000000" pitchFamily="2" charset="2"/>
              <a:buChar char="ü"/>
            </a:pPr>
            <a:r>
              <a:rPr lang="en-US" dirty="0"/>
              <a:t>Implementing telematics (GPS) in every unit</a:t>
            </a:r>
          </a:p>
          <a:p>
            <a:pPr>
              <a:spcAft>
                <a:spcPts val="600"/>
              </a:spcAft>
              <a:buFont typeface="Wingdings" panose="05000000000000000000" pitchFamily="2" charset="2"/>
              <a:buChar char="ü"/>
            </a:pPr>
            <a:r>
              <a:rPr lang="en-US" dirty="0"/>
              <a:t>Purchasing electric, plug-in hybrid, and hybrid vehicles when it meets operational needs</a:t>
            </a:r>
          </a:p>
          <a:p>
            <a:pPr>
              <a:spcAft>
                <a:spcPts val="600"/>
              </a:spcAft>
              <a:buFont typeface="Wingdings" panose="05000000000000000000" pitchFamily="2" charset="2"/>
              <a:buChar char="ü"/>
            </a:pPr>
            <a:r>
              <a:rPr lang="en-US" dirty="0"/>
              <a:t>Reducing fleet average age </a:t>
            </a:r>
          </a:p>
          <a:p>
            <a:pPr>
              <a:spcAft>
                <a:spcPts val="600"/>
              </a:spcAft>
              <a:buFont typeface="Wingdings" panose="05000000000000000000" pitchFamily="2" charset="2"/>
              <a:buChar char="ü"/>
            </a:pPr>
            <a:r>
              <a:rPr lang="en-US" dirty="0"/>
              <a:t>Reducing unnecessary idling</a:t>
            </a:r>
          </a:p>
          <a:p>
            <a:pPr>
              <a:spcAft>
                <a:spcPts val="600"/>
              </a:spcAft>
              <a:buFont typeface="Wingdings" panose="05000000000000000000" pitchFamily="2" charset="2"/>
              <a:buChar char="ü"/>
            </a:pPr>
            <a:r>
              <a:rPr lang="en-US" dirty="0"/>
              <a:t>Using synthetic oils to reduce fuel usage</a:t>
            </a:r>
          </a:p>
          <a:p>
            <a:pPr>
              <a:spcAft>
                <a:spcPts val="600"/>
              </a:spcAft>
              <a:buFont typeface="Wingdings" panose="05000000000000000000" pitchFamily="2" charset="2"/>
              <a:buChar char="ü"/>
            </a:pPr>
            <a:r>
              <a:rPr lang="en-US" dirty="0"/>
              <a:t>Increasing the use of renewable diesel, biodiesel, ethanol, and other non-fossil based petroleum fuels </a:t>
            </a:r>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700" y="1219200"/>
            <a:ext cx="2400300" cy="180022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700" y="3109912"/>
            <a:ext cx="2387600" cy="179070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925" y="4991100"/>
            <a:ext cx="2378075" cy="1783556"/>
          </a:xfrm>
          <a:prstGeom prst="rect">
            <a:avLst/>
          </a:prstGeom>
        </p:spPr>
      </p:pic>
    </p:spTree>
    <p:extLst>
      <p:ext uri="{BB962C8B-B14F-4D97-AF65-F5344CB8AC3E}">
        <p14:creationId xmlns:p14="http://schemas.microsoft.com/office/powerpoint/2010/main" val="204166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Asset Management Software</a:t>
            </a:r>
          </a:p>
        </p:txBody>
      </p:sp>
      <p:pic>
        <p:nvPicPr>
          <p:cNvPr id="2" name="Picture 1" descr="A screenshot of a computer&#10;&#10;Description automatically generated with medium confidence">
            <a:extLst>
              <a:ext uri="{FF2B5EF4-FFF2-40B4-BE49-F238E27FC236}">
                <a16:creationId xmlns:a16="http://schemas.microsoft.com/office/drawing/2014/main" id="{AB96965F-B2E0-89DF-5F54-0DE4E69E055C}"/>
              </a:ext>
            </a:extLst>
          </p:cNvPr>
          <p:cNvPicPr>
            <a:picLocks noChangeAspect="1"/>
          </p:cNvPicPr>
          <p:nvPr/>
        </p:nvPicPr>
        <p:blipFill rotWithShape="1">
          <a:blip r:embed="rId2"/>
          <a:srcRect l="36511" t="10150" r="32162" b="5651"/>
          <a:stretch/>
        </p:blipFill>
        <p:spPr bwMode="auto">
          <a:xfrm>
            <a:off x="137700" y="1124388"/>
            <a:ext cx="8902444" cy="504781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71099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Economic Lifecycle </a:t>
            </a:r>
          </a:p>
        </p:txBody>
      </p:sp>
      <p:pic>
        <p:nvPicPr>
          <p:cNvPr id="3" name="Picture 2" descr="A screenshot of a computer&#10;&#10;Description automatically generated with medium confidence">
            <a:extLst>
              <a:ext uri="{FF2B5EF4-FFF2-40B4-BE49-F238E27FC236}">
                <a16:creationId xmlns:a16="http://schemas.microsoft.com/office/drawing/2014/main" id="{C2E51FBF-22F0-0936-4013-CA019F98EF62}"/>
              </a:ext>
            </a:extLst>
          </p:cNvPr>
          <p:cNvPicPr>
            <a:picLocks noChangeAspect="1"/>
          </p:cNvPicPr>
          <p:nvPr/>
        </p:nvPicPr>
        <p:blipFill rotWithShape="1">
          <a:blip r:embed="rId2"/>
          <a:srcRect l="47936" t="15397" r="37815" b="55000"/>
          <a:stretch/>
        </p:blipFill>
        <p:spPr bwMode="auto">
          <a:xfrm>
            <a:off x="269715" y="1447801"/>
            <a:ext cx="8721886" cy="37074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3678450"/>
      </p:ext>
    </p:extLst>
  </p:cSld>
  <p:clrMapOvr>
    <a:masterClrMapping/>
  </p:clrMapOvr>
</p:sld>
</file>

<file path=ppt/theme/theme1.xml><?xml version="1.0" encoding="utf-8"?>
<a:theme xmlns:a="http://schemas.openxmlformats.org/drawingml/2006/main" name="COH Powerpoint Template for Building">
  <a:themeElements>
    <a:clrScheme name="COH PowerPoint Template">
      <a:dk1>
        <a:srgbClr val="003082"/>
      </a:dk1>
      <a:lt1>
        <a:sysClr val="window" lastClr="FFFFFF"/>
      </a:lt1>
      <a:dk2>
        <a:srgbClr val="003082"/>
      </a:dk2>
      <a:lt2>
        <a:srgbClr val="EEECE1"/>
      </a:lt2>
      <a:accent1>
        <a:srgbClr val="4FA800"/>
      </a:accent1>
      <a:accent2>
        <a:srgbClr val="007336"/>
      </a:accent2>
      <a:accent3>
        <a:srgbClr val="A3D963"/>
      </a:accent3>
      <a:accent4>
        <a:srgbClr val="F56600"/>
      </a:accent4>
      <a:accent5>
        <a:srgbClr val="78B3E0"/>
      </a:accent5>
      <a:accent6>
        <a:srgbClr val="F7D117"/>
      </a:accent6>
      <a:hlink>
        <a:srgbClr val="0000FF"/>
      </a:hlink>
      <a:folHlink>
        <a:srgbClr val="800080"/>
      </a:folHlink>
    </a:clrScheme>
    <a:fontScheme name="COH Powerpoint Templat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leet Presentation AB Edits" id="{951FD3E7-BC6C-406F-B1A9-FFED11D6BBFB}" vid="{CC9F4CA1-7AED-481B-A39C-113F9BFE76DC}"/>
    </a:ext>
  </a:extLst>
</a:theme>
</file>

<file path=ppt/theme/theme2.xml><?xml version="1.0" encoding="utf-8"?>
<a:theme xmlns:a="http://schemas.openxmlformats.org/drawingml/2006/main" name="Custom Design">
  <a:themeElements>
    <a:clrScheme name="COH PowerPoint Template">
      <a:dk1>
        <a:srgbClr val="003082"/>
      </a:dk1>
      <a:lt1>
        <a:sysClr val="window" lastClr="FFFFFF"/>
      </a:lt1>
      <a:dk2>
        <a:srgbClr val="003082"/>
      </a:dk2>
      <a:lt2>
        <a:srgbClr val="EEECE1"/>
      </a:lt2>
      <a:accent1>
        <a:srgbClr val="4FA800"/>
      </a:accent1>
      <a:accent2>
        <a:srgbClr val="007336"/>
      </a:accent2>
      <a:accent3>
        <a:srgbClr val="A3D963"/>
      </a:accent3>
      <a:accent4>
        <a:srgbClr val="F56600"/>
      </a:accent4>
      <a:accent5>
        <a:srgbClr val="78B3E0"/>
      </a:accent5>
      <a:accent6>
        <a:srgbClr val="F7D11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leet Presentation AB Edits" id="{951FD3E7-BC6C-406F-B1A9-FFED11D6BBFB}" vid="{DB8ED75B-0DDF-4169-A2BA-9FE2B9FD4B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7065663224624FA2DDA84B0613530B" ma:contentTypeVersion="5" ma:contentTypeDescription="Create a new document." ma:contentTypeScope="" ma:versionID="ff42337304289760dcc7cce47ce7d08b">
  <xsd:schema xmlns:xsd="http://www.w3.org/2001/XMLSchema" xmlns:xs="http://www.w3.org/2001/XMLSchema" xmlns:p="http://schemas.microsoft.com/office/2006/metadata/properties" xmlns:ns2="fbea3ac9-dbd6-431f-914a-1c4220b82672" targetNamespace="http://schemas.microsoft.com/office/2006/metadata/properties" ma:root="true" ma:fieldsID="d48c05c4335b77ead05ba2735aaa3bbe" ns2:_="">
    <xsd:import namespace="fbea3ac9-dbd6-431f-914a-1c4220b82672"/>
    <xsd:element name="properties">
      <xsd:complexType>
        <xsd:sequence>
          <xsd:element name="documentManagement">
            <xsd:complexType>
              <xsd:all>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ea3ac9-dbd6-431f-914a-1c4220b82672" elementFormDefault="qualified">
    <xsd:import namespace="http://schemas.microsoft.com/office/2006/documentManagement/types"/>
    <xsd:import namespace="http://schemas.microsoft.com/office/infopath/2007/PartnerControls"/>
    <xsd:element name="Section" ma:index="4" nillable="true" ma:displayName="Section" ma:format="Dropdown" ma:internalName="Section" ma:readOnly="false">
      <xsd:simpleType>
        <xsd:restriction base="dms:Choice">
          <xsd:enumeration value="Communications and Marketing Program Info"/>
          <xsd:enumeration value="Identity and Style Guide"/>
          <xsd:enumeration value="Communications Policies and Procedures"/>
          <xsd:enumeration value="Outreach Events"/>
          <xsd:enumeration value="Templates &amp; Resources"/>
          <xsd:enumeration value="Powerpoint Templates"/>
          <xsd:enumeration value="Website"/>
          <xsd:enumeration value="Photography"/>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ction xmlns="fbea3ac9-dbd6-431f-914a-1c4220b82672">Powerpoint Templates</Section>
  </documentManagement>
</p:properties>
</file>

<file path=customXml/itemProps1.xml><?xml version="1.0" encoding="utf-8"?>
<ds:datastoreItem xmlns:ds="http://schemas.openxmlformats.org/officeDocument/2006/customXml" ds:itemID="{E00C6D81-F84A-4801-AFF8-57AD13B595EC}">
  <ds:schemaRefs>
    <ds:schemaRef ds:uri="http://schemas.microsoft.com/sharepoint/v3/contenttype/forms"/>
  </ds:schemaRefs>
</ds:datastoreItem>
</file>

<file path=customXml/itemProps2.xml><?xml version="1.0" encoding="utf-8"?>
<ds:datastoreItem xmlns:ds="http://schemas.openxmlformats.org/officeDocument/2006/customXml" ds:itemID="{206104A1-F56A-4A74-AA0B-C35CB09B9D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ea3ac9-dbd6-431f-914a-1c4220b826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8C0ED4-8A08-4181-A511-06DB0447EA48}">
  <ds:schemaRefs>
    <ds:schemaRef ds:uri="http://schemas.microsoft.com/office/2006/documentManagement/types"/>
    <ds:schemaRef ds:uri="http://schemas.microsoft.com/office/2006/metadata/properties"/>
    <ds:schemaRef ds:uri="fbea3ac9-dbd6-431f-914a-1c4220b82672"/>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Fleet Presentation AB Edits</Template>
  <TotalTime>1003</TotalTime>
  <Words>684</Words>
  <Application>Microsoft Office PowerPoint</Application>
  <PresentationFormat>On-screen Show (4:3)</PresentationFormat>
  <Paragraphs>84</Paragraphs>
  <Slides>15</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Wingdings</vt:lpstr>
      <vt:lpstr>COH Powerpoint Template for Building</vt:lpstr>
      <vt:lpstr>Custom Design</vt:lpstr>
      <vt:lpstr>EV’s and Fleet- Spring PRIMA 2023</vt:lpstr>
      <vt:lpstr>Fleet Division Overview </vt:lpstr>
      <vt:lpstr>Fleet Division Overview </vt:lpstr>
      <vt:lpstr>Fleet Composition</vt:lpstr>
      <vt:lpstr>Fleet Policy and Guidelines</vt:lpstr>
      <vt:lpstr>Fleet Policy and Guidelines </vt:lpstr>
      <vt:lpstr>Fleet Action Plan </vt:lpstr>
      <vt:lpstr>Asset Management Software</vt:lpstr>
      <vt:lpstr>Economic Lifecycle </vt:lpstr>
      <vt:lpstr>Lifecycle- GAS/ EV/ HYBRID </vt:lpstr>
      <vt:lpstr>Sustainability Goals</vt:lpstr>
      <vt:lpstr>EV Infrastructure</vt:lpstr>
      <vt:lpstr>PGE Fleet Partner</vt:lpstr>
      <vt:lpstr>Fleet Acknowledgements </vt:lpstr>
      <vt:lpstr>PowerPoint Presentation</vt:lpstr>
    </vt:vector>
  </TitlesOfParts>
  <Company>City of Hillsboro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Fleet Program and Policy</dc:title>
  <dc:creator>Ashley Baggett</dc:creator>
  <cp:keywords/>
  <cp:lastModifiedBy>Niki Fisher</cp:lastModifiedBy>
  <cp:revision>20</cp:revision>
  <dcterms:created xsi:type="dcterms:W3CDTF">2020-09-09T17:17:58Z</dcterms:created>
  <dcterms:modified xsi:type="dcterms:W3CDTF">2023-04-10T22:57:51Z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0x010100137065663224624FA2DDA84B0613530B</vt:lpwstr>
  </property>
</Properties>
</file>