
<file path=[Content_Types].xml><?xml version="1.0" encoding="utf-8"?>
<Types xmlns="http://schemas.openxmlformats.org/package/2006/content-types">
  <Default Extension="bin" ContentType="application/vnd.openxmlformats-officedocument.oleObject"/>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0" r:id="rId2"/>
    <p:sldMasterId id="2147483660" r:id="rId3"/>
  </p:sldMasterIdLst>
  <p:notesMasterIdLst>
    <p:notesMasterId r:id="rId53"/>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Lst>
  <p:sldSz cx="12192000" cy="6858000"/>
  <p:notesSz cx="7010400" cy="9296400"/>
  <p:embeddedFontLst>
    <p:embeddedFont>
      <p:font typeface="Bitter" panose="020B0604020202020204" charset="0"/>
      <p:regular r:id="rId54"/>
      <p:bold r:id="rId55"/>
      <p:italic r:id="rId56"/>
      <p:boldItalic r:id="rId57"/>
    </p:embeddedFont>
    <p:embeddedFont>
      <p:font typeface="Calibri" panose="020F0502020204030204" pitchFamily="34" charset="0"/>
      <p:regular r:id="rId58"/>
      <p:bold r:id="rId59"/>
      <p:italic r:id="rId60"/>
      <p:boldItalic r:id="rId61"/>
    </p:embeddedFont>
    <p:embeddedFont>
      <p:font typeface="Gill Sans" panose="020B0604020202020204" charset="0"/>
      <p:regular r:id="rId62"/>
      <p:bold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4" roundtripDataSignature="AMtx7mjwSGp/2KFMchHX1AtDKVJkR9Zym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B891F26-611B-4573-AC62-5DF4028EF1F4}">
  <a:tblStyle styleId="{AB891F26-611B-4573-AC62-5DF4028EF1F4}"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60" y="4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font" Target="fonts/font2.fntdata"/><Relationship Id="rId63" Type="http://schemas.openxmlformats.org/officeDocument/2006/relationships/font" Target="fonts/font10.fntdata"/><Relationship Id="rId68"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notesMaster" Target="notesMasters/notesMaster1.xml"/><Relationship Id="rId58" Type="http://schemas.openxmlformats.org/officeDocument/2006/relationships/font" Target="fonts/font5.fntdata"/><Relationship Id="rId66" Type="http://schemas.openxmlformats.org/officeDocument/2006/relationships/viewProps" Target="viewProps.xml"/><Relationship Id="rId5" Type="http://schemas.openxmlformats.org/officeDocument/2006/relationships/slide" Target="slides/slide2.xml"/><Relationship Id="rId61" Type="http://schemas.openxmlformats.org/officeDocument/2006/relationships/font" Target="fonts/font8.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font" Target="fonts/font3.fntdata"/><Relationship Id="rId64" Type="http://customschemas.google.com/relationships/presentationmetadata" Target="metadata"/><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font" Target="fonts/font6.fntdata"/><Relationship Id="rId67"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font" Target="fonts/font1.fntdata"/><Relationship Id="rId62"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font" Target="fonts/font4.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font" Target="fonts/font7.fntdata"/><Relationship Id="rId65"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6434"/>
          </a:xfrm>
          <a:prstGeom prst="rect">
            <a:avLst/>
          </a:prstGeom>
          <a:noFill/>
          <a:ln>
            <a:noFill/>
          </a:ln>
        </p:spPr>
        <p:txBody>
          <a:bodyPr spcFirstLastPara="1" wrap="square" lIns="93175" tIns="46575" rIns="93175" bIns="46575"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8" y="0"/>
            <a:ext cx="3037840" cy="466434"/>
          </a:xfrm>
          <a:prstGeom prst="rect">
            <a:avLst/>
          </a:prstGeom>
          <a:noFill/>
          <a:ln>
            <a:noFill/>
          </a:ln>
        </p:spPr>
        <p:txBody>
          <a:bodyPr spcFirstLastPara="1" wrap="square" lIns="93175" tIns="46575" rIns="93175" bIns="46575"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6433"/>
          </a:xfrm>
          <a:prstGeom prst="rect">
            <a:avLst/>
          </a:prstGeom>
          <a:noFill/>
          <a:ln>
            <a:noFill/>
          </a:ln>
        </p:spPr>
        <p:txBody>
          <a:bodyPr spcFirstLastPara="1" wrap="square" lIns="93175" tIns="46575" rIns="93175" bIns="46575"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1: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24" name="Google Shape;124;p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0: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34" name="Google Shape;234;p1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40" name="Google Shape;240;p11: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a:t>KJ</a:t>
            </a:r>
            <a:endParaRPr/>
          </a:p>
        </p:txBody>
      </p:sp>
      <p:sp>
        <p:nvSpPr>
          <p:cNvPr id="241" name="Google Shape;241;p11: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11</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2: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51" name="Google Shape;251;p1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3: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60" name="Google Shape;260;p1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14: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65" name="Google Shape;265;p1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5: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70" name="Google Shape;270;p1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6: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p16: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82" name="Google Shape;282;p16: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8" name="Google Shape;328;p17: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b="1"/>
              <a:t>Cover in detail each State Recovery Function and how they align.  </a:t>
            </a:r>
            <a:endParaRPr/>
          </a:p>
          <a:p>
            <a:pPr marL="0" lvl="0" indent="0" algn="l" rtl="0">
              <a:spcBef>
                <a:spcPts val="0"/>
              </a:spcBef>
              <a:spcAft>
                <a:spcPts val="0"/>
              </a:spcAft>
              <a:buNone/>
            </a:pPr>
            <a:endParaRPr b="1"/>
          </a:p>
          <a:p>
            <a:pPr marL="0" lvl="0" indent="0" algn="l" rtl="0">
              <a:spcBef>
                <a:spcPts val="0"/>
              </a:spcBef>
              <a:spcAft>
                <a:spcPts val="0"/>
              </a:spcAft>
              <a:buNone/>
            </a:pPr>
            <a:r>
              <a:rPr lang="en-US" b="1"/>
              <a:t>I’ll say up front that recovery operations are significantly different than response operations.  Response operations are a sprint to neutralize the threat – whether it be a flood, fire, snowstorm, earthquake or tornado.  Its acutely focused on saving lives and property.  Disaster Recovery is about stabilizing and rebuilding communities that have been impacted.  This work is a marathon that often has no deadline.  For example – some of you may remember the Vernonia Floods in 2007 – ODEM closed the books on that disaster that covered one county in 2019.  it was 12 years worth of work.  I anticipate that we will not be closing the books on the catastrophic fires of 2020 until sometime around 2050 to 2055 and every time I say that it seems like those aren’t even real years!  2055</a:t>
            </a:r>
            <a:endParaRPr/>
          </a:p>
          <a:p>
            <a:pPr marL="0" lvl="0" indent="0" algn="l" rtl="0">
              <a:spcBef>
                <a:spcPts val="0"/>
              </a:spcBef>
              <a:spcAft>
                <a:spcPts val="0"/>
              </a:spcAft>
              <a:buNone/>
            </a:pPr>
            <a:endParaRPr b="1"/>
          </a:p>
          <a:p>
            <a:pPr marL="0" lvl="0" indent="0" algn="l" rtl="0">
              <a:spcBef>
                <a:spcPts val="0"/>
              </a:spcBef>
              <a:spcAft>
                <a:spcPts val="0"/>
              </a:spcAft>
              <a:buNone/>
            </a:pPr>
            <a:r>
              <a:rPr lang="en-US" b="1"/>
              <a:t>We cannot provide effective recovery assistance to impacted communities without a multiagency collaborative.  Our partner agencies are critical to Oregon’s success.  The following is the framework of our SRF lead agencies.</a:t>
            </a:r>
            <a:endParaRPr/>
          </a:p>
          <a:p>
            <a:pPr marL="0" lvl="0" indent="0" algn="l" rtl="0">
              <a:spcBef>
                <a:spcPts val="0"/>
              </a:spcBef>
              <a:spcAft>
                <a:spcPts val="0"/>
              </a:spcAft>
              <a:buNone/>
            </a:pPr>
            <a:endParaRPr b="1"/>
          </a:p>
          <a:p>
            <a:pPr marL="0" lvl="0" indent="0" algn="l" rtl="0">
              <a:spcBef>
                <a:spcPts val="0"/>
              </a:spcBef>
              <a:spcAft>
                <a:spcPts val="0"/>
              </a:spcAft>
              <a:buNone/>
            </a:pPr>
            <a:r>
              <a:rPr lang="en-US" b="1"/>
              <a:t>SRF 1 = Department of Land Conservation and Development</a:t>
            </a:r>
            <a:endParaRPr/>
          </a:p>
          <a:p>
            <a:pPr marL="0" lvl="0" indent="0" algn="l" rtl="0">
              <a:spcBef>
                <a:spcPts val="0"/>
              </a:spcBef>
              <a:spcAft>
                <a:spcPts val="0"/>
              </a:spcAft>
              <a:buNone/>
            </a:pPr>
            <a:r>
              <a:rPr lang="en-US" b="1"/>
              <a:t>SRF 2 = Business Oregon</a:t>
            </a:r>
            <a:endParaRPr/>
          </a:p>
          <a:p>
            <a:pPr marL="0" lvl="0" indent="0" algn="l" rtl="0">
              <a:spcBef>
                <a:spcPts val="0"/>
              </a:spcBef>
              <a:spcAft>
                <a:spcPts val="0"/>
              </a:spcAft>
              <a:buNone/>
            </a:pPr>
            <a:r>
              <a:rPr lang="en-US" b="1"/>
              <a:t>SRF 3 = Oregon Health Authority</a:t>
            </a:r>
            <a:endParaRPr/>
          </a:p>
          <a:p>
            <a:pPr marL="0" lvl="0" indent="0" algn="l" rtl="0">
              <a:spcBef>
                <a:spcPts val="0"/>
              </a:spcBef>
              <a:spcAft>
                <a:spcPts val="0"/>
              </a:spcAft>
              <a:buNone/>
            </a:pPr>
            <a:r>
              <a:rPr lang="en-US" b="1"/>
              <a:t>SRF 4 = Oregon Department of Human Services</a:t>
            </a:r>
            <a:endParaRPr/>
          </a:p>
          <a:p>
            <a:pPr marL="0" lvl="0" indent="0" algn="l" rtl="0">
              <a:spcBef>
                <a:spcPts val="0"/>
              </a:spcBef>
              <a:spcAft>
                <a:spcPts val="0"/>
              </a:spcAft>
              <a:buNone/>
            </a:pPr>
            <a:r>
              <a:rPr lang="en-US" b="1"/>
              <a:t>SRF 5 = Oregon Housing and Community Services</a:t>
            </a:r>
            <a:endParaRPr/>
          </a:p>
          <a:p>
            <a:pPr marL="0" lvl="0" indent="0" algn="l" rtl="0">
              <a:spcBef>
                <a:spcPts val="0"/>
              </a:spcBef>
              <a:spcAft>
                <a:spcPts val="0"/>
              </a:spcAft>
              <a:buNone/>
            </a:pPr>
            <a:r>
              <a:rPr lang="en-US" b="1"/>
              <a:t>SRF 6 = Department of Administrative Services, Oregon Department of Energy, Oregon Department of Transportation and the Public Utilities Commission</a:t>
            </a:r>
            <a:endParaRPr/>
          </a:p>
          <a:p>
            <a:pPr marL="0" lvl="0" indent="0" algn="l" rtl="0">
              <a:spcBef>
                <a:spcPts val="0"/>
              </a:spcBef>
              <a:spcAft>
                <a:spcPts val="0"/>
              </a:spcAft>
              <a:buNone/>
            </a:pPr>
            <a:r>
              <a:rPr lang="en-US" b="1"/>
              <a:t>SRF 7 = Department of Environmental Quality</a:t>
            </a:r>
            <a:endParaRPr/>
          </a:p>
          <a:p>
            <a:pPr marL="0" lvl="0" indent="0" algn="l" rtl="0">
              <a:spcBef>
                <a:spcPts val="0"/>
              </a:spcBef>
              <a:spcAft>
                <a:spcPts val="0"/>
              </a:spcAft>
              <a:buNone/>
            </a:pPr>
            <a:endParaRPr b="1"/>
          </a:p>
          <a:p>
            <a:pPr marL="0" lvl="0" indent="0" algn="l" rtl="0">
              <a:spcBef>
                <a:spcPts val="0"/>
              </a:spcBef>
              <a:spcAft>
                <a:spcPts val="0"/>
              </a:spcAft>
              <a:buNone/>
            </a:pPr>
            <a:r>
              <a:rPr lang="en-US" b="1"/>
              <a:t>Couple important points here</a:t>
            </a:r>
            <a:endParaRPr/>
          </a:p>
          <a:p>
            <a:pPr marL="0" lvl="0" indent="0" algn="l" rtl="0">
              <a:spcBef>
                <a:spcPts val="0"/>
              </a:spcBef>
              <a:spcAft>
                <a:spcPts val="0"/>
              </a:spcAft>
              <a:buNone/>
            </a:pPr>
            <a:r>
              <a:rPr lang="en-US" b="1"/>
              <a:t>Each SRF has several supporting agencies identified.  There is an old saying that it takes a village to raise a child.  In emergency management it takes multiple state and federal agencies and organizations to rebuild communities.</a:t>
            </a:r>
            <a:endParaRPr/>
          </a:p>
          <a:p>
            <a:pPr marL="0" lvl="0" indent="0" algn="l" rtl="0">
              <a:spcBef>
                <a:spcPts val="0"/>
              </a:spcBef>
              <a:spcAft>
                <a:spcPts val="0"/>
              </a:spcAft>
              <a:buNone/>
            </a:pPr>
            <a:endParaRPr b="1"/>
          </a:p>
          <a:p>
            <a:pPr marL="0" lvl="0" indent="0" algn="l" rtl="0">
              <a:spcBef>
                <a:spcPts val="0"/>
              </a:spcBef>
              <a:spcAft>
                <a:spcPts val="0"/>
              </a:spcAft>
              <a:buNone/>
            </a:pPr>
            <a:r>
              <a:rPr lang="en-US" b="1"/>
              <a:t>We also adapt SRF leads and support agencies based on the circumstances of each disaster.  For example as OEM assembled the recovery team for the 2020 wildfires it became apparent that SRF 7 needed a joint operation and the Oregon Watershed Enhancement Board and the Oregon Department of Forestry joined with the Department of Environmental Quality in a unified command</a:t>
            </a:r>
            <a:endParaRPr/>
          </a:p>
          <a:p>
            <a:pPr marL="0" lvl="0" indent="0" algn="l" rtl="0">
              <a:spcBef>
                <a:spcPts val="0"/>
              </a:spcBef>
              <a:spcAft>
                <a:spcPts val="0"/>
              </a:spcAft>
              <a:buNone/>
            </a:pPr>
            <a:endParaRPr b="1"/>
          </a:p>
          <a:p>
            <a:pPr marL="0" lvl="0" indent="0" algn="l" rtl="0">
              <a:spcBef>
                <a:spcPts val="0"/>
              </a:spcBef>
              <a:spcAft>
                <a:spcPts val="0"/>
              </a:spcAft>
              <a:buNone/>
            </a:pPr>
            <a:r>
              <a:rPr lang="en-US" b="1"/>
              <a:t>We also, based on the circumstances of each disaster recovery operation, we may need to set up task forces – these operate independently and are loosely tied to a SRF.  For the 2020 wildfires we developed a Debris Management Task force lead by ODOT, DEQ and OEM, a Housing Task Force to update the Oregon Disaster Housing Plan and the Potable Water Task Force</a:t>
            </a:r>
            <a:endParaRPr/>
          </a:p>
          <a:p>
            <a:pPr marL="0" lvl="0" indent="0" algn="l" rtl="0">
              <a:spcBef>
                <a:spcPts val="0"/>
              </a:spcBef>
              <a:spcAft>
                <a:spcPts val="0"/>
              </a:spcAft>
              <a:buNone/>
            </a:pPr>
            <a:endParaRPr b="1"/>
          </a:p>
          <a:p>
            <a:pPr marL="0" lvl="0" indent="0" algn="l" rtl="0">
              <a:spcBef>
                <a:spcPts val="0"/>
              </a:spcBef>
              <a:spcAft>
                <a:spcPts val="0"/>
              </a:spcAft>
              <a:buNone/>
            </a:pPr>
            <a:r>
              <a:rPr lang="en-US" b="1"/>
              <a:t>Finally for Presidentially Declared disasters we pull all federal assets into this structure and function as the Interagency Strategic Recovery Team (ISRT)  This concept aligns with FEMA’s Interagency Recovery Coordination (IRC)</a:t>
            </a:r>
            <a:endParaRPr/>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329" name="Google Shape;329;p17: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8:notes"/>
          <p:cNvSpPr>
            <a:spLocks noGrp="1" noRot="1" noChangeAspect="1"/>
          </p:cNvSpPr>
          <p:nvPr>
            <p:ph type="sldImg" idx="2"/>
          </p:nvPr>
        </p:nvSpPr>
        <p:spPr>
          <a:xfrm>
            <a:off x="749300" y="1181100"/>
            <a:ext cx="5667375" cy="31892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 name="Google Shape;335;p18: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336" name="Google Shape;336;p18: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t>18</a:t>
            </a:fld>
            <a:endParaRPr>
              <a:solidFill>
                <a:srgbClr val="000000"/>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1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6" name="Google Shape;376;p19: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a:t>The ladder of assistance provides the simple structure needed to ensure the most immediate, effective, and efficient resource is made available for any situation.</a:t>
            </a:r>
            <a:endParaRPr/>
          </a:p>
          <a:p>
            <a:pPr marL="0" lvl="0" indent="0" algn="l" rtl="0">
              <a:spcBef>
                <a:spcPts val="0"/>
              </a:spcBef>
              <a:spcAft>
                <a:spcPts val="0"/>
              </a:spcAft>
              <a:buNone/>
            </a:pPr>
            <a:endParaRPr/>
          </a:p>
          <a:p>
            <a:pPr marL="0" lvl="0" indent="0" algn="l" rtl="0">
              <a:spcBef>
                <a:spcPts val="0"/>
              </a:spcBef>
              <a:spcAft>
                <a:spcPts val="0"/>
              </a:spcAft>
              <a:buNone/>
            </a:pPr>
            <a:r>
              <a:rPr lang="en-US"/>
              <a:t>Local</a:t>
            </a:r>
            <a:endParaRPr/>
          </a:p>
          <a:p>
            <a:pPr marL="0" lvl="0" indent="0" algn="l" rtl="0">
              <a:spcBef>
                <a:spcPts val="0"/>
              </a:spcBef>
              <a:spcAft>
                <a:spcPts val="0"/>
              </a:spcAft>
              <a:buNone/>
            </a:pPr>
            <a:r>
              <a:rPr lang="en-US"/>
              <a:t>County</a:t>
            </a:r>
            <a:endParaRPr/>
          </a:p>
          <a:p>
            <a:pPr marL="0" lvl="0" indent="0" algn="l" rtl="0">
              <a:spcBef>
                <a:spcPts val="0"/>
              </a:spcBef>
              <a:spcAft>
                <a:spcPts val="0"/>
              </a:spcAft>
              <a:buNone/>
            </a:pPr>
            <a:r>
              <a:rPr lang="en-US"/>
              <a:t>State</a:t>
            </a:r>
            <a:endParaRPr/>
          </a:p>
          <a:p>
            <a:pPr marL="0" lvl="0" indent="0" algn="l" rtl="0">
              <a:spcBef>
                <a:spcPts val="0"/>
              </a:spcBef>
              <a:spcAft>
                <a:spcPts val="0"/>
              </a:spcAft>
              <a:buNone/>
            </a:pPr>
            <a:r>
              <a:rPr lang="en-US"/>
              <a:t>Federal</a:t>
            </a:r>
            <a:endParaRPr/>
          </a:p>
          <a:p>
            <a:pPr marL="0" lvl="0" indent="0" algn="l" rtl="0">
              <a:spcBef>
                <a:spcPts val="0"/>
              </a:spcBef>
              <a:spcAft>
                <a:spcPts val="0"/>
              </a:spcAft>
              <a:buNone/>
            </a:pPr>
            <a:endParaRPr/>
          </a:p>
          <a:p>
            <a:pPr marL="171450" lvl="0" indent="-171450" algn="l" rtl="0">
              <a:spcBef>
                <a:spcPts val="0"/>
              </a:spcBef>
              <a:spcAft>
                <a:spcPts val="0"/>
              </a:spcAft>
              <a:buClr>
                <a:schemeClr val="dk1"/>
              </a:buClr>
              <a:buSzPts val="1200"/>
              <a:buFont typeface="Calibri"/>
              <a:buChar char="-"/>
            </a:pPr>
            <a:r>
              <a:rPr lang="en-US"/>
              <a:t>Equipment</a:t>
            </a:r>
            <a:endParaRPr/>
          </a:p>
          <a:p>
            <a:pPr marL="171450" lvl="0" indent="-171450" algn="l" rtl="0">
              <a:spcBef>
                <a:spcPts val="0"/>
              </a:spcBef>
              <a:spcAft>
                <a:spcPts val="0"/>
              </a:spcAft>
              <a:buClr>
                <a:schemeClr val="dk1"/>
              </a:buClr>
              <a:buSzPts val="1200"/>
              <a:buFont typeface="Calibri"/>
              <a:buChar char="-"/>
            </a:pPr>
            <a:r>
              <a:rPr lang="en-US"/>
              <a:t>Personnel</a:t>
            </a:r>
            <a:endParaRPr/>
          </a:p>
          <a:p>
            <a:pPr marL="171450" lvl="0" indent="-171450" algn="l" rtl="0">
              <a:spcBef>
                <a:spcPts val="0"/>
              </a:spcBef>
              <a:spcAft>
                <a:spcPts val="0"/>
              </a:spcAft>
              <a:buClr>
                <a:schemeClr val="dk1"/>
              </a:buClr>
              <a:buSzPts val="1200"/>
              <a:buFont typeface="Calibri"/>
              <a:buChar char="-"/>
            </a:pPr>
            <a:r>
              <a:rPr lang="en-US"/>
              <a:t>Services</a:t>
            </a:r>
            <a:endParaRPr/>
          </a:p>
          <a:p>
            <a:pPr marL="171450" lvl="0" indent="-171450" algn="l" rtl="0">
              <a:spcBef>
                <a:spcPts val="0"/>
              </a:spcBef>
              <a:spcAft>
                <a:spcPts val="0"/>
              </a:spcAft>
              <a:buClr>
                <a:schemeClr val="dk1"/>
              </a:buClr>
              <a:buSzPts val="1200"/>
              <a:buFont typeface="Calibri"/>
              <a:buChar char="-"/>
            </a:pPr>
            <a:r>
              <a:rPr lang="en-US"/>
              <a:t>Programs</a:t>
            </a:r>
            <a:endParaRPr/>
          </a:p>
        </p:txBody>
      </p:sp>
      <p:sp>
        <p:nvSpPr>
          <p:cNvPr id="377" name="Google Shape;377;p19: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2: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29" name="Google Shape;129;p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20: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402" name="Google Shape;402;p2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2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0" name="Google Shape;410;p21: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411" name="Google Shape;411;p21: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22: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466" name="Google Shape;466;p2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23: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471" name="Google Shape;471;p2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24: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483" name="Google Shape;483;p2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25: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495" name="Google Shape;495;p2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26: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501" name="Google Shape;501;p2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27: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512" name="Google Shape;512;p2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28: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519" name="Google Shape;519;p2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29: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524" name="Google Shape;524;p2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3: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41" name="Google Shape;141;p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30: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532" name="Google Shape;532;p3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p31: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540" name="Google Shape;540;p3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32: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548" name="Google Shape;548;p3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p33: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556" name="Google Shape;556;p3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34: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563" name="Google Shape;563;p3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p3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9" name="Google Shape;569;p35: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570" name="Google Shape;570;p35: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3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6" name="Google Shape;576;p36: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577" name="Google Shape;577;p36: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p3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3" name="Google Shape;583;p37: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584" name="Google Shape;584;p37: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p3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0" name="Google Shape;590;p38: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591" name="Google Shape;591;p38: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p39:notes"/>
          <p:cNvSpPr>
            <a:spLocks noGrp="1" noRot="1" noChangeAspect="1"/>
          </p:cNvSpPr>
          <p:nvPr>
            <p:ph type="sldImg" idx="2"/>
          </p:nvPr>
        </p:nvSpPr>
        <p:spPr>
          <a:xfrm>
            <a:off x="749300" y="1181100"/>
            <a:ext cx="5667375" cy="31892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8" name="Google Shape;598;p39: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b="1"/>
          </a:p>
        </p:txBody>
      </p:sp>
      <p:sp>
        <p:nvSpPr>
          <p:cNvPr id="599" name="Google Shape;599;p39: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t>39</a:t>
            </a:fld>
            <a:endParaRPr>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4: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a:t>Goal Areas</a:t>
            </a:r>
            <a:endParaRPr/>
          </a:p>
          <a:p>
            <a:pPr marL="174708" lvl="0" indent="-174708" algn="l" rtl="0">
              <a:spcBef>
                <a:spcPts val="0"/>
              </a:spcBef>
              <a:spcAft>
                <a:spcPts val="0"/>
              </a:spcAft>
              <a:buClr>
                <a:schemeClr val="dk1"/>
              </a:buClr>
              <a:buSzPts val="1200"/>
              <a:buFont typeface="Arial"/>
              <a:buChar char="•"/>
            </a:pPr>
            <a:r>
              <a:rPr lang="en-US"/>
              <a:t>ECC Readiness</a:t>
            </a:r>
            <a:endParaRPr/>
          </a:p>
          <a:p>
            <a:pPr marL="174708" lvl="0" indent="-174708" algn="l" rtl="0">
              <a:spcBef>
                <a:spcPts val="0"/>
              </a:spcBef>
              <a:spcAft>
                <a:spcPts val="0"/>
              </a:spcAft>
              <a:buClr>
                <a:schemeClr val="dk1"/>
              </a:buClr>
              <a:buSzPts val="1200"/>
              <a:buFont typeface="Arial"/>
              <a:buChar char="•"/>
            </a:pPr>
            <a:r>
              <a:rPr lang="en-US"/>
              <a:t>Sound Fiscal Practices</a:t>
            </a:r>
            <a:endParaRPr/>
          </a:p>
          <a:p>
            <a:pPr marL="174708" lvl="0" indent="-174708" algn="l" rtl="0">
              <a:spcBef>
                <a:spcPts val="0"/>
              </a:spcBef>
              <a:spcAft>
                <a:spcPts val="0"/>
              </a:spcAft>
              <a:buClr>
                <a:schemeClr val="dk1"/>
              </a:buClr>
              <a:buSzPts val="1200"/>
              <a:buFont typeface="Arial"/>
              <a:buChar char="•"/>
            </a:pPr>
            <a:r>
              <a:rPr lang="en-US"/>
              <a:t>Build and Sustain Relationships</a:t>
            </a:r>
            <a:endParaRPr/>
          </a:p>
          <a:p>
            <a:pPr marL="174708" lvl="0" indent="-174708" algn="l" rtl="0">
              <a:spcBef>
                <a:spcPts val="0"/>
              </a:spcBef>
              <a:spcAft>
                <a:spcPts val="0"/>
              </a:spcAft>
              <a:buClr>
                <a:schemeClr val="dk1"/>
              </a:buClr>
              <a:buSzPts val="1200"/>
              <a:buFont typeface="Arial"/>
              <a:buChar char="•"/>
            </a:pPr>
            <a:r>
              <a:rPr lang="en-US"/>
              <a:t>Staff Development</a:t>
            </a:r>
            <a:endParaRPr/>
          </a:p>
          <a:p>
            <a:pPr marL="174708" lvl="0" indent="-174708" algn="l" rtl="0">
              <a:spcBef>
                <a:spcPts val="0"/>
              </a:spcBef>
              <a:spcAft>
                <a:spcPts val="0"/>
              </a:spcAft>
              <a:buClr>
                <a:schemeClr val="dk1"/>
              </a:buClr>
              <a:buSzPts val="1200"/>
              <a:buFont typeface="Arial"/>
              <a:buChar char="•"/>
            </a:pPr>
            <a:r>
              <a:rPr lang="en-US"/>
              <a:t>Program and Process Documentation</a:t>
            </a:r>
            <a:endParaRPr/>
          </a:p>
          <a:p>
            <a:pPr marL="174708" lvl="0" indent="-98508" algn="l" rtl="0">
              <a:spcBef>
                <a:spcPts val="0"/>
              </a:spcBef>
              <a:spcAft>
                <a:spcPts val="0"/>
              </a:spcAft>
              <a:buClr>
                <a:schemeClr val="dk1"/>
              </a:buClr>
              <a:buSzPts val="1200"/>
              <a:buFont typeface="Arial"/>
              <a:buNone/>
            </a:pPr>
            <a:endParaRPr/>
          </a:p>
          <a:p>
            <a:pPr marL="0" lvl="0" indent="0" algn="l" rtl="0">
              <a:spcBef>
                <a:spcPts val="0"/>
              </a:spcBef>
              <a:spcAft>
                <a:spcPts val="0"/>
              </a:spcAft>
              <a:buNone/>
            </a:pPr>
            <a:r>
              <a:rPr lang="en-US"/>
              <a:t>Lenses</a:t>
            </a:r>
            <a:endParaRPr/>
          </a:p>
          <a:p>
            <a:pPr marL="174708" lvl="0" indent="-174708" algn="l" rtl="0">
              <a:spcBef>
                <a:spcPts val="0"/>
              </a:spcBef>
              <a:spcAft>
                <a:spcPts val="0"/>
              </a:spcAft>
              <a:buClr>
                <a:schemeClr val="dk1"/>
              </a:buClr>
              <a:buSzPts val="1200"/>
              <a:buFont typeface="Arial"/>
              <a:buChar char="•"/>
            </a:pPr>
            <a:r>
              <a:rPr lang="en-US"/>
              <a:t>Obtain and Maintain Compliance</a:t>
            </a:r>
            <a:endParaRPr/>
          </a:p>
          <a:p>
            <a:pPr marL="174708" lvl="0" indent="-174708" algn="l" rtl="0">
              <a:spcBef>
                <a:spcPts val="0"/>
              </a:spcBef>
              <a:spcAft>
                <a:spcPts val="0"/>
              </a:spcAft>
              <a:buClr>
                <a:schemeClr val="dk1"/>
              </a:buClr>
              <a:buSzPts val="1200"/>
              <a:buFont typeface="Arial"/>
              <a:buChar char="•"/>
            </a:pPr>
            <a:r>
              <a:rPr lang="en-US"/>
              <a:t>Foster opportunities to Innovate</a:t>
            </a:r>
            <a:endParaRPr/>
          </a:p>
          <a:p>
            <a:pPr marL="174708" lvl="0" indent="-174708" algn="l" rtl="0">
              <a:spcBef>
                <a:spcPts val="0"/>
              </a:spcBef>
              <a:spcAft>
                <a:spcPts val="0"/>
              </a:spcAft>
              <a:buClr>
                <a:schemeClr val="dk1"/>
              </a:buClr>
              <a:buSzPts val="1200"/>
              <a:buFont typeface="Arial"/>
              <a:buChar char="•"/>
            </a:pPr>
            <a:r>
              <a:rPr lang="en-US"/>
              <a:t>Position Partners for Success</a:t>
            </a:r>
            <a:endParaRPr/>
          </a:p>
        </p:txBody>
      </p:sp>
      <p:sp>
        <p:nvSpPr>
          <p:cNvPr id="148" name="Google Shape;148;p4: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p4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7" name="Google Shape;607;p40: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608" name="Google Shape;608;p40: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t>40</a:t>
            </a:fld>
            <a:endParaRPr>
              <a:solidFill>
                <a:srgbClr val="000000"/>
              </a:solidFill>
              <a:latin typeface="Calibri"/>
              <a:ea typeface="Calibri"/>
              <a:cs typeface="Calibri"/>
              <a:sym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p4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5" name="Google Shape;615;p41: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616" name="Google Shape;616;p41: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t>41</a:t>
            </a:fld>
            <a:endParaRPr>
              <a:solidFill>
                <a:srgbClr val="000000"/>
              </a:solidFill>
              <a:latin typeface="Calibri"/>
              <a:ea typeface="Calibri"/>
              <a:cs typeface="Calibri"/>
              <a:sym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p42:notes"/>
          <p:cNvSpPr>
            <a:spLocks noGrp="1" noRot="1" noChangeAspect="1"/>
          </p:cNvSpPr>
          <p:nvPr>
            <p:ph type="sldImg" idx="2"/>
          </p:nvPr>
        </p:nvSpPr>
        <p:spPr>
          <a:xfrm>
            <a:off x="749300" y="1181100"/>
            <a:ext cx="5667375" cy="31892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2" name="Google Shape;622;p4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b="1"/>
          </a:p>
          <a:p>
            <a:pPr marL="0" lvl="0" indent="0" algn="l" rtl="0">
              <a:spcBef>
                <a:spcPts val="0"/>
              </a:spcBef>
              <a:spcAft>
                <a:spcPts val="0"/>
              </a:spcAft>
              <a:buNone/>
            </a:pPr>
            <a:endParaRPr b="1"/>
          </a:p>
          <a:p>
            <a:pPr marL="0" lvl="0" indent="0" algn="l" rtl="0">
              <a:spcBef>
                <a:spcPts val="0"/>
              </a:spcBef>
              <a:spcAft>
                <a:spcPts val="0"/>
              </a:spcAft>
              <a:buNone/>
            </a:pPr>
            <a:endParaRPr b="1"/>
          </a:p>
          <a:p>
            <a:pPr marL="0" lvl="0" indent="0" algn="l" rtl="0">
              <a:spcBef>
                <a:spcPts val="0"/>
              </a:spcBef>
              <a:spcAft>
                <a:spcPts val="0"/>
              </a:spcAft>
              <a:buNone/>
            </a:pPr>
            <a:endParaRPr b="1"/>
          </a:p>
          <a:p>
            <a:pPr marL="0" lvl="0" indent="0" algn="l" rtl="0">
              <a:spcBef>
                <a:spcPts val="0"/>
              </a:spcBef>
              <a:spcAft>
                <a:spcPts val="0"/>
              </a:spcAft>
              <a:buNone/>
            </a:pPr>
            <a:endParaRPr/>
          </a:p>
        </p:txBody>
      </p:sp>
      <p:sp>
        <p:nvSpPr>
          <p:cNvPr id="623" name="Google Shape;623;p42: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t>42</a:t>
            </a:fld>
            <a:endParaRPr>
              <a:solidFill>
                <a:srgbClr val="000000"/>
              </a:solidFill>
              <a:latin typeface="Calibri"/>
              <a:ea typeface="Calibri"/>
              <a:cs typeface="Calibri"/>
              <a:sym typeface="Calibri"/>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p4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0" name="Google Shape;660;p4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a:t>Hit on lack of federal funds – no state capability for IA program</a:t>
            </a:r>
            <a:endParaRPr/>
          </a:p>
          <a:p>
            <a:pPr marL="0" lvl="0" indent="0" algn="l" rtl="0">
              <a:spcBef>
                <a:spcPts val="0"/>
              </a:spcBef>
              <a:spcAft>
                <a:spcPts val="0"/>
              </a:spcAft>
              <a:buNone/>
            </a:pPr>
            <a:r>
              <a:rPr lang="en-US"/>
              <a:t>Partial activation of DRP</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661" name="Google Shape;661;p43: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t>43</a:t>
            </a:fld>
            <a:endParaRPr>
              <a:solidFill>
                <a:srgbClr val="000000"/>
              </a:solidFill>
              <a:latin typeface="Calibri"/>
              <a:ea typeface="Calibri"/>
              <a:cs typeface="Calibri"/>
              <a:sym typeface="Calibri"/>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p4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8" name="Google Shape;668;p44: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669" name="Google Shape;669;p44: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t>44</a:t>
            </a:fld>
            <a:endParaRPr>
              <a:solidFill>
                <a:srgbClr val="000000"/>
              </a:solidFill>
              <a:latin typeface="Calibri"/>
              <a:ea typeface="Calibri"/>
              <a:cs typeface="Calibri"/>
              <a:sym typeface="Calibri"/>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p4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6" name="Google Shape;676;p45: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677" name="Google Shape;677;p45: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t>45</a:t>
            </a:fld>
            <a:endParaRPr>
              <a:solidFill>
                <a:srgbClr val="000000"/>
              </a:solidFill>
              <a:latin typeface="Calibri"/>
              <a:ea typeface="Calibri"/>
              <a:cs typeface="Calibri"/>
              <a:sym typeface="Calibri"/>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Google Shape;683;p4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4" name="Google Shape;684;p46: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685" name="Google Shape;685;p46: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t>46</a:t>
            </a:fld>
            <a:endParaRPr>
              <a:solidFill>
                <a:srgbClr val="000000"/>
              </a:solidFill>
              <a:latin typeface="Calibri"/>
              <a:ea typeface="Calibri"/>
              <a:cs typeface="Calibri"/>
              <a:sym typeface="Calibri"/>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p47:notes"/>
          <p:cNvSpPr>
            <a:spLocks noGrp="1" noRot="1" noChangeAspect="1"/>
          </p:cNvSpPr>
          <p:nvPr>
            <p:ph type="sldImg" idx="2"/>
          </p:nvPr>
        </p:nvSpPr>
        <p:spPr>
          <a:xfrm>
            <a:off x="749300" y="1181100"/>
            <a:ext cx="5667375" cy="31892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5" name="Google Shape;695;p47: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696" name="Google Shape;696;p47: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t>47</a:t>
            </a:fld>
            <a:endParaRPr>
              <a:solidFill>
                <a:srgbClr val="000000"/>
              </a:solidFill>
              <a:latin typeface="Calibri"/>
              <a:ea typeface="Calibri"/>
              <a:cs typeface="Calibri"/>
              <a:sym typeface="Calibri"/>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p48: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705" name="Google Shape;705;p4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p49: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712" name="Google Shape;712;p4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5: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60" name="Google Shape;160;p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66" name="Google Shape;166;p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7: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07" name="Google Shape;207;p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12" name="Google Shape;212;p8: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13" name="Google Shape;213;p8: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8</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9: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25" name="Google Shape;225;p9: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
        <p:cNvGrpSpPr/>
        <p:nvPr/>
      </p:nvGrpSpPr>
      <p:grpSpPr>
        <a:xfrm>
          <a:off x="0" y="0"/>
          <a:ext cx="0" cy="0"/>
          <a:chOff x="0" y="0"/>
          <a:chExt cx="0" cy="0"/>
        </a:xfrm>
      </p:grpSpPr>
      <p:sp>
        <p:nvSpPr>
          <p:cNvPr id="16" name="Google Shape;16;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 name="Google Shape;19;p51"/>
          <p:cNvSpPr txBox="1">
            <a:spLocks noGrp="1"/>
          </p:cNvSpPr>
          <p:nvPr>
            <p:ph type="title"/>
          </p:nvPr>
        </p:nvSpPr>
        <p:spPr>
          <a:xfrm>
            <a:off x="838200" y="3193616"/>
            <a:ext cx="10515600" cy="105972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1F3864"/>
              </a:buClr>
              <a:buSzPts val="4400"/>
              <a:buFont typeface="Arial"/>
              <a:buNone/>
              <a:defRPr b="1">
                <a:solidFill>
                  <a:srgbClr val="1F386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63"/>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7"/>
        <p:cNvGrpSpPr/>
        <p:nvPr/>
      </p:nvGrpSpPr>
      <p:grpSpPr>
        <a:xfrm>
          <a:off x="0" y="0"/>
          <a:ext cx="0" cy="0"/>
          <a:chOff x="0" y="0"/>
          <a:chExt cx="0" cy="0"/>
        </a:xfrm>
      </p:grpSpPr>
      <p:sp>
        <p:nvSpPr>
          <p:cNvPr id="68" name="Google Shape;68;p61"/>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9" name="Google Shape;69;p61"/>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0" name="Google Shape;70;p61"/>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
        <p:nvSpPr>
          <p:cNvPr id="71" name="Google Shape;71;p61"/>
          <p:cNvSpPr txBox="1">
            <a:spLocks noGrp="1"/>
          </p:cNvSpPr>
          <p:nvPr>
            <p:ph type="title"/>
          </p:nvPr>
        </p:nvSpPr>
        <p:spPr>
          <a:xfrm>
            <a:off x="838200" y="3193623"/>
            <a:ext cx="10515600" cy="1059729"/>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1F3864"/>
              </a:buClr>
              <a:buSzPts val="3000"/>
              <a:buFont typeface="Arial"/>
              <a:buNone/>
              <a:defRPr sz="3000" b="1" i="0" u="none" strike="noStrike" cap="none">
                <a:solidFill>
                  <a:srgbClr val="1F3864"/>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72"/>
        <p:cNvGrpSpPr/>
        <p:nvPr/>
      </p:nvGrpSpPr>
      <p:grpSpPr>
        <a:xfrm>
          <a:off x="0" y="0"/>
          <a:ext cx="0" cy="0"/>
          <a:chOff x="0" y="0"/>
          <a:chExt cx="0" cy="0"/>
        </a:xfrm>
      </p:grpSpPr>
      <p:sp>
        <p:nvSpPr>
          <p:cNvPr id="73" name="Google Shape;73;p62"/>
          <p:cNvSpPr txBox="1">
            <a:spLocks noGrp="1"/>
          </p:cNvSpPr>
          <p:nvPr>
            <p:ph type="body" idx="1"/>
          </p:nvPr>
        </p:nvSpPr>
        <p:spPr>
          <a:xfrm>
            <a:off x="5183188" y="1953498"/>
            <a:ext cx="6172200" cy="4488867"/>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74" name="Google Shape;74;p62"/>
          <p:cNvSpPr txBox="1">
            <a:spLocks noGrp="1"/>
          </p:cNvSpPr>
          <p:nvPr>
            <p:ph type="body" idx="2"/>
          </p:nvPr>
        </p:nvSpPr>
        <p:spPr>
          <a:xfrm>
            <a:off x="839788" y="1953496"/>
            <a:ext cx="3932237" cy="448886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75" name="Google Shape;75;p62"/>
          <p:cNvSpPr txBox="1">
            <a:spLocks noGrp="1"/>
          </p:cNvSpPr>
          <p:nvPr>
            <p:ph type="title"/>
          </p:nvPr>
        </p:nvSpPr>
        <p:spPr>
          <a:xfrm>
            <a:off x="2220087" y="297712"/>
            <a:ext cx="9461551" cy="548859"/>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76"/>
        <p:cNvGrpSpPr/>
        <p:nvPr/>
      </p:nvGrpSpPr>
      <p:grpSpPr>
        <a:xfrm>
          <a:off x="0" y="0"/>
          <a:ext cx="0" cy="0"/>
          <a:chOff x="0" y="0"/>
          <a:chExt cx="0" cy="0"/>
        </a:xfrm>
      </p:grpSpPr>
      <p:sp>
        <p:nvSpPr>
          <p:cNvPr id="77" name="Google Shape;77;p63"/>
          <p:cNvSpPr txBox="1">
            <a:spLocks noGrp="1"/>
          </p:cNvSpPr>
          <p:nvPr>
            <p:ph type="body" idx="1"/>
          </p:nvPr>
        </p:nvSpPr>
        <p:spPr>
          <a:xfrm>
            <a:off x="838200" y="1964175"/>
            <a:ext cx="10515600" cy="450589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8" name="Google Shape;78;p63"/>
          <p:cNvSpPr txBox="1">
            <a:spLocks noGrp="1"/>
          </p:cNvSpPr>
          <p:nvPr>
            <p:ph type="title"/>
          </p:nvPr>
        </p:nvSpPr>
        <p:spPr>
          <a:xfrm>
            <a:off x="2220087" y="297712"/>
            <a:ext cx="9461551" cy="548859"/>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79"/>
        <p:cNvGrpSpPr/>
        <p:nvPr/>
      </p:nvGrpSpPr>
      <p:grpSpPr>
        <a:xfrm>
          <a:off x="0" y="0"/>
          <a:ext cx="0" cy="0"/>
          <a:chOff x="0" y="0"/>
          <a:chExt cx="0" cy="0"/>
        </a:xfrm>
      </p:grpSpPr>
      <p:sp>
        <p:nvSpPr>
          <p:cNvPr id="80" name="Google Shape;80;p64"/>
          <p:cNvSpPr txBox="1">
            <a:spLocks noGrp="1"/>
          </p:cNvSpPr>
          <p:nvPr>
            <p:ph type="body" idx="1"/>
          </p:nvPr>
        </p:nvSpPr>
        <p:spPr>
          <a:xfrm>
            <a:off x="839789" y="1949453"/>
            <a:ext cx="5157787" cy="66646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81" name="Google Shape;81;p64"/>
          <p:cNvSpPr txBox="1">
            <a:spLocks noGrp="1"/>
          </p:cNvSpPr>
          <p:nvPr>
            <p:ph type="body" idx="2"/>
          </p:nvPr>
        </p:nvSpPr>
        <p:spPr>
          <a:xfrm>
            <a:off x="839789" y="27544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2" name="Google Shape;82;p64"/>
          <p:cNvSpPr txBox="1">
            <a:spLocks noGrp="1"/>
          </p:cNvSpPr>
          <p:nvPr>
            <p:ph type="body" idx="3"/>
          </p:nvPr>
        </p:nvSpPr>
        <p:spPr>
          <a:xfrm>
            <a:off x="6172201" y="1935597"/>
            <a:ext cx="5183188" cy="66646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83" name="Google Shape;83;p64"/>
          <p:cNvSpPr txBox="1">
            <a:spLocks noGrp="1"/>
          </p:cNvSpPr>
          <p:nvPr>
            <p:ph type="body" idx="4"/>
          </p:nvPr>
        </p:nvSpPr>
        <p:spPr>
          <a:xfrm>
            <a:off x="6172201" y="2768317"/>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4" name="Google Shape;84;p64"/>
          <p:cNvSpPr txBox="1">
            <a:spLocks noGrp="1"/>
          </p:cNvSpPr>
          <p:nvPr>
            <p:ph type="title"/>
          </p:nvPr>
        </p:nvSpPr>
        <p:spPr>
          <a:xfrm>
            <a:off x="2220087" y="297712"/>
            <a:ext cx="9461551" cy="548859"/>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ingle Photo">
  <p:cSld name="Single Photo">
    <p:spTree>
      <p:nvGrpSpPr>
        <p:cNvPr id="1" name="Shape 85"/>
        <p:cNvGrpSpPr/>
        <p:nvPr/>
      </p:nvGrpSpPr>
      <p:grpSpPr>
        <a:xfrm>
          <a:off x="0" y="0"/>
          <a:ext cx="0" cy="0"/>
          <a:chOff x="0" y="0"/>
          <a:chExt cx="0" cy="0"/>
        </a:xfrm>
      </p:grpSpPr>
      <p:sp>
        <p:nvSpPr>
          <p:cNvPr id="86" name="Google Shape;86;p65"/>
          <p:cNvSpPr>
            <a:spLocks noGrp="1"/>
          </p:cNvSpPr>
          <p:nvPr>
            <p:ph type="pic" idx="2"/>
          </p:nvPr>
        </p:nvSpPr>
        <p:spPr>
          <a:xfrm>
            <a:off x="838200" y="1911927"/>
            <a:ext cx="10515600" cy="4475018"/>
          </a:xfrm>
          <a:prstGeom prst="rect">
            <a:avLst/>
          </a:prstGeom>
          <a:noFill/>
          <a:ln>
            <a:noFill/>
          </a:ln>
        </p:spPr>
      </p:sp>
      <p:sp>
        <p:nvSpPr>
          <p:cNvPr id="87" name="Google Shape;87;p65"/>
          <p:cNvSpPr txBox="1">
            <a:spLocks noGrp="1"/>
          </p:cNvSpPr>
          <p:nvPr>
            <p:ph type="title"/>
          </p:nvPr>
        </p:nvSpPr>
        <p:spPr>
          <a:xfrm>
            <a:off x="2220087" y="297712"/>
            <a:ext cx="9461551" cy="548859"/>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88"/>
        <p:cNvGrpSpPr/>
        <p:nvPr/>
      </p:nvGrpSpPr>
      <p:grpSpPr>
        <a:xfrm>
          <a:off x="0" y="0"/>
          <a:ext cx="0" cy="0"/>
          <a:chOff x="0" y="0"/>
          <a:chExt cx="0" cy="0"/>
        </a:xfrm>
      </p:grpSpPr>
      <p:sp>
        <p:nvSpPr>
          <p:cNvPr id="89" name="Google Shape;89;p66"/>
          <p:cNvSpPr>
            <a:spLocks noGrp="1"/>
          </p:cNvSpPr>
          <p:nvPr>
            <p:ph type="pic" idx="2"/>
          </p:nvPr>
        </p:nvSpPr>
        <p:spPr>
          <a:xfrm>
            <a:off x="5183188" y="1856511"/>
            <a:ext cx="6172200" cy="4655709"/>
          </a:xfrm>
          <a:prstGeom prst="rect">
            <a:avLst/>
          </a:prstGeom>
          <a:noFill/>
          <a:ln>
            <a:noFill/>
          </a:ln>
        </p:spPr>
      </p:sp>
      <p:sp>
        <p:nvSpPr>
          <p:cNvPr id="90" name="Google Shape;90;p66"/>
          <p:cNvSpPr txBox="1">
            <a:spLocks noGrp="1"/>
          </p:cNvSpPr>
          <p:nvPr>
            <p:ph type="body" idx="1"/>
          </p:nvPr>
        </p:nvSpPr>
        <p:spPr>
          <a:xfrm>
            <a:off x="839788" y="1856511"/>
            <a:ext cx="3932237" cy="466364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91" name="Google Shape;91;p66"/>
          <p:cNvSpPr txBox="1">
            <a:spLocks noGrp="1"/>
          </p:cNvSpPr>
          <p:nvPr>
            <p:ph type="title"/>
          </p:nvPr>
        </p:nvSpPr>
        <p:spPr>
          <a:xfrm>
            <a:off x="2220087" y="297712"/>
            <a:ext cx="9461551" cy="548859"/>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92"/>
        <p:cNvGrpSpPr/>
        <p:nvPr/>
      </p:nvGrpSpPr>
      <p:grpSpPr>
        <a:xfrm>
          <a:off x="0" y="0"/>
          <a:ext cx="0" cy="0"/>
          <a:chOff x="0" y="0"/>
          <a:chExt cx="0" cy="0"/>
        </a:xfrm>
      </p:grpSpPr>
      <p:sp>
        <p:nvSpPr>
          <p:cNvPr id="93" name="Google Shape;93;p67"/>
          <p:cNvSpPr txBox="1">
            <a:spLocks noGrp="1"/>
          </p:cNvSpPr>
          <p:nvPr>
            <p:ph type="body" idx="1"/>
          </p:nvPr>
        </p:nvSpPr>
        <p:spPr>
          <a:xfrm>
            <a:off x="838200" y="1964175"/>
            <a:ext cx="10515600" cy="450589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94" name="Google Shape;94;p67"/>
          <p:cNvSpPr txBox="1">
            <a:spLocks noGrp="1"/>
          </p:cNvSpPr>
          <p:nvPr>
            <p:ph type="title"/>
          </p:nvPr>
        </p:nvSpPr>
        <p:spPr>
          <a:xfrm>
            <a:off x="2220087" y="297712"/>
            <a:ext cx="9461551" cy="548859"/>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95"/>
        <p:cNvGrpSpPr/>
        <p:nvPr/>
      </p:nvGrpSpPr>
      <p:grpSpPr>
        <a:xfrm>
          <a:off x="0" y="0"/>
          <a:ext cx="0" cy="0"/>
          <a:chOff x="0" y="0"/>
          <a:chExt cx="0" cy="0"/>
        </a:xfrm>
      </p:grpSpPr>
      <p:sp>
        <p:nvSpPr>
          <p:cNvPr id="96" name="Google Shape;96;p68"/>
          <p:cNvSpPr txBox="1">
            <a:spLocks noGrp="1"/>
          </p:cNvSpPr>
          <p:nvPr>
            <p:ph type="body" idx="1"/>
          </p:nvPr>
        </p:nvSpPr>
        <p:spPr>
          <a:xfrm>
            <a:off x="839789" y="1949453"/>
            <a:ext cx="5157787" cy="66646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97" name="Google Shape;97;p68"/>
          <p:cNvSpPr txBox="1">
            <a:spLocks noGrp="1"/>
          </p:cNvSpPr>
          <p:nvPr>
            <p:ph type="body" idx="2"/>
          </p:nvPr>
        </p:nvSpPr>
        <p:spPr>
          <a:xfrm>
            <a:off x="839789" y="27544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98" name="Google Shape;98;p68"/>
          <p:cNvSpPr txBox="1">
            <a:spLocks noGrp="1"/>
          </p:cNvSpPr>
          <p:nvPr>
            <p:ph type="body" idx="3"/>
          </p:nvPr>
        </p:nvSpPr>
        <p:spPr>
          <a:xfrm>
            <a:off x="6172201" y="1935597"/>
            <a:ext cx="5183188" cy="66646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99" name="Google Shape;99;p68"/>
          <p:cNvSpPr txBox="1">
            <a:spLocks noGrp="1"/>
          </p:cNvSpPr>
          <p:nvPr>
            <p:ph type="body" idx="4"/>
          </p:nvPr>
        </p:nvSpPr>
        <p:spPr>
          <a:xfrm>
            <a:off x="6172201" y="2768317"/>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00" name="Google Shape;100;p68"/>
          <p:cNvSpPr txBox="1">
            <a:spLocks noGrp="1"/>
          </p:cNvSpPr>
          <p:nvPr>
            <p:ph type="title"/>
          </p:nvPr>
        </p:nvSpPr>
        <p:spPr>
          <a:xfrm>
            <a:off x="2220087" y="297712"/>
            <a:ext cx="9461551" cy="548859"/>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_Single Photo">
  <p:cSld name="1_Single Photo">
    <p:spTree>
      <p:nvGrpSpPr>
        <p:cNvPr id="1" name="Shape 101"/>
        <p:cNvGrpSpPr/>
        <p:nvPr/>
      </p:nvGrpSpPr>
      <p:grpSpPr>
        <a:xfrm>
          <a:off x="0" y="0"/>
          <a:ext cx="0" cy="0"/>
          <a:chOff x="0" y="0"/>
          <a:chExt cx="0" cy="0"/>
        </a:xfrm>
      </p:grpSpPr>
      <p:sp>
        <p:nvSpPr>
          <p:cNvPr id="102" name="Google Shape;102;p69"/>
          <p:cNvSpPr>
            <a:spLocks noGrp="1"/>
          </p:cNvSpPr>
          <p:nvPr>
            <p:ph type="pic" idx="2"/>
          </p:nvPr>
        </p:nvSpPr>
        <p:spPr>
          <a:xfrm>
            <a:off x="838200" y="1911927"/>
            <a:ext cx="10515600" cy="4475018"/>
          </a:xfrm>
          <a:prstGeom prst="rect">
            <a:avLst/>
          </a:prstGeom>
          <a:noFill/>
          <a:ln>
            <a:noFill/>
          </a:ln>
        </p:spPr>
      </p:sp>
      <p:sp>
        <p:nvSpPr>
          <p:cNvPr id="103" name="Google Shape;103;p69"/>
          <p:cNvSpPr txBox="1">
            <a:spLocks noGrp="1"/>
          </p:cNvSpPr>
          <p:nvPr>
            <p:ph type="title"/>
          </p:nvPr>
        </p:nvSpPr>
        <p:spPr>
          <a:xfrm>
            <a:off x="2220087" y="297712"/>
            <a:ext cx="9461551" cy="548859"/>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4"/>
        <p:cNvGrpSpPr/>
        <p:nvPr/>
      </p:nvGrpSpPr>
      <p:grpSpPr>
        <a:xfrm>
          <a:off x="0" y="0"/>
          <a:ext cx="0" cy="0"/>
          <a:chOff x="0" y="0"/>
          <a:chExt cx="0" cy="0"/>
        </a:xfrm>
      </p:grpSpPr>
      <p:sp>
        <p:nvSpPr>
          <p:cNvPr id="25" name="Google Shape;25;p53"/>
          <p:cNvSpPr txBox="1">
            <a:spLocks noGrp="1"/>
          </p:cNvSpPr>
          <p:nvPr>
            <p:ph type="body" idx="1"/>
          </p:nvPr>
        </p:nvSpPr>
        <p:spPr>
          <a:xfrm>
            <a:off x="838200" y="1964175"/>
            <a:ext cx="10515600" cy="450589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53"/>
          <p:cNvSpPr txBox="1">
            <a:spLocks noGrp="1"/>
          </p:cNvSpPr>
          <p:nvPr>
            <p:ph type="title"/>
          </p:nvPr>
        </p:nvSpPr>
        <p:spPr>
          <a:xfrm>
            <a:off x="1837315" y="180109"/>
            <a:ext cx="9980612" cy="666462"/>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104"/>
        <p:cNvGrpSpPr/>
        <p:nvPr/>
      </p:nvGrpSpPr>
      <p:grpSpPr>
        <a:xfrm>
          <a:off x="0" y="0"/>
          <a:ext cx="0" cy="0"/>
          <a:chOff x="0" y="0"/>
          <a:chExt cx="0" cy="0"/>
        </a:xfrm>
      </p:grpSpPr>
      <p:sp>
        <p:nvSpPr>
          <p:cNvPr id="105" name="Google Shape;105;p70"/>
          <p:cNvSpPr txBox="1">
            <a:spLocks noGrp="1"/>
          </p:cNvSpPr>
          <p:nvPr>
            <p:ph type="body" idx="1"/>
          </p:nvPr>
        </p:nvSpPr>
        <p:spPr>
          <a:xfrm>
            <a:off x="5183188" y="1953498"/>
            <a:ext cx="6172200" cy="4488867"/>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106" name="Google Shape;106;p70"/>
          <p:cNvSpPr txBox="1">
            <a:spLocks noGrp="1"/>
          </p:cNvSpPr>
          <p:nvPr>
            <p:ph type="body" idx="2"/>
          </p:nvPr>
        </p:nvSpPr>
        <p:spPr>
          <a:xfrm>
            <a:off x="839788" y="1953496"/>
            <a:ext cx="3932237" cy="448886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107" name="Google Shape;107;p70"/>
          <p:cNvSpPr txBox="1">
            <a:spLocks noGrp="1"/>
          </p:cNvSpPr>
          <p:nvPr>
            <p:ph type="title"/>
          </p:nvPr>
        </p:nvSpPr>
        <p:spPr>
          <a:xfrm>
            <a:off x="2220087" y="297712"/>
            <a:ext cx="9461551" cy="548859"/>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_Picture with Caption">
  <p:cSld name="1_Picture with Caption">
    <p:spTree>
      <p:nvGrpSpPr>
        <p:cNvPr id="1" name="Shape 108"/>
        <p:cNvGrpSpPr/>
        <p:nvPr/>
      </p:nvGrpSpPr>
      <p:grpSpPr>
        <a:xfrm>
          <a:off x="0" y="0"/>
          <a:ext cx="0" cy="0"/>
          <a:chOff x="0" y="0"/>
          <a:chExt cx="0" cy="0"/>
        </a:xfrm>
      </p:grpSpPr>
      <p:sp>
        <p:nvSpPr>
          <p:cNvPr id="109" name="Google Shape;109;p71"/>
          <p:cNvSpPr>
            <a:spLocks noGrp="1"/>
          </p:cNvSpPr>
          <p:nvPr>
            <p:ph type="pic" idx="2"/>
          </p:nvPr>
        </p:nvSpPr>
        <p:spPr>
          <a:xfrm>
            <a:off x="5183188" y="1856511"/>
            <a:ext cx="6172200" cy="4655709"/>
          </a:xfrm>
          <a:prstGeom prst="rect">
            <a:avLst/>
          </a:prstGeom>
          <a:noFill/>
          <a:ln>
            <a:noFill/>
          </a:ln>
        </p:spPr>
      </p:sp>
      <p:sp>
        <p:nvSpPr>
          <p:cNvPr id="110" name="Google Shape;110;p71"/>
          <p:cNvSpPr txBox="1">
            <a:spLocks noGrp="1"/>
          </p:cNvSpPr>
          <p:nvPr>
            <p:ph type="body" idx="1"/>
          </p:nvPr>
        </p:nvSpPr>
        <p:spPr>
          <a:xfrm>
            <a:off x="839788" y="1856511"/>
            <a:ext cx="3932237" cy="466364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111" name="Google Shape;111;p71"/>
          <p:cNvSpPr txBox="1">
            <a:spLocks noGrp="1"/>
          </p:cNvSpPr>
          <p:nvPr>
            <p:ph type="title"/>
          </p:nvPr>
        </p:nvSpPr>
        <p:spPr>
          <a:xfrm>
            <a:off x="2220087" y="297712"/>
            <a:ext cx="9461551" cy="548859"/>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 no masthead">
  <p:cSld name="Title Slide - no masthead">
    <p:spTree>
      <p:nvGrpSpPr>
        <p:cNvPr id="1" name="Shape 112"/>
        <p:cNvGrpSpPr/>
        <p:nvPr/>
      </p:nvGrpSpPr>
      <p:grpSpPr>
        <a:xfrm>
          <a:off x="0" y="0"/>
          <a:ext cx="0" cy="0"/>
          <a:chOff x="0" y="0"/>
          <a:chExt cx="0" cy="0"/>
        </a:xfrm>
      </p:grpSpPr>
      <p:sp>
        <p:nvSpPr>
          <p:cNvPr id="113" name="Google Shape;113;p72"/>
          <p:cNvSpPr txBox="1">
            <a:spLocks noGrp="1"/>
          </p:cNvSpPr>
          <p:nvPr>
            <p:ph type="subTitle" idx="1"/>
          </p:nvPr>
        </p:nvSpPr>
        <p:spPr>
          <a:xfrm>
            <a:off x="1541698" y="3956358"/>
            <a:ext cx="10040703" cy="2408350"/>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Clr>
                <a:srgbClr val="888888"/>
              </a:buClr>
              <a:buSzPts val="2100"/>
              <a:buNone/>
              <a:defRPr>
                <a:solidFill>
                  <a:srgbClr val="888888"/>
                </a:solidFill>
              </a:defRPr>
            </a:lvl1pPr>
            <a:lvl2pPr lvl="1" algn="ctr">
              <a:lnSpc>
                <a:spcPct val="90000"/>
              </a:lnSpc>
              <a:spcBef>
                <a:spcPts val="375"/>
              </a:spcBef>
              <a:spcAft>
                <a:spcPts val="0"/>
              </a:spcAft>
              <a:buClr>
                <a:srgbClr val="888888"/>
              </a:buClr>
              <a:buSzPts val="1800"/>
              <a:buNone/>
              <a:defRPr>
                <a:solidFill>
                  <a:srgbClr val="888888"/>
                </a:solidFill>
              </a:defRPr>
            </a:lvl2pPr>
            <a:lvl3pPr lvl="2" algn="ctr">
              <a:lnSpc>
                <a:spcPct val="90000"/>
              </a:lnSpc>
              <a:spcBef>
                <a:spcPts val="375"/>
              </a:spcBef>
              <a:spcAft>
                <a:spcPts val="0"/>
              </a:spcAft>
              <a:buClr>
                <a:srgbClr val="888888"/>
              </a:buClr>
              <a:buSzPts val="1500"/>
              <a:buNone/>
              <a:defRPr>
                <a:solidFill>
                  <a:srgbClr val="888888"/>
                </a:solidFill>
              </a:defRPr>
            </a:lvl3pPr>
            <a:lvl4pPr lvl="3" algn="ctr">
              <a:lnSpc>
                <a:spcPct val="90000"/>
              </a:lnSpc>
              <a:spcBef>
                <a:spcPts val="375"/>
              </a:spcBef>
              <a:spcAft>
                <a:spcPts val="0"/>
              </a:spcAft>
              <a:buClr>
                <a:srgbClr val="888888"/>
              </a:buClr>
              <a:buSzPts val="1350"/>
              <a:buNone/>
              <a:defRPr>
                <a:solidFill>
                  <a:srgbClr val="888888"/>
                </a:solidFill>
              </a:defRPr>
            </a:lvl4pPr>
            <a:lvl5pPr lvl="4" algn="ctr">
              <a:lnSpc>
                <a:spcPct val="90000"/>
              </a:lnSpc>
              <a:spcBef>
                <a:spcPts val="375"/>
              </a:spcBef>
              <a:spcAft>
                <a:spcPts val="0"/>
              </a:spcAft>
              <a:buClr>
                <a:srgbClr val="888888"/>
              </a:buClr>
              <a:buSzPts val="1350"/>
              <a:buNone/>
              <a:defRPr>
                <a:solidFill>
                  <a:srgbClr val="888888"/>
                </a:solidFill>
              </a:defRPr>
            </a:lvl5pPr>
            <a:lvl6pPr lvl="5" algn="ctr">
              <a:lnSpc>
                <a:spcPct val="90000"/>
              </a:lnSpc>
              <a:spcBef>
                <a:spcPts val="375"/>
              </a:spcBef>
              <a:spcAft>
                <a:spcPts val="0"/>
              </a:spcAft>
              <a:buClr>
                <a:srgbClr val="888888"/>
              </a:buClr>
              <a:buSzPts val="1350"/>
              <a:buNone/>
              <a:defRPr>
                <a:solidFill>
                  <a:srgbClr val="888888"/>
                </a:solidFill>
              </a:defRPr>
            </a:lvl6pPr>
            <a:lvl7pPr lvl="6" algn="ctr">
              <a:lnSpc>
                <a:spcPct val="90000"/>
              </a:lnSpc>
              <a:spcBef>
                <a:spcPts val="375"/>
              </a:spcBef>
              <a:spcAft>
                <a:spcPts val="0"/>
              </a:spcAft>
              <a:buClr>
                <a:srgbClr val="888888"/>
              </a:buClr>
              <a:buSzPts val="1350"/>
              <a:buNone/>
              <a:defRPr>
                <a:solidFill>
                  <a:srgbClr val="888888"/>
                </a:solidFill>
              </a:defRPr>
            </a:lvl7pPr>
            <a:lvl8pPr lvl="7" algn="ctr">
              <a:lnSpc>
                <a:spcPct val="90000"/>
              </a:lnSpc>
              <a:spcBef>
                <a:spcPts val="375"/>
              </a:spcBef>
              <a:spcAft>
                <a:spcPts val="0"/>
              </a:spcAft>
              <a:buClr>
                <a:srgbClr val="888888"/>
              </a:buClr>
              <a:buSzPts val="1350"/>
              <a:buNone/>
              <a:defRPr>
                <a:solidFill>
                  <a:srgbClr val="888888"/>
                </a:solidFill>
              </a:defRPr>
            </a:lvl8pPr>
            <a:lvl9pPr lvl="8" algn="ctr">
              <a:lnSpc>
                <a:spcPct val="90000"/>
              </a:lnSpc>
              <a:spcBef>
                <a:spcPts val="375"/>
              </a:spcBef>
              <a:spcAft>
                <a:spcPts val="0"/>
              </a:spcAft>
              <a:buClr>
                <a:srgbClr val="888888"/>
              </a:buClr>
              <a:buSzPts val="1350"/>
              <a:buNone/>
              <a:defRPr>
                <a:solidFill>
                  <a:srgbClr val="888888"/>
                </a:solidFill>
              </a:defRPr>
            </a:lvl9pPr>
          </a:lstStyle>
          <a:p>
            <a:endParaRPr/>
          </a:p>
        </p:txBody>
      </p:sp>
      <p:sp>
        <p:nvSpPr>
          <p:cNvPr id="114" name="Google Shape;114;p72"/>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5" name="Google Shape;115;p72"/>
          <p:cNvSpPr txBox="1">
            <a:spLocks noGrp="1"/>
          </p:cNvSpPr>
          <p:nvPr>
            <p:ph type="body" idx="2"/>
          </p:nvPr>
        </p:nvSpPr>
        <p:spPr>
          <a:xfrm>
            <a:off x="1541698" y="1719619"/>
            <a:ext cx="10040701" cy="2236739"/>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2"/>
              </a:buClr>
              <a:buSzPts val="4050"/>
              <a:buFont typeface="Calibri"/>
              <a:buNone/>
              <a:defRPr sz="4050" b="1">
                <a:solidFill>
                  <a:schemeClr val="dk2"/>
                </a:solidFill>
                <a:latin typeface="Calibri"/>
                <a:ea typeface="Calibri"/>
                <a:cs typeface="Calibri"/>
                <a:sym typeface="Calibri"/>
              </a:defRPr>
            </a:lvl1pPr>
            <a:lvl2pPr marL="914400" lvl="1" indent="-228600" algn="l">
              <a:lnSpc>
                <a:spcPct val="90000"/>
              </a:lnSpc>
              <a:spcBef>
                <a:spcPts val="375"/>
              </a:spcBef>
              <a:spcAft>
                <a:spcPts val="0"/>
              </a:spcAft>
              <a:buClr>
                <a:schemeClr val="dk1"/>
              </a:buClr>
              <a:buSzPts val="1800"/>
              <a:buFont typeface="Calibri"/>
              <a:buNone/>
              <a:defRPr/>
            </a:lvl2pPr>
            <a:lvl3pPr marL="1371600" lvl="2" indent="-228600" algn="l">
              <a:lnSpc>
                <a:spcPct val="90000"/>
              </a:lnSpc>
              <a:spcBef>
                <a:spcPts val="375"/>
              </a:spcBef>
              <a:spcAft>
                <a:spcPts val="0"/>
              </a:spcAft>
              <a:buClr>
                <a:schemeClr val="dk1"/>
              </a:buClr>
              <a:buSzPts val="1500"/>
              <a:buFont typeface="Calibri"/>
              <a:buNone/>
              <a:defRPr/>
            </a:lvl3pPr>
            <a:lvl4pPr marL="1828800" lvl="3" indent="-228600" algn="l">
              <a:lnSpc>
                <a:spcPct val="90000"/>
              </a:lnSpc>
              <a:spcBef>
                <a:spcPts val="375"/>
              </a:spcBef>
              <a:spcAft>
                <a:spcPts val="0"/>
              </a:spcAft>
              <a:buClr>
                <a:schemeClr val="dk1"/>
              </a:buClr>
              <a:buSzPts val="1350"/>
              <a:buFont typeface="Calibri"/>
              <a:buNone/>
              <a:defRPr/>
            </a:lvl4pPr>
            <a:lvl5pPr marL="2286000" lvl="4" indent="-228600" algn="l">
              <a:lnSpc>
                <a:spcPct val="90000"/>
              </a:lnSpc>
              <a:spcBef>
                <a:spcPts val="375"/>
              </a:spcBef>
              <a:spcAft>
                <a:spcPts val="0"/>
              </a:spcAft>
              <a:buClr>
                <a:schemeClr val="dk1"/>
              </a:buClr>
              <a:buSzPts val="1350"/>
              <a:buFont typeface="Calibri"/>
              <a:buNone/>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116" name="Google Shape;116;p72" descr="G:\Communications\Design Jobs in Progress\OEM ToolBox\Working files\OEM_Page2 stripe.jpg"/>
          <p:cNvPicPr preferRelativeResize="0"/>
          <p:nvPr/>
        </p:nvPicPr>
        <p:blipFill rotWithShape="1">
          <a:blip r:embed="rId2">
            <a:alphaModFix/>
          </a:blip>
          <a:srcRect/>
          <a:stretch/>
        </p:blipFill>
        <p:spPr>
          <a:xfrm>
            <a:off x="609600" y="6484610"/>
            <a:ext cx="10972800" cy="112709"/>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7"/>
        <p:cNvGrpSpPr/>
        <p:nvPr/>
      </p:nvGrpSpPr>
      <p:grpSpPr>
        <a:xfrm>
          <a:off x="0" y="0"/>
          <a:ext cx="0" cy="0"/>
          <a:chOff x="0" y="0"/>
          <a:chExt cx="0" cy="0"/>
        </a:xfrm>
      </p:grpSpPr>
      <p:sp>
        <p:nvSpPr>
          <p:cNvPr id="118" name="Google Shape;118;p73"/>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9" name="Google Shape;119;p73"/>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0" name="Google Shape;120;p73"/>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1" name="Google Shape;121;p73"/>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7"/>
        <p:cNvGrpSpPr/>
        <p:nvPr/>
      </p:nvGrpSpPr>
      <p:grpSpPr>
        <a:xfrm>
          <a:off x="0" y="0"/>
          <a:ext cx="0" cy="0"/>
          <a:chOff x="0" y="0"/>
          <a:chExt cx="0" cy="0"/>
        </a:xfrm>
      </p:grpSpPr>
      <p:sp>
        <p:nvSpPr>
          <p:cNvPr id="28" name="Google Shape;28;p54"/>
          <p:cNvSpPr txBox="1">
            <a:spLocks noGrp="1"/>
          </p:cNvSpPr>
          <p:nvPr>
            <p:ph type="title"/>
          </p:nvPr>
        </p:nvSpPr>
        <p:spPr>
          <a:xfrm>
            <a:off x="1837315" y="207818"/>
            <a:ext cx="10077594" cy="67195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9" name="Google Shape;29;p54"/>
          <p:cNvSpPr>
            <a:spLocks noGrp="1"/>
          </p:cNvSpPr>
          <p:nvPr>
            <p:ph type="pic" idx="2"/>
          </p:nvPr>
        </p:nvSpPr>
        <p:spPr>
          <a:xfrm>
            <a:off x="5183188" y="1856509"/>
            <a:ext cx="6172200" cy="4655709"/>
          </a:xfrm>
          <a:prstGeom prst="rect">
            <a:avLst/>
          </a:prstGeom>
          <a:noFill/>
          <a:ln>
            <a:noFill/>
          </a:ln>
        </p:spPr>
      </p:sp>
      <p:sp>
        <p:nvSpPr>
          <p:cNvPr id="30" name="Google Shape;30;p54"/>
          <p:cNvSpPr txBox="1">
            <a:spLocks noGrp="1"/>
          </p:cNvSpPr>
          <p:nvPr>
            <p:ph type="body" idx="1"/>
          </p:nvPr>
        </p:nvSpPr>
        <p:spPr>
          <a:xfrm>
            <a:off x="839788" y="1856509"/>
            <a:ext cx="3932237" cy="466364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1"/>
        <p:cNvGrpSpPr/>
        <p:nvPr/>
      </p:nvGrpSpPr>
      <p:grpSpPr>
        <a:xfrm>
          <a:off x="0" y="0"/>
          <a:ext cx="0" cy="0"/>
          <a:chOff x="0" y="0"/>
          <a:chExt cx="0" cy="0"/>
        </a:xfrm>
      </p:grpSpPr>
      <p:sp>
        <p:nvSpPr>
          <p:cNvPr id="32" name="Google Shape;32;p55"/>
          <p:cNvSpPr txBox="1">
            <a:spLocks noGrp="1"/>
          </p:cNvSpPr>
          <p:nvPr>
            <p:ph type="body" idx="1"/>
          </p:nvPr>
        </p:nvSpPr>
        <p:spPr>
          <a:xfrm>
            <a:off x="839788" y="1949453"/>
            <a:ext cx="5157787" cy="66646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55"/>
          <p:cNvSpPr txBox="1">
            <a:spLocks noGrp="1"/>
          </p:cNvSpPr>
          <p:nvPr>
            <p:ph type="body" idx="2"/>
          </p:nvPr>
        </p:nvSpPr>
        <p:spPr>
          <a:xfrm>
            <a:off x="839788" y="27544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55"/>
          <p:cNvSpPr txBox="1">
            <a:spLocks noGrp="1"/>
          </p:cNvSpPr>
          <p:nvPr>
            <p:ph type="body" idx="3"/>
          </p:nvPr>
        </p:nvSpPr>
        <p:spPr>
          <a:xfrm>
            <a:off x="6172200" y="1935597"/>
            <a:ext cx="5183188" cy="66646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5" name="Google Shape;35;p55"/>
          <p:cNvSpPr txBox="1">
            <a:spLocks noGrp="1"/>
          </p:cNvSpPr>
          <p:nvPr>
            <p:ph type="body" idx="4"/>
          </p:nvPr>
        </p:nvSpPr>
        <p:spPr>
          <a:xfrm>
            <a:off x="6172200" y="2768317"/>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5"/>
          <p:cNvSpPr txBox="1">
            <a:spLocks noGrp="1"/>
          </p:cNvSpPr>
          <p:nvPr>
            <p:ph type="title"/>
          </p:nvPr>
        </p:nvSpPr>
        <p:spPr>
          <a:xfrm>
            <a:off x="1837315" y="180109"/>
            <a:ext cx="9980612" cy="666462"/>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56"/>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000"/>
              <a:buFont typeface="Arial"/>
              <a:buNone/>
              <a:defRPr sz="40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9" name="Google Shape;39;p56"/>
          <p:cNvSpPr txBox="1">
            <a:spLocks noGrp="1"/>
          </p:cNvSpPr>
          <p:nvPr>
            <p:ph type="body" idx="1"/>
          </p:nvPr>
        </p:nvSpPr>
        <p:spPr>
          <a:xfrm>
            <a:off x="609600" y="1719619"/>
            <a:ext cx="5384800" cy="4554853"/>
          </a:xfrm>
          <a:prstGeom prst="rect">
            <a:avLst/>
          </a:prstGeom>
          <a:noFill/>
          <a:ln>
            <a:noFill/>
          </a:ln>
        </p:spPr>
        <p:txBody>
          <a:bodyPr spcFirstLastPara="1" wrap="square" lIns="91425" tIns="45700" rIns="91425" bIns="45700" anchor="t" anchorCtr="0">
            <a:normAutofit/>
          </a:bodyPr>
          <a:lstStyle>
            <a:lvl1pPr marL="457200" lvl="0" indent="-361950" algn="l">
              <a:lnSpc>
                <a:spcPct val="90000"/>
              </a:lnSpc>
              <a:spcBef>
                <a:spcPts val="1000"/>
              </a:spcBef>
              <a:spcAft>
                <a:spcPts val="0"/>
              </a:spcAft>
              <a:buClr>
                <a:schemeClr val="dk1"/>
              </a:buClr>
              <a:buSzPts val="2100"/>
              <a:buChar char="•"/>
              <a:defRPr sz="2100"/>
            </a:lvl1pPr>
            <a:lvl2pPr marL="914400" lvl="1" indent="-342900" algn="l">
              <a:lnSpc>
                <a:spcPct val="90000"/>
              </a:lnSpc>
              <a:spcBef>
                <a:spcPts val="500"/>
              </a:spcBef>
              <a:spcAft>
                <a:spcPts val="0"/>
              </a:spcAft>
              <a:buClr>
                <a:schemeClr val="dk1"/>
              </a:buClr>
              <a:buSzPts val="1800"/>
              <a:buChar char="•"/>
              <a:defRPr sz="1800"/>
            </a:lvl2pPr>
            <a:lvl3pPr marL="1371600" lvl="2" indent="-323850" algn="l">
              <a:lnSpc>
                <a:spcPct val="90000"/>
              </a:lnSpc>
              <a:spcBef>
                <a:spcPts val="500"/>
              </a:spcBef>
              <a:spcAft>
                <a:spcPts val="0"/>
              </a:spcAft>
              <a:buClr>
                <a:schemeClr val="dk1"/>
              </a:buClr>
              <a:buSzPts val="1500"/>
              <a:buChar char="•"/>
              <a:defRPr sz="1500"/>
            </a:lvl3pPr>
            <a:lvl4pPr marL="1828800" lvl="3" indent="-314325" algn="l">
              <a:lnSpc>
                <a:spcPct val="90000"/>
              </a:lnSpc>
              <a:spcBef>
                <a:spcPts val="500"/>
              </a:spcBef>
              <a:spcAft>
                <a:spcPts val="0"/>
              </a:spcAft>
              <a:buClr>
                <a:schemeClr val="dk1"/>
              </a:buClr>
              <a:buSzPts val="1350"/>
              <a:buChar char="•"/>
              <a:defRPr sz="1350"/>
            </a:lvl4pPr>
            <a:lvl5pPr marL="2286000" lvl="4" indent="-314325" algn="l">
              <a:lnSpc>
                <a:spcPct val="90000"/>
              </a:lnSpc>
              <a:spcBef>
                <a:spcPts val="500"/>
              </a:spcBef>
              <a:spcAft>
                <a:spcPts val="0"/>
              </a:spcAft>
              <a:buClr>
                <a:schemeClr val="dk1"/>
              </a:buClr>
              <a:buSzPts val="1350"/>
              <a:buChar char="•"/>
              <a:defRPr sz="1350"/>
            </a:lvl5pPr>
            <a:lvl6pPr marL="2743200" lvl="5" indent="-314325" algn="l">
              <a:lnSpc>
                <a:spcPct val="90000"/>
              </a:lnSpc>
              <a:spcBef>
                <a:spcPts val="500"/>
              </a:spcBef>
              <a:spcAft>
                <a:spcPts val="0"/>
              </a:spcAft>
              <a:buClr>
                <a:schemeClr val="dk1"/>
              </a:buClr>
              <a:buSzPts val="1350"/>
              <a:buChar char="•"/>
              <a:defRPr sz="1350"/>
            </a:lvl6pPr>
            <a:lvl7pPr marL="3200400" lvl="6" indent="-314325" algn="l">
              <a:lnSpc>
                <a:spcPct val="90000"/>
              </a:lnSpc>
              <a:spcBef>
                <a:spcPts val="500"/>
              </a:spcBef>
              <a:spcAft>
                <a:spcPts val="0"/>
              </a:spcAft>
              <a:buClr>
                <a:schemeClr val="dk1"/>
              </a:buClr>
              <a:buSzPts val="1350"/>
              <a:buChar char="•"/>
              <a:defRPr sz="1350"/>
            </a:lvl7pPr>
            <a:lvl8pPr marL="3657600" lvl="7" indent="-314325" algn="l">
              <a:lnSpc>
                <a:spcPct val="90000"/>
              </a:lnSpc>
              <a:spcBef>
                <a:spcPts val="500"/>
              </a:spcBef>
              <a:spcAft>
                <a:spcPts val="0"/>
              </a:spcAft>
              <a:buClr>
                <a:schemeClr val="dk1"/>
              </a:buClr>
              <a:buSzPts val="1350"/>
              <a:buChar char="•"/>
              <a:defRPr sz="1350"/>
            </a:lvl8pPr>
            <a:lvl9pPr marL="4114800" lvl="8" indent="-314325" algn="l">
              <a:lnSpc>
                <a:spcPct val="90000"/>
              </a:lnSpc>
              <a:spcBef>
                <a:spcPts val="500"/>
              </a:spcBef>
              <a:spcAft>
                <a:spcPts val="0"/>
              </a:spcAft>
              <a:buClr>
                <a:schemeClr val="dk1"/>
              </a:buClr>
              <a:buSzPts val="1350"/>
              <a:buChar char="•"/>
              <a:defRPr sz="1350"/>
            </a:lvl9pPr>
          </a:lstStyle>
          <a:p>
            <a:endParaRPr/>
          </a:p>
        </p:txBody>
      </p:sp>
      <p:sp>
        <p:nvSpPr>
          <p:cNvPr id="40" name="Google Shape;40;p56"/>
          <p:cNvSpPr txBox="1">
            <a:spLocks noGrp="1"/>
          </p:cNvSpPr>
          <p:nvPr>
            <p:ph type="body" idx="2"/>
          </p:nvPr>
        </p:nvSpPr>
        <p:spPr>
          <a:xfrm>
            <a:off x="6197600" y="1719619"/>
            <a:ext cx="5384800" cy="4554853"/>
          </a:xfrm>
          <a:prstGeom prst="rect">
            <a:avLst/>
          </a:prstGeom>
          <a:noFill/>
          <a:ln>
            <a:noFill/>
          </a:ln>
        </p:spPr>
        <p:txBody>
          <a:bodyPr spcFirstLastPara="1" wrap="square" lIns="91425" tIns="45700" rIns="91425" bIns="45700" anchor="t" anchorCtr="0">
            <a:normAutofit/>
          </a:bodyPr>
          <a:lstStyle>
            <a:lvl1pPr marL="457200" lvl="0" indent="-361950" algn="l">
              <a:lnSpc>
                <a:spcPct val="90000"/>
              </a:lnSpc>
              <a:spcBef>
                <a:spcPts val="1000"/>
              </a:spcBef>
              <a:spcAft>
                <a:spcPts val="0"/>
              </a:spcAft>
              <a:buClr>
                <a:schemeClr val="dk1"/>
              </a:buClr>
              <a:buSzPts val="2100"/>
              <a:buChar char="•"/>
              <a:defRPr sz="2100"/>
            </a:lvl1pPr>
            <a:lvl2pPr marL="914400" lvl="1" indent="-342900" algn="l">
              <a:lnSpc>
                <a:spcPct val="90000"/>
              </a:lnSpc>
              <a:spcBef>
                <a:spcPts val="500"/>
              </a:spcBef>
              <a:spcAft>
                <a:spcPts val="0"/>
              </a:spcAft>
              <a:buClr>
                <a:schemeClr val="dk1"/>
              </a:buClr>
              <a:buSzPts val="1800"/>
              <a:buChar char="•"/>
              <a:defRPr sz="1800"/>
            </a:lvl2pPr>
            <a:lvl3pPr marL="1371600" lvl="2" indent="-323850" algn="l">
              <a:lnSpc>
                <a:spcPct val="90000"/>
              </a:lnSpc>
              <a:spcBef>
                <a:spcPts val="500"/>
              </a:spcBef>
              <a:spcAft>
                <a:spcPts val="0"/>
              </a:spcAft>
              <a:buClr>
                <a:schemeClr val="dk1"/>
              </a:buClr>
              <a:buSzPts val="1500"/>
              <a:buChar char="•"/>
              <a:defRPr sz="1500"/>
            </a:lvl3pPr>
            <a:lvl4pPr marL="1828800" lvl="3" indent="-314325" algn="l">
              <a:lnSpc>
                <a:spcPct val="90000"/>
              </a:lnSpc>
              <a:spcBef>
                <a:spcPts val="500"/>
              </a:spcBef>
              <a:spcAft>
                <a:spcPts val="0"/>
              </a:spcAft>
              <a:buClr>
                <a:schemeClr val="dk1"/>
              </a:buClr>
              <a:buSzPts val="1350"/>
              <a:buChar char="•"/>
              <a:defRPr sz="1350"/>
            </a:lvl4pPr>
            <a:lvl5pPr marL="2286000" lvl="4" indent="-314325" algn="l">
              <a:lnSpc>
                <a:spcPct val="90000"/>
              </a:lnSpc>
              <a:spcBef>
                <a:spcPts val="500"/>
              </a:spcBef>
              <a:spcAft>
                <a:spcPts val="0"/>
              </a:spcAft>
              <a:buClr>
                <a:schemeClr val="dk1"/>
              </a:buClr>
              <a:buSzPts val="1350"/>
              <a:buChar char="•"/>
              <a:defRPr sz="1350"/>
            </a:lvl5pPr>
            <a:lvl6pPr marL="2743200" lvl="5" indent="-314325" algn="l">
              <a:lnSpc>
                <a:spcPct val="90000"/>
              </a:lnSpc>
              <a:spcBef>
                <a:spcPts val="500"/>
              </a:spcBef>
              <a:spcAft>
                <a:spcPts val="0"/>
              </a:spcAft>
              <a:buClr>
                <a:schemeClr val="dk1"/>
              </a:buClr>
              <a:buSzPts val="1350"/>
              <a:buChar char="•"/>
              <a:defRPr sz="1350"/>
            </a:lvl6pPr>
            <a:lvl7pPr marL="3200400" lvl="6" indent="-314325" algn="l">
              <a:lnSpc>
                <a:spcPct val="90000"/>
              </a:lnSpc>
              <a:spcBef>
                <a:spcPts val="500"/>
              </a:spcBef>
              <a:spcAft>
                <a:spcPts val="0"/>
              </a:spcAft>
              <a:buClr>
                <a:schemeClr val="dk1"/>
              </a:buClr>
              <a:buSzPts val="1350"/>
              <a:buChar char="•"/>
              <a:defRPr sz="1350"/>
            </a:lvl7pPr>
            <a:lvl8pPr marL="3657600" lvl="7" indent="-314325" algn="l">
              <a:lnSpc>
                <a:spcPct val="90000"/>
              </a:lnSpc>
              <a:spcBef>
                <a:spcPts val="500"/>
              </a:spcBef>
              <a:spcAft>
                <a:spcPts val="0"/>
              </a:spcAft>
              <a:buClr>
                <a:schemeClr val="dk1"/>
              </a:buClr>
              <a:buSzPts val="1350"/>
              <a:buChar char="•"/>
              <a:defRPr sz="1350"/>
            </a:lvl8pPr>
            <a:lvl9pPr marL="4114800" lvl="8" indent="-314325" algn="l">
              <a:lnSpc>
                <a:spcPct val="90000"/>
              </a:lnSpc>
              <a:spcBef>
                <a:spcPts val="500"/>
              </a:spcBef>
              <a:spcAft>
                <a:spcPts val="0"/>
              </a:spcAft>
              <a:buClr>
                <a:schemeClr val="dk1"/>
              </a:buClr>
              <a:buSzPts val="1350"/>
              <a:buChar char="•"/>
              <a:defRPr sz="1350"/>
            </a:lvl9pPr>
          </a:lstStyle>
          <a:p>
            <a:endParaRPr/>
          </a:p>
        </p:txBody>
      </p:sp>
      <p:sp>
        <p:nvSpPr>
          <p:cNvPr id="41" name="Google Shape;41;p56"/>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2" name="Google Shape;42;p56"/>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3" name="Google Shape;43;p56"/>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chemeClr val="dk1"/>
                </a:solidFill>
                <a:latin typeface="Calibri"/>
                <a:ea typeface="Calibri"/>
                <a:cs typeface="Calibri"/>
                <a:sym typeface="Calibri"/>
              </a:defRPr>
            </a:lvl1pPr>
            <a:lvl2pPr marL="0" marR="0" lvl="1" indent="0" algn="l" rtl="0">
              <a:spcBef>
                <a:spcPts val="0"/>
              </a:spcBef>
              <a:buNone/>
              <a:defRPr sz="1800" b="0" i="0" u="none" strike="noStrike" cap="none">
                <a:solidFill>
                  <a:schemeClr val="dk1"/>
                </a:solidFill>
                <a:latin typeface="Calibri"/>
                <a:ea typeface="Calibri"/>
                <a:cs typeface="Calibri"/>
                <a:sym typeface="Calibri"/>
              </a:defRPr>
            </a:lvl2pPr>
            <a:lvl3pPr marL="0" marR="0" lvl="2" indent="0" algn="l" rtl="0">
              <a:spcBef>
                <a:spcPts val="0"/>
              </a:spcBef>
              <a:buNone/>
              <a:defRPr sz="1800" b="0" i="0" u="none" strike="noStrike" cap="none">
                <a:solidFill>
                  <a:schemeClr val="dk1"/>
                </a:solidFill>
                <a:latin typeface="Calibri"/>
                <a:ea typeface="Calibri"/>
                <a:cs typeface="Calibri"/>
                <a:sym typeface="Calibri"/>
              </a:defRPr>
            </a:lvl3pPr>
            <a:lvl4pPr marL="0" marR="0" lvl="3" indent="0" algn="l" rtl="0">
              <a:spcBef>
                <a:spcPts val="0"/>
              </a:spcBef>
              <a:buNone/>
              <a:defRPr sz="1800" b="0" i="0" u="none" strike="noStrike" cap="none">
                <a:solidFill>
                  <a:schemeClr val="dk1"/>
                </a:solidFill>
                <a:latin typeface="Calibri"/>
                <a:ea typeface="Calibri"/>
                <a:cs typeface="Calibri"/>
                <a:sym typeface="Calibri"/>
              </a:defRPr>
            </a:lvl4pPr>
            <a:lvl5pPr marL="0" marR="0" lvl="4" indent="0" algn="l" rtl="0">
              <a:spcBef>
                <a:spcPts val="0"/>
              </a:spcBef>
              <a:buNone/>
              <a:defRPr sz="1800" b="0" i="0" u="none" strike="noStrike" cap="none">
                <a:solidFill>
                  <a:schemeClr val="dk1"/>
                </a:solidFill>
                <a:latin typeface="Calibri"/>
                <a:ea typeface="Calibri"/>
                <a:cs typeface="Calibri"/>
                <a:sym typeface="Calibri"/>
              </a:defRPr>
            </a:lvl5pPr>
            <a:lvl6pPr marL="0" marR="0" lvl="5" indent="0" algn="l" rtl="0">
              <a:spcBef>
                <a:spcPts val="0"/>
              </a:spcBef>
              <a:buNone/>
              <a:defRPr sz="1800" b="0" i="0" u="none" strike="noStrike" cap="none">
                <a:solidFill>
                  <a:schemeClr val="dk1"/>
                </a:solidFill>
                <a:latin typeface="Calibri"/>
                <a:ea typeface="Calibri"/>
                <a:cs typeface="Calibri"/>
                <a:sym typeface="Calibri"/>
              </a:defRPr>
            </a:lvl6pPr>
            <a:lvl7pPr marL="0" marR="0" lvl="6" indent="0" algn="l" rtl="0">
              <a:spcBef>
                <a:spcPts val="0"/>
              </a:spcBef>
              <a:buNone/>
              <a:defRPr sz="1800" b="0" i="0" u="none" strike="noStrike" cap="none">
                <a:solidFill>
                  <a:schemeClr val="dk1"/>
                </a:solidFill>
                <a:latin typeface="Calibri"/>
                <a:ea typeface="Calibri"/>
                <a:cs typeface="Calibri"/>
                <a:sym typeface="Calibri"/>
              </a:defRPr>
            </a:lvl7pPr>
            <a:lvl8pPr marL="0" marR="0" lvl="7" indent="0" algn="l" rtl="0">
              <a:spcBef>
                <a:spcPts val="0"/>
              </a:spcBef>
              <a:buNone/>
              <a:defRPr sz="1800" b="0" i="0" u="none" strike="noStrike" cap="none">
                <a:solidFill>
                  <a:schemeClr val="dk1"/>
                </a:solidFill>
                <a:latin typeface="Calibri"/>
                <a:ea typeface="Calibri"/>
                <a:cs typeface="Calibri"/>
                <a:sym typeface="Calibri"/>
              </a:defRPr>
            </a:lvl8pPr>
            <a:lvl9pPr marL="0" marR="0" lvl="8" indent="0" algn="l" rtl="0">
              <a:spcBef>
                <a:spcPts val="0"/>
              </a:spcBef>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ingle Photo">
  <p:cSld name="Single Photo">
    <p:spTree>
      <p:nvGrpSpPr>
        <p:cNvPr id="1" name="Shape 44"/>
        <p:cNvGrpSpPr/>
        <p:nvPr/>
      </p:nvGrpSpPr>
      <p:grpSpPr>
        <a:xfrm>
          <a:off x="0" y="0"/>
          <a:ext cx="0" cy="0"/>
          <a:chOff x="0" y="0"/>
          <a:chExt cx="0" cy="0"/>
        </a:xfrm>
      </p:grpSpPr>
      <p:sp>
        <p:nvSpPr>
          <p:cNvPr id="45" name="Google Shape;45;p57"/>
          <p:cNvSpPr txBox="1">
            <a:spLocks noGrp="1"/>
          </p:cNvSpPr>
          <p:nvPr>
            <p:ph type="title"/>
          </p:nvPr>
        </p:nvSpPr>
        <p:spPr>
          <a:xfrm>
            <a:off x="1837315" y="180109"/>
            <a:ext cx="9980612" cy="666462"/>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6" name="Google Shape;46;p57"/>
          <p:cNvSpPr>
            <a:spLocks noGrp="1"/>
          </p:cNvSpPr>
          <p:nvPr>
            <p:ph type="pic" idx="2"/>
          </p:nvPr>
        </p:nvSpPr>
        <p:spPr>
          <a:xfrm>
            <a:off x="838200" y="1911927"/>
            <a:ext cx="10515600" cy="4475018"/>
          </a:xfrm>
          <a:prstGeom prst="rect">
            <a:avLst/>
          </a:prstGeom>
          <a:no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Title and Content, no Logo" type="obj">
  <p:cSld name="OBJECT">
    <p:spTree>
      <p:nvGrpSpPr>
        <p:cNvPr id="1" name="Shape 47"/>
        <p:cNvGrpSpPr/>
        <p:nvPr/>
      </p:nvGrpSpPr>
      <p:grpSpPr>
        <a:xfrm>
          <a:off x="0" y="0"/>
          <a:ext cx="0" cy="0"/>
          <a:chOff x="0" y="0"/>
          <a:chExt cx="0" cy="0"/>
        </a:xfrm>
      </p:grpSpPr>
      <p:sp>
        <p:nvSpPr>
          <p:cNvPr id="48" name="Google Shape;48;p58"/>
          <p:cNvSpPr txBox="1">
            <a:spLocks noGrp="1"/>
          </p:cNvSpPr>
          <p:nvPr>
            <p:ph type="title"/>
          </p:nvPr>
        </p:nvSpPr>
        <p:spPr>
          <a:xfrm>
            <a:off x="609600" y="609600"/>
            <a:ext cx="10972800" cy="1143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000"/>
              <a:buFont typeface="Arial"/>
              <a:buNone/>
              <a:defRPr sz="4000" b="1"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9" name="Google Shape;49;p58"/>
          <p:cNvSpPr txBox="1">
            <a:spLocks noGrp="1"/>
          </p:cNvSpPr>
          <p:nvPr>
            <p:ph type="body" idx="1"/>
          </p:nvPr>
        </p:nvSpPr>
        <p:spPr>
          <a:xfrm>
            <a:off x="609600" y="2133600"/>
            <a:ext cx="10972800" cy="399256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58"/>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1" name="Google Shape;51;p58"/>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2" name="Google Shape;52;p58"/>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rgbClr val="888888"/>
                </a:solidFill>
                <a:latin typeface="Calibri"/>
                <a:ea typeface="Calibri"/>
                <a:cs typeface="Calibri"/>
                <a:sym typeface="Calibri"/>
              </a:defRPr>
            </a:lvl1pPr>
            <a:lvl2pPr marL="0" marR="0" lvl="1" indent="0" algn="l" rtl="0">
              <a:spcBef>
                <a:spcPts val="0"/>
              </a:spcBef>
              <a:buNone/>
              <a:defRPr sz="1800">
                <a:solidFill>
                  <a:srgbClr val="888888"/>
                </a:solidFill>
                <a:latin typeface="Calibri"/>
                <a:ea typeface="Calibri"/>
                <a:cs typeface="Calibri"/>
                <a:sym typeface="Calibri"/>
              </a:defRPr>
            </a:lvl2pPr>
            <a:lvl3pPr marL="0" marR="0" lvl="2" indent="0" algn="l" rtl="0">
              <a:spcBef>
                <a:spcPts val="0"/>
              </a:spcBef>
              <a:buNone/>
              <a:defRPr sz="1800">
                <a:solidFill>
                  <a:srgbClr val="888888"/>
                </a:solidFill>
                <a:latin typeface="Calibri"/>
                <a:ea typeface="Calibri"/>
                <a:cs typeface="Calibri"/>
                <a:sym typeface="Calibri"/>
              </a:defRPr>
            </a:lvl3pPr>
            <a:lvl4pPr marL="0" marR="0" lvl="3" indent="0" algn="l" rtl="0">
              <a:spcBef>
                <a:spcPts val="0"/>
              </a:spcBef>
              <a:buNone/>
              <a:defRPr sz="1800">
                <a:solidFill>
                  <a:srgbClr val="888888"/>
                </a:solidFill>
                <a:latin typeface="Calibri"/>
                <a:ea typeface="Calibri"/>
                <a:cs typeface="Calibri"/>
                <a:sym typeface="Calibri"/>
              </a:defRPr>
            </a:lvl4pPr>
            <a:lvl5pPr marL="0" marR="0" lvl="4" indent="0" algn="l" rtl="0">
              <a:spcBef>
                <a:spcPts val="0"/>
              </a:spcBef>
              <a:buNone/>
              <a:defRPr sz="1800">
                <a:solidFill>
                  <a:srgbClr val="888888"/>
                </a:solidFill>
                <a:latin typeface="Calibri"/>
                <a:ea typeface="Calibri"/>
                <a:cs typeface="Calibri"/>
                <a:sym typeface="Calibri"/>
              </a:defRPr>
            </a:lvl5pPr>
            <a:lvl6pPr marL="0" marR="0" lvl="5" indent="0" algn="l" rtl="0">
              <a:spcBef>
                <a:spcPts val="0"/>
              </a:spcBef>
              <a:buNone/>
              <a:defRPr sz="1800">
                <a:solidFill>
                  <a:srgbClr val="888888"/>
                </a:solidFill>
                <a:latin typeface="Calibri"/>
                <a:ea typeface="Calibri"/>
                <a:cs typeface="Calibri"/>
                <a:sym typeface="Calibri"/>
              </a:defRPr>
            </a:lvl6pPr>
            <a:lvl7pPr marL="0" marR="0" lvl="6" indent="0" algn="l" rtl="0">
              <a:spcBef>
                <a:spcPts val="0"/>
              </a:spcBef>
              <a:buNone/>
              <a:defRPr sz="1800">
                <a:solidFill>
                  <a:srgbClr val="888888"/>
                </a:solidFill>
                <a:latin typeface="Calibri"/>
                <a:ea typeface="Calibri"/>
                <a:cs typeface="Calibri"/>
                <a:sym typeface="Calibri"/>
              </a:defRPr>
            </a:lvl7pPr>
            <a:lvl8pPr marL="0" marR="0" lvl="7" indent="0" algn="l" rtl="0">
              <a:spcBef>
                <a:spcPts val="0"/>
              </a:spcBef>
              <a:buNone/>
              <a:defRPr sz="1800">
                <a:solidFill>
                  <a:srgbClr val="888888"/>
                </a:solidFill>
                <a:latin typeface="Calibri"/>
                <a:ea typeface="Calibri"/>
                <a:cs typeface="Calibri"/>
                <a:sym typeface="Calibri"/>
              </a:defRPr>
            </a:lvl8pPr>
            <a:lvl9pPr marL="0" marR="0" lvl="8" indent="0" algn="l" rtl="0">
              <a:spcBef>
                <a:spcPts val="0"/>
              </a:spcBef>
              <a:buNone/>
              <a:defRPr sz="1800">
                <a:solidFill>
                  <a:srgbClr val="888888"/>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pic>
        <p:nvPicPr>
          <p:cNvPr id="53" name="Google Shape;53;p58" descr="G:\Communications\Design Jobs in Progress\OEM ToolBox\Working files\OEM_Page2 stripe.jpg"/>
          <p:cNvPicPr preferRelativeResize="0"/>
          <p:nvPr/>
        </p:nvPicPr>
        <p:blipFill rotWithShape="1">
          <a:blip r:embed="rId2">
            <a:alphaModFix/>
          </a:blip>
          <a:srcRect/>
          <a:stretch/>
        </p:blipFill>
        <p:spPr>
          <a:xfrm>
            <a:off x="609600" y="6135693"/>
            <a:ext cx="10972800" cy="11270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59"/>
          <p:cNvSpPr txBox="1">
            <a:spLocks noGrp="1"/>
          </p:cNvSpPr>
          <p:nvPr>
            <p:ph type="title"/>
          </p:nvPr>
        </p:nvSpPr>
        <p:spPr>
          <a:xfrm>
            <a:off x="1837315" y="180109"/>
            <a:ext cx="9980612" cy="666462"/>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6" name="Google Shape;56;p59"/>
          <p:cNvSpPr txBox="1">
            <a:spLocks noGrp="1"/>
          </p:cNvSpPr>
          <p:nvPr>
            <p:ph type="body" idx="1"/>
          </p:nvPr>
        </p:nvSpPr>
        <p:spPr>
          <a:xfrm>
            <a:off x="5183188" y="1953496"/>
            <a:ext cx="6172200" cy="4488867"/>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59"/>
          <p:cNvSpPr txBox="1">
            <a:spLocks noGrp="1"/>
          </p:cNvSpPr>
          <p:nvPr>
            <p:ph type="body" idx="2"/>
          </p:nvPr>
        </p:nvSpPr>
        <p:spPr>
          <a:xfrm>
            <a:off x="839788" y="1953496"/>
            <a:ext cx="3932237" cy="448886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 no masthead">
  <p:cSld name="Title Slide - no masthead">
    <p:spTree>
      <p:nvGrpSpPr>
        <p:cNvPr id="1" name="Shape 58"/>
        <p:cNvGrpSpPr/>
        <p:nvPr/>
      </p:nvGrpSpPr>
      <p:grpSpPr>
        <a:xfrm>
          <a:off x="0" y="0"/>
          <a:ext cx="0" cy="0"/>
          <a:chOff x="0" y="0"/>
          <a:chExt cx="0" cy="0"/>
        </a:xfrm>
      </p:grpSpPr>
      <p:sp>
        <p:nvSpPr>
          <p:cNvPr id="59" name="Google Shape;59;p74"/>
          <p:cNvSpPr txBox="1">
            <a:spLocks noGrp="1"/>
          </p:cNvSpPr>
          <p:nvPr>
            <p:ph type="subTitle" idx="1"/>
          </p:nvPr>
        </p:nvSpPr>
        <p:spPr>
          <a:xfrm>
            <a:off x="1541698" y="3956358"/>
            <a:ext cx="10040703" cy="240835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888888"/>
              </a:buClr>
              <a:buSzPts val="2800"/>
              <a:buNone/>
              <a:defRPr>
                <a:solidFill>
                  <a:srgbClr val="888888"/>
                </a:solidFill>
              </a:defRPr>
            </a:lvl1pPr>
            <a:lvl2pPr lvl="1" algn="ctr">
              <a:lnSpc>
                <a:spcPct val="90000"/>
              </a:lnSpc>
              <a:spcBef>
                <a:spcPts val="500"/>
              </a:spcBef>
              <a:spcAft>
                <a:spcPts val="0"/>
              </a:spcAft>
              <a:buClr>
                <a:srgbClr val="888888"/>
              </a:buClr>
              <a:buSzPts val="2400"/>
              <a:buNone/>
              <a:defRPr>
                <a:solidFill>
                  <a:srgbClr val="888888"/>
                </a:solidFill>
              </a:defRPr>
            </a:lvl2pPr>
            <a:lvl3pPr lvl="2" algn="ctr">
              <a:lnSpc>
                <a:spcPct val="90000"/>
              </a:lnSpc>
              <a:spcBef>
                <a:spcPts val="500"/>
              </a:spcBef>
              <a:spcAft>
                <a:spcPts val="0"/>
              </a:spcAft>
              <a:buClr>
                <a:srgbClr val="888888"/>
              </a:buClr>
              <a:buSzPts val="2000"/>
              <a:buNone/>
              <a:defRPr>
                <a:solidFill>
                  <a:srgbClr val="888888"/>
                </a:solidFill>
              </a:defRPr>
            </a:lvl3pPr>
            <a:lvl4pPr lvl="3" algn="ctr">
              <a:lnSpc>
                <a:spcPct val="90000"/>
              </a:lnSpc>
              <a:spcBef>
                <a:spcPts val="500"/>
              </a:spcBef>
              <a:spcAft>
                <a:spcPts val="0"/>
              </a:spcAft>
              <a:buClr>
                <a:srgbClr val="888888"/>
              </a:buClr>
              <a:buSzPts val="1800"/>
              <a:buNone/>
              <a:defRPr>
                <a:solidFill>
                  <a:srgbClr val="888888"/>
                </a:solidFill>
              </a:defRPr>
            </a:lvl4pPr>
            <a:lvl5pPr lvl="4" algn="ctr">
              <a:lnSpc>
                <a:spcPct val="90000"/>
              </a:lnSpc>
              <a:spcBef>
                <a:spcPts val="500"/>
              </a:spcBef>
              <a:spcAft>
                <a:spcPts val="0"/>
              </a:spcAft>
              <a:buClr>
                <a:srgbClr val="888888"/>
              </a:buClr>
              <a:buSzPts val="1800"/>
              <a:buNone/>
              <a:defRPr>
                <a:solidFill>
                  <a:srgbClr val="888888"/>
                </a:solidFill>
              </a:defRPr>
            </a:lvl5pPr>
            <a:lvl6pPr lvl="5" algn="ctr">
              <a:lnSpc>
                <a:spcPct val="90000"/>
              </a:lnSpc>
              <a:spcBef>
                <a:spcPts val="500"/>
              </a:spcBef>
              <a:spcAft>
                <a:spcPts val="0"/>
              </a:spcAft>
              <a:buClr>
                <a:srgbClr val="888888"/>
              </a:buClr>
              <a:buSzPts val="1800"/>
              <a:buNone/>
              <a:defRPr>
                <a:solidFill>
                  <a:srgbClr val="888888"/>
                </a:solidFill>
              </a:defRPr>
            </a:lvl6pPr>
            <a:lvl7pPr lvl="6" algn="ctr">
              <a:lnSpc>
                <a:spcPct val="90000"/>
              </a:lnSpc>
              <a:spcBef>
                <a:spcPts val="500"/>
              </a:spcBef>
              <a:spcAft>
                <a:spcPts val="0"/>
              </a:spcAft>
              <a:buClr>
                <a:srgbClr val="888888"/>
              </a:buClr>
              <a:buSzPts val="1800"/>
              <a:buNone/>
              <a:defRPr>
                <a:solidFill>
                  <a:srgbClr val="888888"/>
                </a:solidFill>
              </a:defRPr>
            </a:lvl7pPr>
            <a:lvl8pPr lvl="7" algn="ctr">
              <a:lnSpc>
                <a:spcPct val="90000"/>
              </a:lnSpc>
              <a:spcBef>
                <a:spcPts val="500"/>
              </a:spcBef>
              <a:spcAft>
                <a:spcPts val="0"/>
              </a:spcAft>
              <a:buClr>
                <a:srgbClr val="888888"/>
              </a:buClr>
              <a:buSzPts val="1800"/>
              <a:buNone/>
              <a:defRPr>
                <a:solidFill>
                  <a:srgbClr val="888888"/>
                </a:solidFill>
              </a:defRPr>
            </a:lvl8pPr>
            <a:lvl9pPr lvl="8" algn="ctr">
              <a:lnSpc>
                <a:spcPct val="90000"/>
              </a:lnSpc>
              <a:spcBef>
                <a:spcPts val="500"/>
              </a:spcBef>
              <a:spcAft>
                <a:spcPts val="0"/>
              </a:spcAft>
              <a:buClr>
                <a:srgbClr val="888888"/>
              </a:buClr>
              <a:buSzPts val="1800"/>
              <a:buNone/>
              <a:defRPr>
                <a:solidFill>
                  <a:srgbClr val="888888"/>
                </a:solidFill>
              </a:defRPr>
            </a:lvl9pPr>
          </a:lstStyle>
          <a:p>
            <a:endParaRPr/>
          </a:p>
        </p:txBody>
      </p:sp>
      <p:sp>
        <p:nvSpPr>
          <p:cNvPr id="60" name="Google Shape;60;p74"/>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000"/>
              <a:buFont typeface="Arial"/>
              <a:buNone/>
              <a:defRPr sz="40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1" name="Google Shape;61;p74"/>
          <p:cNvSpPr txBox="1">
            <a:spLocks noGrp="1"/>
          </p:cNvSpPr>
          <p:nvPr>
            <p:ph type="body" idx="2"/>
          </p:nvPr>
        </p:nvSpPr>
        <p:spPr>
          <a:xfrm>
            <a:off x="1541698" y="1719619"/>
            <a:ext cx="10040701" cy="2236739"/>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2"/>
              </a:buClr>
              <a:buSzPts val="4050"/>
              <a:buFont typeface="Calibri"/>
              <a:buNone/>
              <a:defRPr sz="4050" b="1">
                <a:solidFill>
                  <a:schemeClr val="dk2"/>
                </a:solidFill>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400"/>
              <a:buFont typeface="Calibri"/>
              <a:buNone/>
              <a:defRPr/>
            </a:lvl2pPr>
            <a:lvl3pPr marL="1371600" lvl="2" indent="-228600" algn="l">
              <a:lnSpc>
                <a:spcPct val="90000"/>
              </a:lnSpc>
              <a:spcBef>
                <a:spcPts val="500"/>
              </a:spcBef>
              <a:spcAft>
                <a:spcPts val="0"/>
              </a:spcAft>
              <a:buClr>
                <a:schemeClr val="dk1"/>
              </a:buClr>
              <a:buSzPts val="2000"/>
              <a:buFont typeface="Calibri"/>
              <a:buNone/>
              <a:defRPr/>
            </a:lvl3pPr>
            <a:lvl4pPr marL="1828800" lvl="3" indent="-228600" algn="l">
              <a:lnSpc>
                <a:spcPct val="90000"/>
              </a:lnSpc>
              <a:spcBef>
                <a:spcPts val="500"/>
              </a:spcBef>
              <a:spcAft>
                <a:spcPts val="0"/>
              </a:spcAft>
              <a:buClr>
                <a:schemeClr val="dk1"/>
              </a:buClr>
              <a:buSzPts val="1800"/>
              <a:buFont typeface="Calibri"/>
              <a:buNone/>
              <a:defRPr/>
            </a:lvl4pPr>
            <a:lvl5pPr marL="2286000" lvl="4" indent="-228600" algn="l">
              <a:lnSpc>
                <a:spcPct val="90000"/>
              </a:lnSpc>
              <a:spcBef>
                <a:spcPts val="500"/>
              </a:spcBef>
              <a:spcAft>
                <a:spcPts val="0"/>
              </a:spcAft>
              <a:buClr>
                <a:schemeClr val="dk1"/>
              </a:buClr>
              <a:buSzPts val="1800"/>
              <a:buFont typeface="Calibri"/>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2" name="Google Shape;62;p74" descr="G:\Communications\Design Jobs in Progress\OEM ToolBox\Working files\OEM_Page2 stripe.jpg"/>
          <p:cNvPicPr preferRelativeResize="0"/>
          <p:nvPr/>
        </p:nvPicPr>
        <p:blipFill rotWithShape="1">
          <a:blip r:embed="rId2">
            <a:alphaModFix/>
          </a:blip>
          <a:srcRect/>
          <a:stretch/>
        </p:blipFill>
        <p:spPr>
          <a:xfrm>
            <a:off x="609600" y="6484610"/>
            <a:ext cx="10972800" cy="112709"/>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image" Target="../media/image2.png"/><Relationship Id="rId5" Type="http://schemas.openxmlformats.org/officeDocument/2006/relationships/slideLayout" Target="../slideLayouts/slideLayout6.xml"/><Relationship Id="rId10" Type="http://schemas.openxmlformats.org/officeDocument/2006/relationships/theme" Target="../theme/theme2.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image" Target="../media/image4.png"/><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 name="Google Shape;12;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4" name="Google Shape;14;p50"/>
          <p:cNvPicPr preferRelativeResize="0"/>
          <p:nvPr/>
        </p:nvPicPr>
        <p:blipFill rotWithShape="1">
          <a:blip r:embed="rId3">
            <a:alphaModFix/>
          </a:blip>
          <a:srcRect/>
          <a:stretch/>
        </p:blipFill>
        <p:spPr>
          <a:xfrm>
            <a:off x="0" y="-55418"/>
            <a:ext cx="12192000" cy="3148483"/>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
        <p:cNvGrpSpPr/>
        <p:nvPr/>
      </p:nvGrpSpPr>
      <p:grpSpPr>
        <a:xfrm>
          <a:off x="0" y="0"/>
          <a:ext cx="0" cy="0"/>
          <a:chOff x="0" y="0"/>
          <a:chExt cx="0" cy="0"/>
        </a:xfrm>
      </p:grpSpPr>
      <p:sp>
        <p:nvSpPr>
          <p:cNvPr id="21" name="Google Shape;21;p52"/>
          <p:cNvSpPr/>
          <p:nvPr/>
        </p:nvSpPr>
        <p:spPr>
          <a:xfrm>
            <a:off x="0" y="953926"/>
            <a:ext cx="12192000" cy="56949"/>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2" name="Google Shape;22;p5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3" name="Google Shape;23;p52" descr="Logo&#10;&#10;Description automatically generated"/>
          <p:cNvPicPr preferRelativeResize="0"/>
          <p:nvPr/>
        </p:nvPicPr>
        <p:blipFill rotWithShape="1">
          <a:blip r:embed="rId11">
            <a:alphaModFix/>
          </a:blip>
          <a:srcRect/>
          <a:stretch/>
        </p:blipFill>
        <p:spPr>
          <a:xfrm>
            <a:off x="260388" y="195266"/>
            <a:ext cx="1546563" cy="1546563"/>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4"/>
        <p:cNvGrpSpPr/>
        <p:nvPr/>
      </p:nvGrpSpPr>
      <p:grpSpPr>
        <a:xfrm>
          <a:off x="0" y="0"/>
          <a:ext cx="0" cy="0"/>
          <a:chOff x="0" y="0"/>
          <a:chExt cx="0" cy="0"/>
        </a:xfrm>
      </p:grpSpPr>
      <p:sp>
        <p:nvSpPr>
          <p:cNvPr id="65" name="Google Shape;65;p6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pic>
        <p:nvPicPr>
          <p:cNvPr id="66" name="Google Shape;66;p60" descr="Shape, rectangle&#10;&#10;Description automatically generated"/>
          <p:cNvPicPr preferRelativeResize="0"/>
          <p:nvPr/>
        </p:nvPicPr>
        <p:blipFill rotWithShape="1">
          <a:blip r:embed="rId15">
            <a:alphaModFix/>
          </a:blip>
          <a:srcRect/>
          <a:stretch/>
        </p:blipFill>
        <p:spPr>
          <a:xfrm>
            <a:off x="0" y="223096"/>
            <a:ext cx="12192000" cy="139324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oregon.gov/oe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hyperlink" Target="https://www.oregon.gov/oem/hazardsprep/Pages/See-Something-Say-Something.aspx"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18" Type="http://schemas.openxmlformats.org/officeDocument/2006/relationships/image" Target="../media/image45.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44.png"/><Relationship Id="rId2" Type="http://schemas.openxmlformats.org/officeDocument/2006/relationships/notesSlide" Target="../notesSlides/notesSlide16.xml"/><Relationship Id="rId16" Type="http://schemas.openxmlformats.org/officeDocument/2006/relationships/image" Target="../media/image43.png"/><Relationship Id="rId20" Type="http://schemas.openxmlformats.org/officeDocument/2006/relationships/image" Target="../media/image47.png"/><Relationship Id="rId1" Type="http://schemas.openxmlformats.org/officeDocument/2006/relationships/slideLayout" Target="../slideLayouts/slideLayout6.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5" Type="http://schemas.openxmlformats.org/officeDocument/2006/relationships/image" Target="../media/image42.png"/><Relationship Id="rId10" Type="http://schemas.openxmlformats.org/officeDocument/2006/relationships/image" Target="../media/image37.png"/><Relationship Id="rId19" Type="http://schemas.openxmlformats.org/officeDocument/2006/relationships/image" Target="../media/image46.png"/><Relationship Id="rId4" Type="http://schemas.openxmlformats.org/officeDocument/2006/relationships/image" Target="../media/image31.png"/><Relationship Id="rId9" Type="http://schemas.openxmlformats.org/officeDocument/2006/relationships/image" Target="../media/image36.jpg"/><Relationship Id="rId14"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image" Target="../media/image6.png"/><Relationship Id="rId9"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8" Type="http://schemas.openxmlformats.org/officeDocument/2006/relationships/image" Target="../media/image55.jpg"/><Relationship Id="rId3" Type="http://schemas.openxmlformats.org/officeDocument/2006/relationships/image" Target="../media/image50.jpg"/><Relationship Id="rId7" Type="http://schemas.openxmlformats.org/officeDocument/2006/relationships/image" Target="../media/image54.jp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53.jpg"/><Relationship Id="rId5" Type="http://schemas.openxmlformats.org/officeDocument/2006/relationships/image" Target="../media/image52.jpg"/><Relationship Id="rId10" Type="http://schemas.openxmlformats.org/officeDocument/2006/relationships/image" Target="../media/image57.jpg"/><Relationship Id="rId4" Type="http://schemas.openxmlformats.org/officeDocument/2006/relationships/image" Target="../media/image51.jpg"/><Relationship Id="rId9" Type="http://schemas.openxmlformats.org/officeDocument/2006/relationships/image" Target="../media/image56.jp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60.png"/><Relationship Id="rId4" Type="http://schemas.openxmlformats.org/officeDocument/2006/relationships/image" Target="../media/image59.jpg"/></Relationships>
</file>

<file path=ppt/slides/_rels/slide24.xml.rels><?xml version="1.0" encoding="UTF-8" standalone="yes"?>
<Relationships xmlns="http://schemas.openxmlformats.org/package/2006/relationships"><Relationship Id="rId3" Type="http://schemas.openxmlformats.org/officeDocument/2006/relationships/hyperlink" Target="https://www.oregon.gov/oem/hazardsprep/Pages/2-Weeks-Ready.aspx"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63.jpg"/><Relationship Id="rId5" Type="http://schemas.openxmlformats.org/officeDocument/2006/relationships/image" Target="../media/image62.png"/><Relationship Id="rId4" Type="http://schemas.openxmlformats.org/officeDocument/2006/relationships/image" Target="../media/image61.png"/></Relationships>
</file>

<file path=ppt/slides/_rels/slide25.xml.rels><?xml version="1.0" encoding="UTF-8" standalone="yes"?>
<Relationships xmlns="http://schemas.openxmlformats.org/package/2006/relationships"><Relationship Id="rId3" Type="http://schemas.openxmlformats.org/officeDocument/2006/relationships/hyperlink" Target="https://www.ready.gov/family-plan"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www.oregon.gov/oem/emops/Pages/RAPTOR.aspx" TargetMode="External"/><Relationship Id="rId5" Type="http://schemas.openxmlformats.org/officeDocument/2006/relationships/hyperlink" Target="https://www.oregon.gov/OEM/hazardsprep/Pages/Preparedness-Publications.aspx" TargetMode="External"/><Relationship Id="rId4" Type="http://schemas.openxmlformats.org/officeDocument/2006/relationships/hyperlink" Target="https://www.redcross.org/get-help/how-to-prepare-for-emergencies/survival-kit-supplies.html"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oralert.gov/"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65.jpg"/></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29.xml.rels><?xml version="1.0" encoding="UTF-8" standalone="yes"?>
<Relationships xmlns="http://schemas.openxmlformats.org/package/2006/relationships"><Relationship Id="rId3" Type="http://schemas.openxmlformats.org/officeDocument/2006/relationships/hyperlink" Target="https://www.oregon.gov/oem/hazardsprep/Pages/Business-Preparedness.aspx" TargetMode="External"/><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67.jpg"/></Relationships>
</file>

<file path=ppt/slides/_rels/slide3.xml.rels><?xml version="1.0" encoding="UTF-8" standalone="yes"?>
<Relationships xmlns="http://schemas.openxmlformats.org/package/2006/relationships"><Relationship Id="rId3" Type="http://schemas.openxmlformats.org/officeDocument/2006/relationships/hyperlink" Target="http://www.youtube.com/watch?v=m_MaJDK3VN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30.xml.rels><?xml version="1.0" encoding="UTF-8" standalone="yes"?>
<Relationships xmlns="http://schemas.openxmlformats.org/package/2006/relationships"><Relationship Id="rId3" Type="http://schemas.openxmlformats.org/officeDocument/2006/relationships/hyperlink" Target="https://www.oregon.gov/oem/Documents/locals_list.pdf" TargetMode="External"/><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68.jpg"/></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3.bin"/><Relationship Id="rId7" Type="http://schemas.openxmlformats.org/officeDocument/2006/relationships/hyperlink" Target="https://www.shakeout.org/oregon/resources/"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oleObject" Target="../embeddings/oleObject4.bin"/><Relationship Id="rId4" Type="http://schemas.openxmlformats.org/officeDocument/2006/relationships/image" Target="../media/image69.png"/></Relationships>
</file>

<file path=ppt/slides/_rels/slide32.xml.rels><?xml version="1.0" encoding="UTF-8" standalone="yes"?>
<Relationships xmlns="http://schemas.openxmlformats.org/package/2006/relationships"><Relationship Id="rId3" Type="http://schemas.openxmlformats.org/officeDocument/2006/relationships/image" Target="../media/image71.jpg"/><Relationship Id="rId7" Type="http://schemas.openxmlformats.org/officeDocument/2006/relationships/image" Target="../media/image72.jpg"/><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hyperlink" Target="https://earlywarninglabs.com/mobile-app/" TargetMode="External"/><Relationship Id="rId5" Type="http://schemas.openxmlformats.org/officeDocument/2006/relationships/hyperlink" Target="https://www.usgs.gov/news/entire-us-west-coast-now-has-access-shakealert-earthquake-early-warning?qt-news_science_products=4#qt-news_science_products" TargetMode="External"/><Relationship Id="rId4" Type="http://schemas.openxmlformats.org/officeDocument/2006/relationships/hyperlink" Target="https://www.shakealert.org/"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33.xml"/><Relationship Id="rId1" Type="http://schemas.openxmlformats.org/officeDocument/2006/relationships/slideLayout" Target="../slideLayouts/slideLayout8.xml"/><Relationship Id="rId4" Type="http://schemas.openxmlformats.org/officeDocument/2006/relationships/hyperlink" Target="https://www.oregon.gov/OEM/hazardsprep/Pages/Tsunami.aspx"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39.xml"/><Relationship Id="rId1" Type="http://schemas.openxmlformats.org/officeDocument/2006/relationships/slideLayout" Target="../slideLayouts/slideLayout13.xml"/><Relationship Id="rId4" Type="http://schemas.openxmlformats.org/officeDocument/2006/relationships/image" Target="../media/image79.jp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6.xml"/><Relationship Id="rId1" Type="http://schemas.openxmlformats.org/officeDocument/2006/relationships/slideLayout" Target="../slideLayouts/slideLayout14.xml"/><Relationship Id="rId4" Type="http://schemas.openxmlformats.org/officeDocument/2006/relationships/image" Target="../media/image87.png"/></Relationships>
</file>

<file path=ppt/slides/_rels/slide4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7.xml"/><Relationship Id="rId1" Type="http://schemas.openxmlformats.org/officeDocument/2006/relationships/slideLayout" Target="../slideLayouts/slideLayout14.xml"/><Relationship Id="rId4" Type="http://schemas.openxmlformats.org/officeDocument/2006/relationships/image" Target="../media/image88.png"/></Relationships>
</file>

<file path=ppt/slides/_rels/slide48.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hyperlink" Target="mailto:matt.marheine@oem.oregon.gov" TargetMode="External"/><Relationship Id="rId2" Type="http://schemas.openxmlformats.org/officeDocument/2006/relationships/notesSlide" Target="../notesSlides/notesSlide49.xml"/><Relationship Id="rId1" Type="http://schemas.openxmlformats.org/officeDocument/2006/relationships/slideLayout" Target="../slideLayouts/slideLayout11.xml"/><Relationship Id="rId4" Type="http://schemas.openxmlformats.org/officeDocument/2006/relationships/hyperlink" Target="mailto:stan.thomas@oem.oregon.gov"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1"/>
          <p:cNvSpPr txBox="1">
            <a:spLocks noGrp="1"/>
          </p:cNvSpPr>
          <p:nvPr>
            <p:ph type="title"/>
          </p:nvPr>
        </p:nvSpPr>
        <p:spPr>
          <a:xfrm>
            <a:off x="420130" y="3193616"/>
            <a:ext cx="11442356" cy="323189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F3864"/>
              </a:buClr>
              <a:buSzPts val="4400"/>
              <a:buFont typeface="Arial"/>
              <a:buNone/>
            </a:pPr>
            <a:r>
              <a:rPr lang="en-US"/>
              <a:t>Preparedness, Hazards, Recovery, &amp; You</a:t>
            </a:r>
            <a:br>
              <a:rPr lang="en-US"/>
            </a:br>
            <a:r>
              <a:rPr lang="en-US" sz="3600"/>
              <a:t>April 14, 2023</a:t>
            </a:r>
            <a:br>
              <a:rPr lang="en-US" sz="3600"/>
            </a:br>
            <a:br>
              <a:rPr lang="en-US" sz="3600"/>
            </a:br>
            <a:r>
              <a:rPr lang="en-US" sz="3600" u="sng">
                <a:solidFill>
                  <a:schemeClr val="hlink"/>
                </a:solidFill>
                <a:hlinkClick r:id="rId3"/>
              </a:rPr>
              <a:t>www.Oregon.gov/oem</a:t>
            </a:r>
            <a:endParaRPr sz="36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pic>
        <p:nvPicPr>
          <p:cNvPr id="236" name="Google Shape;236;p10"/>
          <p:cNvPicPr preferRelativeResize="0">
            <a:picLocks noGrp="1"/>
          </p:cNvPicPr>
          <p:nvPr>
            <p:ph type="body" idx="1"/>
          </p:nvPr>
        </p:nvPicPr>
        <p:blipFill rotWithShape="1">
          <a:blip r:embed="rId3">
            <a:alphaModFix/>
          </a:blip>
          <a:srcRect/>
          <a:stretch/>
        </p:blipFill>
        <p:spPr>
          <a:xfrm>
            <a:off x="0" y="-602"/>
            <a:ext cx="12192000" cy="6858604"/>
          </a:xfrm>
          <a:prstGeom prst="rect">
            <a:avLst/>
          </a:prstGeom>
          <a:noFill/>
          <a:ln>
            <a:noFill/>
          </a:ln>
        </p:spPr>
      </p:pic>
      <p:sp>
        <p:nvSpPr>
          <p:cNvPr id="237" name="Google Shape;237;p10"/>
          <p:cNvSpPr txBox="1">
            <a:spLocks noGrp="1"/>
          </p:cNvSpPr>
          <p:nvPr>
            <p:ph type="sldNum" idx="12"/>
          </p:nvPr>
        </p:nvSpPr>
        <p:spPr>
          <a:xfrm>
            <a:off x="6553200" y="6356354"/>
            <a:ext cx="21336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ED7D31"/>
              </a:buClr>
              <a:buSzPts val="825"/>
              <a:buFont typeface="Calibri"/>
              <a:buNone/>
            </a:pPr>
            <a:fld id="{00000000-1234-1234-1234-123412341234}" type="slidenum">
              <a:rPr lang="en-US" sz="825" b="0" i="0" u="none" strike="noStrike" cap="none">
                <a:solidFill>
                  <a:srgbClr val="ED7D31"/>
                </a:solidFill>
                <a:latin typeface="Calibri"/>
                <a:ea typeface="Calibri"/>
                <a:cs typeface="Calibri"/>
                <a:sym typeface="Calibri"/>
              </a:rPr>
              <a:t>10</a:t>
            </a:fld>
            <a:endParaRPr sz="825" b="0" i="0" u="none" strike="noStrike" cap="none">
              <a:solidFill>
                <a:srgbClr val="888888"/>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11"/>
          <p:cNvSpPr txBox="1">
            <a:spLocks noGrp="1"/>
          </p:cNvSpPr>
          <p:nvPr>
            <p:ph type="title"/>
          </p:nvPr>
        </p:nvSpPr>
        <p:spPr>
          <a:xfrm>
            <a:off x="1837315" y="180109"/>
            <a:ext cx="9980612" cy="66646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Arial"/>
              <a:buNone/>
            </a:pPr>
            <a:r>
              <a:rPr lang="en-US" b="1">
                <a:latin typeface="Arial"/>
                <a:ea typeface="Arial"/>
                <a:cs typeface="Arial"/>
                <a:sym typeface="Arial"/>
              </a:rPr>
              <a:t>What’s the Worst That Could Happen?</a:t>
            </a:r>
            <a:endParaRPr/>
          </a:p>
        </p:txBody>
      </p:sp>
      <p:sp>
        <p:nvSpPr>
          <p:cNvPr id="244" name="Google Shape;244;p11"/>
          <p:cNvSpPr txBox="1">
            <a:spLocks noGrp="1"/>
          </p:cNvSpPr>
          <p:nvPr>
            <p:ph type="body" idx="3"/>
          </p:nvPr>
        </p:nvSpPr>
        <p:spPr>
          <a:xfrm>
            <a:off x="6169026" y="1100868"/>
            <a:ext cx="4041775" cy="639762"/>
          </a:xfrm>
          <a:prstGeom prst="rect">
            <a:avLst/>
          </a:prstGeom>
          <a:noFill/>
          <a:ln>
            <a:noFill/>
          </a:ln>
        </p:spPr>
        <p:txBody>
          <a:bodyPr spcFirstLastPara="1" wrap="square" lIns="91425" tIns="45700" rIns="91425" bIns="45700" anchor="b" anchorCtr="0">
            <a:normAutofit fontScale="92500"/>
          </a:bodyPr>
          <a:lstStyle/>
          <a:p>
            <a:pPr marL="0" lvl="0" indent="0" algn="l" rtl="0">
              <a:lnSpc>
                <a:spcPct val="90000"/>
              </a:lnSpc>
              <a:spcBef>
                <a:spcPts val="0"/>
              </a:spcBef>
              <a:spcAft>
                <a:spcPts val="0"/>
              </a:spcAft>
              <a:buClr>
                <a:schemeClr val="dk1"/>
              </a:buClr>
              <a:buSzPct val="100000"/>
              <a:buNone/>
            </a:pPr>
            <a:r>
              <a:rPr lang="en-US" sz="3200"/>
              <a:t>Human-Caused Hazards</a:t>
            </a:r>
            <a:endParaRPr/>
          </a:p>
        </p:txBody>
      </p:sp>
      <p:sp>
        <p:nvSpPr>
          <p:cNvPr id="245" name="Google Shape;245;p11"/>
          <p:cNvSpPr txBox="1">
            <a:spLocks noGrp="1"/>
          </p:cNvSpPr>
          <p:nvPr>
            <p:ph type="body" idx="4"/>
          </p:nvPr>
        </p:nvSpPr>
        <p:spPr>
          <a:xfrm>
            <a:off x="6169026" y="1740630"/>
            <a:ext cx="4463909" cy="5117369"/>
          </a:xfrm>
          <a:prstGeom prst="rect">
            <a:avLst/>
          </a:prstGeom>
          <a:noFill/>
          <a:ln>
            <a:noFill/>
          </a:ln>
        </p:spPr>
        <p:txBody>
          <a:bodyPr spcFirstLastPara="1" wrap="square" lIns="91425" tIns="45700" rIns="91425" bIns="45700" anchor="t" anchorCtr="0">
            <a:normAutofit fontScale="92500"/>
          </a:bodyPr>
          <a:lstStyle/>
          <a:p>
            <a:pPr marL="228600" lvl="0" indent="-228600" algn="l" rtl="0">
              <a:lnSpc>
                <a:spcPct val="90000"/>
              </a:lnSpc>
              <a:spcBef>
                <a:spcPts val="0"/>
              </a:spcBef>
              <a:spcAft>
                <a:spcPts val="0"/>
              </a:spcAft>
              <a:buClr>
                <a:schemeClr val="dk1"/>
              </a:buClr>
              <a:buSzPct val="100000"/>
              <a:buChar char="•"/>
            </a:pPr>
            <a:r>
              <a:rPr lang="en-US"/>
              <a:t>Cyber Incident</a:t>
            </a:r>
            <a:endParaRPr/>
          </a:p>
          <a:p>
            <a:pPr marL="228600" lvl="0" indent="-228600" algn="l" rtl="0">
              <a:lnSpc>
                <a:spcPct val="90000"/>
              </a:lnSpc>
              <a:spcBef>
                <a:spcPts val="1000"/>
              </a:spcBef>
              <a:spcAft>
                <a:spcPts val="0"/>
              </a:spcAft>
              <a:buClr>
                <a:schemeClr val="dk1"/>
              </a:buClr>
              <a:buSzPct val="100000"/>
              <a:buChar char="•"/>
            </a:pPr>
            <a:r>
              <a:rPr lang="en-US"/>
              <a:t>Hazardous Materials Release</a:t>
            </a:r>
            <a:endParaRPr/>
          </a:p>
          <a:p>
            <a:pPr marL="228600" lvl="0" indent="-228600" algn="l" rtl="0">
              <a:lnSpc>
                <a:spcPct val="90000"/>
              </a:lnSpc>
              <a:spcBef>
                <a:spcPts val="1000"/>
              </a:spcBef>
              <a:spcAft>
                <a:spcPts val="0"/>
              </a:spcAft>
              <a:buClr>
                <a:schemeClr val="dk1"/>
              </a:buClr>
              <a:buSzPct val="100000"/>
              <a:buChar char="•"/>
            </a:pPr>
            <a:r>
              <a:rPr lang="en-US"/>
              <a:t>Urban Conflagration</a:t>
            </a:r>
            <a:endParaRPr/>
          </a:p>
          <a:p>
            <a:pPr marL="228600" lvl="0" indent="-228600" algn="l" rtl="0">
              <a:lnSpc>
                <a:spcPct val="90000"/>
              </a:lnSpc>
              <a:spcBef>
                <a:spcPts val="1000"/>
              </a:spcBef>
              <a:spcAft>
                <a:spcPts val="0"/>
              </a:spcAft>
              <a:buClr>
                <a:schemeClr val="dk1"/>
              </a:buClr>
              <a:buSzPct val="100000"/>
              <a:buChar char="•"/>
            </a:pPr>
            <a:r>
              <a:rPr lang="en-US"/>
              <a:t>Active Shooter/Mass Casualty</a:t>
            </a:r>
            <a:endParaRPr/>
          </a:p>
          <a:p>
            <a:pPr marL="228600" lvl="0" indent="-228600" algn="l" rtl="0">
              <a:lnSpc>
                <a:spcPct val="90000"/>
              </a:lnSpc>
              <a:spcBef>
                <a:spcPts val="1000"/>
              </a:spcBef>
              <a:spcAft>
                <a:spcPts val="0"/>
              </a:spcAft>
              <a:buClr>
                <a:schemeClr val="dk1"/>
              </a:buClr>
              <a:buSzPct val="100000"/>
              <a:buChar char="•"/>
            </a:pPr>
            <a:r>
              <a:rPr lang="en-US"/>
              <a:t>Dam Failure</a:t>
            </a:r>
            <a:endParaRPr/>
          </a:p>
          <a:p>
            <a:pPr marL="228600" lvl="0" indent="-228600" algn="l" rtl="0">
              <a:lnSpc>
                <a:spcPct val="90000"/>
              </a:lnSpc>
              <a:spcBef>
                <a:spcPts val="1000"/>
              </a:spcBef>
              <a:spcAft>
                <a:spcPts val="0"/>
              </a:spcAft>
              <a:buClr>
                <a:schemeClr val="dk1"/>
              </a:buClr>
              <a:buSzPct val="100000"/>
              <a:buChar char="•"/>
            </a:pPr>
            <a:r>
              <a:rPr lang="en-US"/>
              <a:t>Nuclear Power Plant Incident</a:t>
            </a:r>
            <a:endParaRPr/>
          </a:p>
          <a:p>
            <a:pPr marL="228600" lvl="0" indent="-228600" algn="l" rtl="0">
              <a:lnSpc>
                <a:spcPct val="90000"/>
              </a:lnSpc>
              <a:spcBef>
                <a:spcPts val="1000"/>
              </a:spcBef>
              <a:spcAft>
                <a:spcPts val="0"/>
              </a:spcAft>
              <a:buClr>
                <a:schemeClr val="dk1"/>
              </a:buClr>
              <a:buSzPct val="100000"/>
              <a:buChar char="•"/>
            </a:pPr>
            <a:r>
              <a:rPr lang="en-US"/>
              <a:t>Civil Disturbance</a:t>
            </a:r>
            <a:endParaRPr/>
          </a:p>
          <a:p>
            <a:pPr marL="228600" lvl="0" indent="-228600" algn="l" rtl="0">
              <a:lnSpc>
                <a:spcPct val="90000"/>
              </a:lnSpc>
              <a:spcBef>
                <a:spcPts val="1000"/>
              </a:spcBef>
              <a:spcAft>
                <a:spcPts val="0"/>
              </a:spcAft>
              <a:buClr>
                <a:schemeClr val="dk1"/>
              </a:buClr>
              <a:buSzPct val="100000"/>
              <a:buChar char="•"/>
            </a:pPr>
            <a:r>
              <a:rPr lang="en-US"/>
              <a:t>Act of Terrorism</a:t>
            </a:r>
            <a:endParaRPr/>
          </a:p>
          <a:p>
            <a:pPr marL="228600" lvl="0" indent="-228600" algn="l" rtl="0">
              <a:lnSpc>
                <a:spcPct val="90000"/>
              </a:lnSpc>
              <a:spcBef>
                <a:spcPts val="1000"/>
              </a:spcBef>
              <a:spcAft>
                <a:spcPts val="0"/>
              </a:spcAft>
              <a:buClr>
                <a:schemeClr val="dk1"/>
              </a:buClr>
              <a:buSzPct val="100000"/>
              <a:buChar char="•"/>
            </a:pPr>
            <a:r>
              <a:rPr lang="en-US"/>
              <a:t>Transportation Incident</a:t>
            </a:r>
            <a:endParaRPr/>
          </a:p>
          <a:p>
            <a:pPr marL="228600" lvl="0" indent="-228600" algn="l" rtl="0">
              <a:lnSpc>
                <a:spcPct val="90000"/>
              </a:lnSpc>
              <a:spcBef>
                <a:spcPts val="1000"/>
              </a:spcBef>
              <a:spcAft>
                <a:spcPts val="0"/>
              </a:spcAft>
              <a:buClr>
                <a:schemeClr val="dk1"/>
              </a:buClr>
              <a:buSzPct val="100000"/>
              <a:buChar char="•"/>
            </a:pPr>
            <a:r>
              <a:rPr lang="en-US"/>
              <a:t>Homelessness</a:t>
            </a:r>
            <a:endParaRPr/>
          </a:p>
          <a:p>
            <a:pPr marL="228600" lvl="0" indent="-17145" algn="l" rtl="0">
              <a:lnSpc>
                <a:spcPct val="90000"/>
              </a:lnSpc>
              <a:spcBef>
                <a:spcPts val="1000"/>
              </a:spcBef>
              <a:spcAft>
                <a:spcPts val="0"/>
              </a:spcAft>
              <a:buClr>
                <a:schemeClr val="dk1"/>
              </a:buClr>
              <a:buSzPct val="100000"/>
              <a:buNone/>
            </a:pPr>
            <a:endParaRPr sz="3600"/>
          </a:p>
          <a:p>
            <a:pPr marL="228600" lvl="0" indent="-17145" algn="l" rtl="0">
              <a:lnSpc>
                <a:spcPct val="90000"/>
              </a:lnSpc>
              <a:spcBef>
                <a:spcPts val="1000"/>
              </a:spcBef>
              <a:spcAft>
                <a:spcPts val="0"/>
              </a:spcAft>
              <a:buClr>
                <a:schemeClr val="dk1"/>
              </a:buClr>
              <a:buSzPct val="100000"/>
              <a:buNone/>
            </a:pPr>
            <a:endParaRPr sz="3600"/>
          </a:p>
        </p:txBody>
      </p:sp>
      <p:pic>
        <p:nvPicPr>
          <p:cNvPr id="246" name="Google Shape;246;p11" descr="Image result for cyber"/>
          <p:cNvPicPr preferRelativeResize="0"/>
          <p:nvPr/>
        </p:nvPicPr>
        <p:blipFill rotWithShape="1">
          <a:blip r:embed="rId3">
            <a:alphaModFix/>
          </a:blip>
          <a:srcRect r="31615"/>
          <a:stretch/>
        </p:blipFill>
        <p:spPr>
          <a:xfrm>
            <a:off x="3238059" y="2690132"/>
            <a:ext cx="2501242" cy="2057400"/>
          </a:xfrm>
          <a:prstGeom prst="rect">
            <a:avLst/>
          </a:prstGeom>
          <a:noFill/>
          <a:ln>
            <a:noFill/>
          </a:ln>
        </p:spPr>
      </p:pic>
      <p:pic>
        <p:nvPicPr>
          <p:cNvPr id="247" name="Google Shape;247;p11"/>
          <p:cNvPicPr preferRelativeResize="0"/>
          <p:nvPr/>
        </p:nvPicPr>
        <p:blipFill rotWithShape="1">
          <a:blip r:embed="rId4">
            <a:alphaModFix/>
          </a:blip>
          <a:srcRect/>
          <a:stretch/>
        </p:blipFill>
        <p:spPr>
          <a:xfrm>
            <a:off x="1730375" y="1740630"/>
            <a:ext cx="2103120" cy="3342854"/>
          </a:xfrm>
          <a:prstGeom prst="rect">
            <a:avLst/>
          </a:prstGeom>
          <a:noFill/>
          <a:ln>
            <a:noFill/>
          </a:ln>
          <a:effectLst>
            <a:outerShdw blurRad="292100" dist="139700" dir="2700000" algn="tl" rotWithShape="0">
              <a:srgbClr val="333333">
                <a:alpha val="64705"/>
              </a:srgbClr>
            </a:outerShdw>
          </a:effectLst>
        </p:spPr>
      </p:pic>
      <p:pic>
        <p:nvPicPr>
          <p:cNvPr id="248" name="Google Shape;248;p11" descr="Image result for run hide fight"/>
          <p:cNvPicPr preferRelativeResize="0"/>
          <p:nvPr/>
        </p:nvPicPr>
        <p:blipFill rotWithShape="1">
          <a:blip r:embed="rId5">
            <a:alphaModFix/>
          </a:blip>
          <a:srcRect/>
          <a:stretch/>
        </p:blipFill>
        <p:spPr>
          <a:xfrm>
            <a:off x="2538154" y="4692288"/>
            <a:ext cx="3366857" cy="184662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12"/>
          <p:cNvSpPr txBox="1">
            <a:spLocks noGrp="1"/>
          </p:cNvSpPr>
          <p:nvPr>
            <p:ph type="title"/>
          </p:nvPr>
        </p:nvSpPr>
        <p:spPr>
          <a:xfrm>
            <a:off x="1837315" y="180109"/>
            <a:ext cx="9980612" cy="666462"/>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3200"/>
              <a:buFont typeface="Arial"/>
              <a:buNone/>
            </a:pPr>
            <a:r>
              <a:rPr lang="en-US"/>
              <a:t>See Something Say Something</a:t>
            </a:r>
            <a:endParaRPr/>
          </a:p>
        </p:txBody>
      </p:sp>
      <p:sp>
        <p:nvSpPr>
          <p:cNvPr id="254" name="Google Shape;254;p12"/>
          <p:cNvSpPr txBox="1">
            <a:spLocks noGrp="1"/>
          </p:cNvSpPr>
          <p:nvPr>
            <p:ph type="body" idx="2"/>
          </p:nvPr>
        </p:nvSpPr>
        <p:spPr>
          <a:xfrm>
            <a:off x="1974457" y="1086059"/>
            <a:ext cx="8662096" cy="49385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800"/>
              <a:buChar char="•"/>
            </a:pPr>
            <a:r>
              <a:rPr lang="en-US" sz="1800" u="sng">
                <a:solidFill>
                  <a:schemeClr val="hlink"/>
                </a:solidFill>
                <a:hlinkClick r:id="rId3"/>
              </a:rPr>
              <a:t>https://www.oregon.gov/oem/hazardsprep/Pages/See-Something-Say-Something.aspx</a:t>
            </a:r>
            <a:r>
              <a:rPr lang="en-US" sz="1800"/>
              <a:t> </a:t>
            </a:r>
            <a:endParaRPr/>
          </a:p>
        </p:txBody>
      </p:sp>
      <p:sp>
        <p:nvSpPr>
          <p:cNvPr id="255" name="Google Shape;255;p12"/>
          <p:cNvSpPr txBox="1">
            <a:spLocks noGrp="1"/>
          </p:cNvSpPr>
          <p:nvPr>
            <p:ph type="ftr" idx="11"/>
          </p:nvPr>
        </p:nvSpPr>
        <p:spPr>
          <a:xfrm>
            <a:off x="3124200" y="6356354"/>
            <a:ext cx="28956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ED7D31"/>
              </a:buClr>
              <a:buSzPts val="825"/>
              <a:buFont typeface="Calibri"/>
              <a:buNone/>
            </a:pPr>
            <a:r>
              <a:rPr lang="en-US" sz="825" b="0" i="0" u="none" strike="noStrike" cap="none">
                <a:solidFill>
                  <a:srgbClr val="ED7D31"/>
                </a:solidFill>
                <a:latin typeface="Calibri"/>
                <a:ea typeface="Calibri"/>
                <a:cs typeface="Calibri"/>
                <a:sym typeface="Calibri"/>
              </a:rPr>
              <a:t>Oregon Office of Emergency Management</a:t>
            </a:r>
            <a:endParaRPr/>
          </a:p>
        </p:txBody>
      </p:sp>
      <p:sp>
        <p:nvSpPr>
          <p:cNvPr id="256" name="Google Shape;256;p12"/>
          <p:cNvSpPr txBox="1">
            <a:spLocks noGrp="1"/>
          </p:cNvSpPr>
          <p:nvPr>
            <p:ph type="sldNum" idx="12"/>
          </p:nvPr>
        </p:nvSpPr>
        <p:spPr>
          <a:xfrm>
            <a:off x="6553200" y="6356354"/>
            <a:ext cx="21336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ED7D31"/>
              </a:buClr>
              <a:buSzPts val="825"/>
              <a:buFont typeface="Calibri"/>
              <a:buNone/>
            </a:pPr>
            <a:fld id="{00000000-1234-1234-1234-123412341234}" type="slidenum">
              <a:rPr lang="en-US" sz="825" b="0" i="0" u="none" strike="noStrike" cap="none">
                <a:solidFill>
                  <a:srgbClr val="ED7D31"/>
                </a:solidFill>
                <a:latin typeface="Calibri"/>
                <a:ea typeface="Calibri"/>
                <a:cs typeface="Calibri"/>
                <a:sym typeface="Calibri"/>
              </a:rPr>
              <a:t>12</a:t>
            </a:fld>
            <a:endParaRPr sz="825" b="0" i="0" u="none" strike="noStrike" cap="none">
              <a:solidFill>
                <a:srgbClr val="ED7D31"/>
              </a:solidFill>
              <a:latin typeface="Calibri"/>
              <a:ea typeface="Calibri"/>
              <a:cs typeface="Calibri"/>
              <a:sym typeface="Calibri"/>
            </a:endParaRPr>
          </a:p>
        </p:txBody>
      </p:sp>
      <p:graphicFrame>
        <p:nvGraphicFramePr>
          <p:cNvPr id="257" name="Google Shape;257;p12"/>
          <p:cNvGraphicFramePr/>
          <p:nvPr/>
        </p:nvGraphicFramePr>
        <p:xfrm>
          <a:off x="2832213" y="1413170"/>
          <a:ext cx="7046252" cy="5444831"/>
        </p:xfrm>
        <a:graphic>
          <a:graphicData uri="http://schemas.openxmlformats.org/presentationml/2006/ole">
            <mc:AlternateContent xmlns:mc="http://schemas.openxmlformats.org/markup-compatibility/2006">
              <mc:Choice xmlns:v="urn:schemas-microsoft-com:vml" Requires="v">
                <p:oleObj r:id="rId4" imgW="7046252" imgH="5444831" progId="AcroExch.Document.DC">
                  <p:embed/>
                </p:oleObj>
              </mc:Choice>
              <mc:Fallback>
                <p:oleObj r:id="rId4" imgW="7046252" imgH="5444831" progId="AcroExch.Document.DC">
                  <p:embed/>
                  <p:pic>
                    <p:nvPicPr>
                      <p:cNvPr id="257" name="Google Shape;257;p12"/>
                      <p:cNvPicPr preferRelativeResize="0"/>
                      <p:nvPr/>
                    </p:nvPicPr>
                    <p:blipFill rotWithShape="1">
                      <a:blip r:embed="rId5">
                        <a:alphaModFix/>
                      </a:blip>
                      <a:srcRect/>
                      <a:stretch/>
                    </p:blipFill>
                    <p:spPr>
                      <a:xfrm>
                        <a:off x="2832213" y="1413170"/>
                        <a:ext cx="7046252" cy="5444831"/>
                      </a:xfrm>
                      <a:prstGeom prst="rect">
                        <a:avLst/>
                      </a:prstGeom>
                      <a:noFill/>
                      <a:ln>
                        <a:noFill/>
                      </a:ln>
                    </p:spPr>
                  </p:pic>
                </p:oleObj>
              </mc:Fallback>
            </mc:AlternateContent>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pic>
        <p:nvPicPr>
          <p:cNvPr id="262" name="Google Shape;262;p13" descr="A screenshot of a website&#10;&#10;Description automatically generated with low confidence"/>
          <p:cNvPicPr preferRelativeResize="0">
            <a:picLocks noGrp="1"/>
          </p:cNvPicPr>
          <p:nvPr>
            <p:ph type="pic" idx="2"/>
          </p:nvPr>
        </p:nvPicPr>
        <p:blipFill rotWithShape="1">
          <a:blip r:embed="rId3">
            <a:alphaModFix/>
          </a:blip>
          <a:srcRect t="18523" b="18523"/>
          <a:stretch/>
        </p:blipFill>
        <p:spPr>
          <a:xfrm>
            <a:off x="1850424" y="97104"/>
            <a:ext cx="10320533" cy="662737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14"/>
          <p:cNvSpPr txBox="1"/>
          <p:nvPr/>
        </p:nvSpPr>
        <p:spPr>
          <a:xfrm>
            <a:off x="2781300" y="2686050"/>
            <a:ext cx="6629400"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B4C7F"/>
              </a:buClr>
              <a:buSzPts val="2700"/>
              <a:buFont typeface="Arial"/>
              <a:buNone/>
            </a:pPr>
            <a:r>
              <a:rPr lang="en-US" sz="2700" b="1" i="0" u="none" strike="noStrike" cap="none">
                <a:solidFill>
                  <a:srgbClr val="0B4C7F"/>
                </a:solidFill>
                <a:latin typeface="Arial"/>
                <a:ea typeface="Arial"/>
                <a:cs typeface="Arial"/>
                <a:sym typeface="Arial"/>
              </a:rPr>
              <a:t>State Response </a:t>
            </a:r>
            <a:r>
              <a:rPr lang="en-US" sz="2700" b="0" i="0" u="none" strike="noStrike" cap="none">
                <a:solidFill>
                  <a:srgbClr val="0B4C7F"/>
                </a:solidFill>
                <a:latin typeface="Arial"/>
                <a:ea typeface="Arial"/>
                <a:cs typeface="Arial"/>
                <a:sym typeface="Arial"/>
              </a:rPr>
              <a:t>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15"/>
          <p:cNvSpPr txBox="1">
            <a:spLocks noGrp="1"/>
          </p:cNvSpPr>
          <p:nvPr>
            <p:ph type="title"/>
          </p:nvPr>
        </p:nvSpPr>
        <p:spPr>
          <a:xfrm>
            <a:off x="1837315" y="180109"/>
            <a:ext cx="9980612" cy="666462"/>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3200"/>
              <a:buFont typeface="Arial"/>
              <a:buNone/>
            </a:pPr>
            <a:r>
              <a:rPr lang="en-US"/>
              <a:t>State Prioritization</a:t>
            </a:r>
            <a:endParaRPr/>
          </a:p>
        </p:txBody>
      </p:sp>
      <p:sp>
        <p:nvSpPr>
          <p:cNvPr id="273" name="Google Shape;273;p15"/>
          <p:cNvSpPr txBox="1">
            <a:spLocks noGrp="1"/>
          </p:cNvSpPr>
          <p:nvPr>
            <p:ph type="body" idx="1"/>
          </p:nvPr>
        </p:nvSpPr>
        <p:spPr>
          <a:xfrm>
            <a:off x="839788" y="1949453"/>
            <a:ext cx="5157787" cy="66646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2400"/>
              <a:buNone/>
            </a:pPr>
            <a:r>
              <a:rPr lang="en-US"/>
              <a:t>Resource Request Prioritization</a:t>
            </a:r>
            <a:endParaRPr/>
          </a:p>
        </p:txBody>
      </p:sp>
      <p:sp>
        <p:nvSpPr>
          <p:cNvPr id="274" name="Google Shape;274;p15"/>
          <p:cNvSpPr txBox="1">
            <a:spLocks noGrp="1"/>
          </p:cNvSpPr>
          <p:nvPr>
            <p:ph type="body" idx="2"/>
          </p:nvPr>
        </p:nvSpPr>
        <p:spPr>
          <a:xfrm>
            <a:off x="839788" y="2754453"/>
            <a:ext cx="5157787" cy="368458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a:t>Life Safety</a:t>
            </a:r>
            <a:endParaRPr/>
          </a:p>
          <a:p>
            <a:pPr marL="228600" lvl="0" indent="-228600" algn="l" rtl="0">
              <a:lnSpc>
                <a:spcPct val="90000"/>
              </a:lnSpc>
              <a:spcBef>
                <a:spcPts val="1000"/>
              </a:spcBef>
              <a:spcAft>
                <a:spcPts val="0"/>
              </a:spcAft>
              <a:buClr>
                <a:schemeClr val="dk1"/>
              </a:buClr>
              <a:buSzPts val="2800"/>
              <a:buChar char="•"/>
            </a:pPr>
            <a:r>
              <a:rPr lang="en-US"/>
              <a:t>Protection of Property</a:t>
            </a:r>
            <a:endParaRPr/>
          </a:p>
          <a:p>
            <a:pPr marL="228600" lvl="0" indent="-228600" algn="l" rtl="0">
              <a:lnSpc>
                <a:spcPct val="90000"/>
              </a:lnSpc>
              <a:spcBef>
                <a:spcPts val="1000"/>
              </a:spcBef>
              <a:spcAft>
                <a:spcPts val="0"/>
              </a:spcAft>
              <a:buClr>
                <a:schemeClr val="dk1"/>
              </a:buClr>
              <a:buSzPts val="2800"/>
              <a:buChar char="•"/>
            </a:pPr>
            <a:r>
              <a:rPr lang="en-US"/>
              <a:t>Protection of Environment</a:t>
            </a:r>
            <a:endParaRPr/>
          </a:p>
        </p:txBody>
      </p:sp>
      <p:sp>
        <p:nvSpPr>
          <p:cNvPr id="275" name="Google Shape;275;p15"/>
          <p:cNvSpPr txBox="1">
            <a:spLocks noGrp="1"/>
          </p:cNvSpPr>
          <p:nvPr>
            <p:ph type="body" idx="3"/>
          </p:nvPr>
        </p:nvSpPr>
        <p:spPr>
          <a:xfrm>
            <a:off x="6172200" y="1935597"/>
            <a:ext cx="5183188" cy="66646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2400"/>
              <a:buNone/>
            </a:pPr>
            <a:r>
              <a:rPr lang="en-US"/>
              <a:t>Checks and Balances</a:t>
            </a:r>
            <a:endParaRPr/>
          </a:p>
        </p:txBody>
      </p:sp>
      <p:sp>
        <p:nvSpPr>
          <p:cNvPr id="276" name="Google Shape;276;p15"/>
          <p:cNvSpPr txBox="1">
            <a:spLocks noGrp="1"/>
          </p:cNvSpPr>
          <p:nvPr>
            <p:ph type="body" idx="4"/>
          </p:nvPr>
        </p:nvSpPr>
        <p:spPr>
          <a:xfrm>
            <a:off x="6172200" y="2768317"/>
            <a:ext cx="5183188" cy="3684588"/>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2800"/>
              <a:buChar char="•"/>
            </a:pPr>
            <a:r>
              <a:rPr lang="en-US"/>
              <a:t>Declaration of Emergency</a:t>
            </a:r>
            <a:endParaRPr/>
          </a:p>
          <a:p>
            <a:pPr marL="685800" lvl="1" indent="-228600" algn="l" rtl="0">
              <a:lnSpc>
                <a:spcPct val="90000"/>
              </a:lnSpc>
              <a:spcBef>
                <a:spcPts val="500"/>
              </a:spcBef>
              <a:spcAft>
                <a:spcPts val="0"/>
              </a:spcAft>
              <a:buClr>
                <a:schemeClr val="dk1"/>
              </a:buClr>
              <a:buSzPts val="2400"/>
              <a:buChar char="•"/>
            </a:pPr>
            <a:r>
              <a:rPr lang="en-US"/>
              <a:t>Local</a:t>
            </a:r>
            <a:endParaRPr/>
          </a:p>
          <a:p>
            <a:pPr marL="685800" lvl="1" indent="-228600" algn="l" rtl="0">
              <a:lnSpc>
                <a:spcPct val="90000"/>
              </a:lnSpc>
              <a:spcBef>
                <a:spcPts val="500"/>
              </a:spcBef>
              <a:spcAft>
                <a:spcPts val="0"/>
              </a:spcAft>
              <a:buClr>
                <a:schemeClr val="dk1"/>
              </a:buClr>
              <a:buSzPts val="2400"/>
              <a:buChar char="•"/>
            </a:pPr>
            <a:r>
              <a:rPr lang="en-US"/>
              <a:t>County</a:t>
            </a:r>
            <a:endParaRPr/>
          </a:p>
          <a:p>
            <a:pPr marL="685800" lvl="1" indent="-228600" algn="l" rtl="0">
              <a:lnSpc>
                <a:spcPct val="90000"/>
              </a:lnSpc>
              <a:spcBef>
                <a:spcPts val="500"/>
              </a:spcBef>
              <a:spcAft>
                <a:spcPts val="0"/>
              </a:spcAft>
              <a:buClr>
                <a:schemeClr val="dk1"/>
              </a:buClr>
              <a:buSzPts val="2400"/>
              <a:buChar char="•"/>
            </a:pPr>
            <a:r>
              <a:rPr lang="en-US"/>
              <a:t>State</a:t>
            </a:r>
            <a:endParaRPr/>
          </a:p>
          <a:p>
            <a:pPr marL="228600" lvl="0" indent="-228600" algn="l" rtl="0">
              <a:lnSpc>
                <a:spcPct val="90000"/>
              </a:lnSpc>
              <a:spcBef>
                <a:spcPts val="1000"/>
              </a:spcBef>
              <a:spcAft>
                <a:spcPts val="0"/>
              </a:spcAft>
              <a:buClr>
                <a:schemeClr val="dk1"/>
              </a:buClr>
              <a:buSzPts val="2800"/>
              <a:buChar char="•"/>
            </a:pPr>
            <a:r>
              <a:rPr lang="en-US"/>
              <a:t>Request from County Government</a:t>
            </a:r>
            <a:endParaRPr/>
          </a:p>
          <a:p>
            <a:pPr marL="228600" lvl="0" indent="-228600" algn="l" rtl="0">
              <a:lnSpc>
                <a:spcPct val="90000"/>
              </a:lnSpc>
              <a:spcBef>
                <a:spcPts val="1000"/>
              </a:spcBef>
              <a:spcAft>
                <a:spcPts val="0"/>
              </a:spcAft>
              <a:buClr>
                <a:schemeClr val="dk1"/>
              </a:buClr>
              <a:buSzPts val="2800"/>
              <a:buChar char="•"/>
            </a:pPr>
            <a:r>
              <a:rPr lang="en-US"/>
              <a:t>Local Resources have been fully engaged</a:t>
            </a:r>
            <a:endParaRPr/>
          </a:p>
          <a:p>
            <a:pPr marL="685800" lvl="1" indent="-228600" algn="l" rtl="0">
              <a:lnSpc>
                <a:spcPct val="90000"/>
              </a:lnSpc>
              <a:spcBef>
                <a:spcPts val="500"/>
              </a:spcBef>
              <a:spcAft>
                <a:spcPts val="0"/>
              </a:spcAft>
              <a:buClr>
                <a:schemeClr val="dk1"/>
              </a:buClr>
              <a:buSzPts val="2400"/>
              <a:buChar char="•"/>
            </a:pPr>
            <a:r>
              <a:rPr lang="en-US"/>
              <a:t>Mutual Aid</a:t>
            </a:r>
            <a:endParaRPr/>
          </a:p>
        </p:txBody>
      </p:sp>
      <p:sp>
        <p:nvSpPr>
          <p:cNvPr id="277" name="Google Shape;277;p15"/>
          <p:cNvSpPr txBox="1">
            <a:spLocks noGrp="1"/>
          </p:cNvSpPr>
          <p:nvPr>
            <p:ph type="sldNum" idx="12"/>
          </p:nvPr>
        </p:nvSpPr>
        <p:spPr>
          <a:xfrm>
            <a:off x="6553200" y="6356354"/>
            <a:ext cx="21336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ED7D31"/>
              </a:buClr>
              <a:buSzPts val="825"/>
              <a:buFont typeface="Calibri"/>
              <a:buNone/>
            </a:pPr>
            <a:fld id="{00000000-1234-1234-1234-123412341234}" type="slidenum">
              <a:rPr lang="en-US" sz="825" b="0" i="0" u="none" strike="noStrike" cap="none">
                <a:solidFill>
                  <a:srgbClr val="ED7D31"/>
                </a:solidFill>
                <a:latin typeface="Calibri"/>
                <a:ea typeface="Calibri"/>
                <a:cs typeface="Calibri"/>
                <a:sym typeface="Calibri"/>
              </a:rPr>
              <a:t>15</a:t>
            </a:fld>
            <a:endParaRPr sz="825" b="0" i="0" u="none" strike="noStrike" cap="none">
              <a:solidFill>
                <a:srgbClr val="888888"/>
              </a:solidFill>
              <a:latin typeface="Calibri"/>
              <a:ea typeface="Calibri"/>
              <a:cs typeface="Calibri"/>
              <a:sym typeface="Calibri"/>
            </a:endParaRPr>
          </a:p>
        </p:txBody>
      </p:sp>
      <p:pic>
        <p:nvPicPr>
          <p:cNvPr id="278" name="Google Shape;278;p15"/>
          <p:cNvPicPr preferRelativeResize="0"/>
          <p:nvPr/>
        </p:nvPicPr>
        <p:blipFill rotWithShape="1">
          <a:blip r:embed="rId3">
            <a:alphaModFix/>
          </a:blip>
          <a:srcRect/>
          <a:stretch/>
        </p:blipFill>
        <p:spPr>
          <a:xfrm>
            <a:off x="2743201" y="3657601"/>
            <a:ext cx="2759075" cy="185242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grpSp>
        <p:nvGrpSpPr>
          <p:cNvPr id="284" name="Google Shape;284;p16"/>
          <p:cNvGrpSpPr/>
          <p:nvPr/>
        </p:nvGrpSpPr>
        <p:grpSpPr>
          <a:xfrm>
            <a:off x="2217869" y="1758876"/>
            <a:ext cx="7756262" cy="4808750"/>
            <a:chOff x="416464" y="1310725"/>
            <a:chExt cx="8533979" cy="4876167"/>
          </a:xfrm>
        </p:grpSpPr>
        <p:sp>
          <p:nvSpPr>
            <p:cNvPr id="285" name="Google Shape;285;p16"/>
            <p:cNvSpPr/>
            <p:nvPr/>
          </p:nvSpPr>
          <p:spPr>
            <a:xfrm>
              <a:off x="416464" y="2265402"/>
              <a:ext cx="1670740" cy="3293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ESF 1</a:t>
              </a:r>
              <a:endParaRPr/>
            </a:p>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Transportation</a:t>
              </a:r>
              <a:endParaRPr/>
            </a:p>
          </p:txBody>
        </p:sp>
        <p:sp>
          <p:nvSpPr>
            <p:cNvPr id="286" name="Google Shape;286;p16"/>
            <p:cNvSpPr/>
            <p:nvPr/>
          </p:nvSpPr>
          <p:spPr>
            <a:xfrm>
              <a:off x="1652249" y="2265402"/>
              <a:ext cx="1777667" cy="3293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ESF 2</a:t>
              </a:r>
              <a:endParaRPr/>
            </a:p>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Communications</a:t>
              </a:r>
              <a:endParaRPr/>
            </a:p>
          </p:txBody>
        </p:sp>
        <p:sp>
          <p:nvSpPr>
            <p:cNvPr id="287" name="Google Shape;287;p16"/>
            <p:cNvSpPr/>
            <p:nvPr/>
          </p:nvSpPr>
          <p:spPr>
            <a:xfrm>
              <a:off x="3329813" y="2265402"/>
              <a:ext cx="1081907" cy="3293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ESF 3</a:t>
              </a:r>
              <a:endParaRPr/>
            </a:p>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Public Works</a:t>
              </a:r>
              <a:endParaRPr/>
            </a:p>
          </p:txBody>
        </p:sp>
        <p:sp>
          <p:nvSpPr>
            <p:cNvPr id="288" name="Google Shape;288;p16"/>
            <p:cNvSpPr/>
            <p:nvPr/>
          </p:nvSpPr>
          <p:spPr>
            <a:xfrm>
              <a:off x="4443616" y="2265402"/>
              <a:ext cx="1447800" cy="3293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ESF 4</a:t>
              </a:r>
              <a:endParaRPr/>
            </a:p>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Firefighting</a:t>
              </a:r>
              <a:endParaRPr/>
            </a:p>
          </p:txBody>
        </p:sp>
        <p:sp>
          <p:nvSpPr>
            <p:cNvPr id="289" name="Google Shape;289;p16"/>
            <p:cNvSpPr/>
            <p:nvPr/>
          </p:nvSpPr>
          <p:spPr>
            <a:xfrm>
              <a:off x="5906183" y="2265402"/>
              <a:ext cx="1377745" cy="4463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ESF 5</a:t>
              </a:r>
              <a:endParaRPr/>
            </a:p>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Information and Planning</a:t>
              </a:r>
              <a:endParaRPr/>
            </a:p>
          </p:txBody>
        </p:sp>
        <p:sp>
          <p:nvSpPr>
            <p:cNvPr id="290" name="Google Shape;290;p16"/>
            <p:cNvSpPr/>
            <p:nvPr/>
          </p:nvSpPr>
          <p:spPr>
            <a:xfrm>
              <a:off x="7338442" y="2265402"/>
              <a:ext cx="1319005" cy="3293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ESF 6</a:t>
              </a:r>
              <a:endParaRPr/>
            </a:p>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Mass Care</a:t>
              </a:r>
              <a:endParaRPr/>
            </a:p>
          </p:txBody>
        </p:sp>
        <p:sp>
          <p:nvSpPr>
            <p:cNvPr id="291" name="Google Shape;291;p16"/>
            <p:cNvSpPr/>
            <p:nvPr/>
          </p:nvSpPr>
          <p:spPr>
            <a:xfrm>
              <a:off x="536165" y="3941802"/>
              <a:ext cx="1431337" cy="4463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ESF 7</a:t>
              </a:r>
              <a:endParaRPr/>
            </a:p>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Resource </a:t>
              </a:r>
              <a:endParaRPr/>
            </a:p>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Support</a:t>
              </a:r>
              <a:endParaRPr/>
            </a:p>
          </p:txBody>
        </p:sp>
        <p:sp>
          <p:nvSpPr>
            <p:cNvPr id="292" name="Google Shape;292;p16"/>
            <p:cNvSpPr/>
            <p:nvPr/>
          </p:nvSpPr>
          <p:spPr>
            <a:xfrm>
              <a:off x="1862823" y="3941802"/>
              <a:ext cx="1356517" cy="3293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ESF 8</a:t>
              </a:r>
              <a:endParaRPr/>
            </a:p>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Health and Medical</a:t>
              </a:r>
              <a:endParaRPr/>
            </a:p>
          </p:txBody>
        </p:sp>
        <p:sp>
          <p:nvSpPr>
            <p:cNvPr id="293" name="Google Shape;293;p16"/>
            <p:cNvSpPr/>
            <p:nvPr/>
          </p:nvSpPr>
          <p:spPr>
            <a:xfrm>
              <a:off x="3171168" y="3941802"/>
              <a:ext cx="1399198" cy="4463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ESF 9</a:t>
              </a:r>
              <a:endParaRPr/>
            </a:p>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Search and </a:t>
              </a:r>
              <a:endParaRPr/>
            </a:p>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Rescue</a:t>
              </a:r>
              <a:endParaRPr/>
            </a:p>
          </p:txBody>
        </p:sp>
        <p:sp>
          <p:nvSpPr>
            <p:cNvPr id="294" name="Google Shape;294;p16"/>
            <p:cNvSpPr/>
            <p:nvPr/>
          </p:nvSpPr>
          <p:spPr>
            <a:xfrm>
              <a:off x="4519803" y="3941802"/>
              <a:ext cx="1295427" cy="4463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ESF 10</a:t>
              </a:r>
              <a:endParaRPr/>
            </a:p>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Hazardous </a:t>
              </a:r>
              <a:endParaRPr/>
            </a:p>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Materials</a:t>
              </a:r>
              <a:endParaRPr/>
            </a:p>
          </p:txBody>
        </p:sp>
        <p:sp>
          <p:nvSpPr>
            <p:cNvPr id="295" name="Google Shape;295;p16"/>
            <p:cNvSpPr/>
            <p:nvPr/>
          </p:nvSpPr>
          <p:spPr>
            <a:xfrm>
              <a:off x="5795014" y="3941802"/>
              <a:ext cx="1627973" cy="4463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ESF 11</a:t>
              </a:r>
              <a:endParaRPr/>
            </a:p>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Agriculture, Animals,  and Natural Resources</a:t>
              </a:r>
              <a:endParaRPr/>
            </a:p>
          </p:txBody>
        </p:sp>
        <p:sp>
          <p:nvSpPr>
            <p:cNvPr id="296" name="Google Shape;296;p16"/>
            <p:cNvSpPr/>
            <p:nvPr/>
          </p:nvSpPr>
          <p:spPr>
            <a:xfrm>
              <a:off x="7443204" y="3941802"/>
              <a:ext cx="1109480" cy="3293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ESF 12</a:t>
              </a:r>
              <a:endParaRPr/>
            </a:p>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Energy</a:t>
              </a:r>
              <a:endParaRPr/>
            </a:p>
          </p:txBody>
        </p:sp>
        <p:sp>
          <p:nvSpPr>
            <p:cNvPr id="297" name="Google Shape;297;p16"/>
            <p:cNvSpPr/>
            <p:nvPr/>
          </p:nvSpPr>
          <p:spPr>
            <a:xfrm>
              <a:off x="474368" y="5713763"/>
              <a:ext cx="1554928" cy="3293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ESF 13</a:t>
              </a:r>
              <a:endParaRPr/>
            </a:p>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Law Enforcement</a:t>
              </a:r>
              <a:endParaRPr/>
            </a:p>
          </p:txBody>
        </p:sp>
        <p:sp>
          <p:nvSpPr>
            <p:cNvPr id="298" name="Google Shape;298;p16"/>
            <p:cNvSpPr/>
            <p:nvPr/>
          </p:nvSpPr>
          <p:spPr>
            <a:xfrm>
              <a:off x="3055389" y="5713025"/>
              <a:ext cx="1676400" cy="4463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ESF 15</a:t>
              </a:r>
              <a:endParaRPr/>
            </a:p>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Public </a:t>
              </a:r>
              <a:endParaRPr/>
            </a:p>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Information</a:t>
              </a:r>
              <a:endParaRPr/>
            </a:p>
          </p:txBody>
        </p:sp>
        <p:sp>
          <p:nvSpPr>
            <p:cNvPr id="299" name="Google Shape;299;p16"/>
            <p:cNvSpPr/>
            <p:nvPr/>
          </p:nvSpPr>
          <p:spPr>
            <a:xfrm>
              <a:off x="1918048" y="5694402"/>
              <a:ext cx="1402465" cy="3293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ESF 14</a:t>
              </a:r>
              <a:br>
                <a:rPr lang="en-US" sz="900" b="1">
                  <a:solidFill>
                    <a:schemeClr val="dk1"/>
                  </a:solidFill>
                  <a:latin typeface="Calibri"/>
                  <a:ea typeface="Calibri"/>
                  <a:cs typeface="Calibri"/>
                  <a:sym typeface="Calibri"/>
                </a:rPr>
              </a:br>
              <a:r>
                <a:rPr lang="en-US" sz="900" b="1">
                  <a:solidFill>
                    <a:schemeClr val="dk1"/>
                  </a:solidFill>
                  <a:latin typeface="Calibri"/>
                  <a:ea typeface="Calibri"/>
                  <a:cs typeface="Calibri"/>
                  <a:sym typeface="Calibri"/>
                </a:rPr>
                <a:t>Business and Industry</a:t>
              </a:r>
              <a:endParaRPr/>
            </a:p>
          </p:txBody>
        </p:sp>
        <p:sp>
          <p:nvSpPr>
            <p:cNvPr id="300" name="Google Shape;300;p16"/>
            <p:cNvSpPr/>
            <p:nvPr/>
          </p:nvSpPr>
          <p:spPr>
            <a:xfrm>
              <a:off x="4419600" y="5710846"/>
              <a:ext cx="1447800" cy="4463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ESF 16</a:t>
              </a:r>
              <a:endParaRPr/>
            </a:p>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Volunteers and Donations</a:t>
              </a:r>
              <a:endParaRPr/>
            </a:p>
          </p:txBody>
        </p:sp>
        <p:sp>
          <p:nvSpPr>
            <p:cNvPr id="301" name="Google Shape;301;p16"/>
            <p:cNvSpPr/>
            <p:nvPr/>
          </p:nvSpPr>
          <p:spPr>
            <a:xfrm>
              <a:off x="5838104" y="5740536"/>
              <a:ext cx="1513901" cy="4463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ESF 17</a:t>
              </a:r>
              <a:br>
                <a:rPr lang="en-US" sz="900" b="1">
                  <a:solidFill>
                    <a:schemeClr val="dk1"/>
                  </a:solidFill>
                  <a:latin typeface="Calibri"/>
                  <a:ea typeface="Calibri"/>
                  <a:cs typeface="Calibri"/>
                  <a:sym typeface="Calibri"/>
                </a:rPr>
              </a:br>
              <a:r>
                <a:rPr lang="en-US" sz="900" b="1">
                  <a:solidFill>
                    <a:schemeClr val="dk1"/>
                  </a:solidFill>
                  <a:latin typeface="Calibri"/>
                  <a:ea typeface="Calibri"/>
                  <a:cs typeface="Calibri"/>
                  <a:sym typeface="Calibri"/>
                </a:rPr>
                <a:t>Cyber and Critical</a:t>
              </a:r>
              <a:endParaRPr/>
            </a:p>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Infrastructure Security</a:t>
              </a:r>
              <a:endParaRPr/>
            </a:p>
          </p:txBody>
        </p:sp>
        <p:sp>
          <p:nvSpPr>
            <p:cNvPr id="302" name="Google Shape;302;p16"/>
            <p:cNvSpPr/>
            <p:nvPr/>
          </p:nvSpPr>
          <p:spPr>
            <a:xfrm>
              <a:off x="7045443" y="5713761"/>
              <a:ext cx="1905000" cy="4463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ESF 18 </a:t>
              </a:r>
              <a:endParaRPr/>
            </a:p>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Military </a:t>
              </a:r>
              <a:endParaRPr/>
            </a:p>
            <a:p>
              <a:pPr marL="0" marR="0" lvl="0" indent="0" algn="ctr" rtl="0">
                <a:lnSpc>
                  <a:spcPct val="100000"/>
                </a:lnSpc>
                <a:spcBef>
                  <a:spcPts val="0"/>
                </a:spcBef>
                <a:spcAft>
                  <a:spcPts val="0"/>
                </a:spcAft>
                <a:buNone/>
              </a:pPr>
              <a:r>
                <a:rPr lang="en-US" sz="900" b="1">
                  <a:solidFill>
                    <a:schemeClr val="dk1"/>
                  </a:solidFill>
                  <a:latin typeface="Calibri"/>
                  <a:ea typeface="Calibri"/>
                  <a:cs typeface="Calibri"/>
                  <a:sym typeface="Calibri"/>
                </a:rPr>
                <a:t>Support</a:t>
              </a:r>
              <a:endParaRPr/>
            </a:p>
          </p:txBody>
        </p:sp>
        <p:pic>
          <p:nvPicPr>
            <p:cNvPr id="303" name="Google Shape;303;p16"/>
            <p:cNvPicPr preferRelativeResize="0"/>
            <p:nvPr/>
          </p:nvPicPr>
          <p:blipFill rotWithShape="1">
            <a:blip r:embed="rId3">
              <a:alphaModFix/>
            </a:blip>
            <a:srcRect/>
            <a:stretch/>
          </p:blipFill>
          <p:spPr>
            <a:xfrm>
              <a:off x="737527" y="1321393"/>
              <a:ext cx="1028615" cy="1028615"/>
            </a:xfrm>
            <a:prstGeom prst="rect">
              <a:avLst/>
            </a:prstGeom>
            <a:noFill/>
            <a:ln>
              <a:noFill/>
            </a:ln>
          </p:spPr>
        </p:pic>
        <p:pic>
          <p:nvPicPr>
            <p:cNvPr id="304" name="Google Shape;304;p16"/>
            <p:cNvPicPr preferRelativeResize="0"/>
            <p:nvPr/>
          </p:nvPicPr>
          <p:blipFill rotWithShape="1">
            <a:blip r:embed="rId4">
              <a:alphaModFix/>
            </a:blip>
            <a:srcRect/>
            <a:stretch/>
          </p:blipFill>
          <p:spPr>
            <a:xfrm>
              <a:off x="2026775" y="1333585"/>
              <a:ext cx="1028615" cy="1028615"/>
            </a:xfrm>
            <a:prstGeom prst="rect">
              <a:avLst/>
            </a:prstGeom>
            <a:noFill/>
            <a:ln>
              <a:noFill/>
            </a:ln>
          </p:spPr>
        </p:pic>
        <p:pic>
          <p:nvPicPr>
            <p:cNvPr id="305" name="Google Shape;305;p16"/>
            <p:cNvPicPr preferRelativeResize="0"/>
            <p:nvPr/>
          </p:nvPicPr>
          <p:blipFill rotWithShape="1">
            <a:blip r:embed="rId5">
              <a:alphaModFix/>
            </a:blip>
            <a:srcRect/>
            <a:stretch/>
          </p:blipFill>
          <p:spPr>
            <a:xfrm>
              <a:off x="4653209" y="1321391"/>
              <a:ext cx="1028615" cy="1028615"/>
            </a:xfrm>
            <a:prstGeom prst="rect">
              <a:avLst/>
            </a:prstGeom>
            <a:noFill/>
            <a:ln>
              <a:noFill/>
            </a:ln>
          </p:spPr>
        </p:pic>
        <p:pic>
          <p:nvPicPr>
            <p:cNvPr id="306" name="Google Shape;306;p16"/>
            <p:cNvPicPr preferRelativeResize="0"/>
            <p:nvPr/>
          </p:nvPicPr>
          <p:blipFill rotWithShape="1">
            <a:blip r:embed="rId6">
              <a:alphaModFix/>
            </a:blip>
            <a:srcRect/>
            <a:stretch/>
          </p:blipFill>
          <p:spPr>
            <a:xfrm>
              <a:off x="3356460" y="1321392"/>
              <a:ext cx="1028615" cy="1028615"/>
            </a:xfrm>
            <a:prstGeom prst="rect">
              <a:avLst/>
            </a:prstGeom>
            <a:noFill/>
            <a:ln>
              <a:noFill/>
            </a:ln>
          </p:spPr>
        </p:pic>
        <p:pic>
          <p:nvPicPr>
            <p:cNvPr id="307" name="Google Shape;307;p16"/>
            <p:cNvPicPr preferRelativeResize="0"/>
            <p:nvPr/>
          </p:nvPicPr>
          <p:blipFill rotWithShape="1">
            <a:blip r:embed="rId7">
              <a:alphaModFix/>
            </a:blip>
            <a:srcRect/>
            <a:stretch/>
          </p:blipFill>
          <p:spPr>
            <a:xfrm>
              <a:off x="6084558" y="1310725"/>
              <a:ext cx="1028615" cy="1028615"/>
            </a:xfrm>
            <a:prstGeom prst="rect">
              <a:avLst/>
            </a:prstGeom>
            <a:noFill/>
            <a:ln>
              <a:noFill/>
            </a:ln>
          </p:spPr>
        </p:pic>
        <p:pic>
          <p:nvPicPr>
            <p:cNvPr id="308" name="Google Shape;308;p16"/>
            <p:cNvPicPr preferRelativeResize="0"/>
            <p:nvPr/>
          </p:nvPicPr>
          <p:blipFill rotWithShape="1">
            <a:blip r:embed="rId8">
              <a:alphaModFix/>
            </a:blip>
            <a:srcRect/>
            <a:stretch/>
          </p:blipFill>
          <p:spPr>
            <a:xfrm>
              <a:off x="7483637" y="1321393"/>
              <a:ext cx="1028615" cy="1028615"/>
            </a:xfrm>
            <a:prstGeom prst="rect">
              <a:avLst/>
            </a:prstGeom>
            <a:noFill/>
            <a:ln>
              <a:noFill/>
            </a:ln>
          </p:spPr>
        </p:pic>
        <p:grpSp>
          <p:nvGrpSpPr>
            <p:cNvPr id="309" name="Google Shape;309;p16"/>
            <p:cNvGrpSpPr/>
            <p:nvPr/>
          </p:nvGrpSpPr>
          <p:grpSpPr>
            <a:xfrm>
              <a:off x="2144646" y="3137939"/>
              <a:ext cx="787973" cy="802375"/>
              <a:chOff x="2144646" y="3137939"/>
              <a:chExt cx="787973" cy="802375"/>
            </a:xfrm>
          </p:grpSpPr>
          <p:sp>
            <p:nvSpPr>
              <p:cNvPr id="310" name="Google Shape;310;p16"/>
              <p:cNvSpPr/>
              <p:nvPr/>
            </p:nvSpPr>
            <p:spPr>
              <a:xfrm>
                <a:off x="2144646" y="3137939"/>
                <a:ext cx="787973" cy="802375"/>
              </a:xfrm>
              <a:prstGeom prst="ellipse">
                <a:avLst/>
              </a:prstGeom>
              <a:noFill/>
              <a:ln w="12700" cap="flat" cmpd="sng">
                <a:solidFill>
                  <a:srgbClr val="FF66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pic>
            <p:nvPicPr>
              <p:cNvPr id="311" name="Google Shape;311;p16"/>
              <p:cNvPicPr preferRelativeResize="0"/>
              <p:nvPr/>
            </p:nvPicPr>
            <p:blipFill rotWithShape="1">
              <a:blip r:embed="rId9">
                <a:alphaModFix/>
              </a:blip>
              <a:srcRect/>
              <a:stretch/>
            </p:blipFill>
            <p:spPr>
              <a:xfrm>
                <a:off x="2318566" y="3280391"/>
                <a:ext cx="454278" cy="553998"/>
              </a:xfrm>
              <a:prstGeom prst="rect">
                <a:avLst/>
              </a:prstGeom>
              <a:noFill/>
              <a:ln>
                <a:noFill/>
              </a:ln>
            </p:spPr>
          </p:pic>
        </p:grpSp>
        <p:pic>
          <p:nvPicPr>
            <p:cNvPr id="312" name="Google Shape;312;p16"/>
            <p:cNvPicPr preferRelativeResize="0"/>
            <p:nvPr/>
          </p:nvPicPr>
          <p:blipFill rotWithShape="1">
            <a:blip r:embed="rId10">
              <a:alphaModFix/>
            </a:blip>
            <a:srcRect/>
            <a:stretch/>
          </p:blipFill>
          <p:spPr>
            <a:xfrm>
              <a:off x="737527" y="3009985"/>
              <a:ext cx="1028615" cy="1028615"/>
            </a:xfrm>
            <a:prstGeom prst="rect">
              <a:avLst/>
            </a:prstGeom>
            <a:noFill/>
            <a:ln>
              <a:noFill/>
            </a:ln>
          </p:spPr>
        </p:pic>
        <p:pic>
          <p:nvPicPr>
            <p:cNvPr id="313" name="Google Shape;313;p16"/>
            <p:cNvPicPr preferRelativeResize="0"/>
            <p:nvPr/>
          </p:nvPicPr>
          <p:blipFill rotWithShape="1">
            <a:blip r:embed="rId11">
              <a:alphaModFix/>
            </a:blip>
            <a:srcRect/>
            <a:stretch/>
          </p:blipFill>
          <p:spPr>
            <a:xfrm>
              <a:off x="3356460" y="3009985"/>
              <a:ext cx="1028615" cy="1028615"/>
            </a:xfrm>
            <a:prstGeom prst="rect">
              <a:avLst/>
            </a:prstGeom>
            <a:noFill/>
            <a:ln>
              <a:noFill/>
            </a:ln>
          </p:spPr>
        </p:pic>
        <p:pic>
          <p:nvPicPr>
            <p:cNvPr id="314" name="Google Shape;314;p16"/>
            <p:cNvPicPr preferRelativeResize="0"/>
            <p:nvPr/>
          </p:nvPicPr>
          <p:blipFill rotWithShape="1">
            <a:blip r:embed="rId12">
              <a:alphaModFix/>
            </a:blip>
            <a:srcRect/>
            <a:stretch/>
          </p:blipFill>
          <p:spPr>
            <a:xfrm>
              <a:off x="7483637" y="3009985"/>
              <a:ext cx="1028615" cy="1028615"/>
            </a:xfrm>
            <a:prstGeom prst="rect">
              <a:avLst/>
            </a:prstGeom>
            <a:noFill/>
            <a:ln>
              <a:noFill/>
            </a:ln>
          </p:spPr>
        </p:pic>
        <p:pic>
          <p:nvPicPr>
            <p:cNvPr id="315" name="Google Shape;315;p16"/>
            <p:cNvPicPr preferRelativeResize="0"/>
            <p:nvPr/>
          </p:nvPicPr>
          <p:blipFill rotWithShape="1">
            <a:blip r:embed="rId13">
              <a:alphaModFix/>
            </a:blip>
            <a:srcRect/>
            <a:stretch/>
          </p:blipFill>
          <p:spPr>
            <a:xfrm>
              <a:off x="6080748" y="3009985"/>
              <a:ext cx="1028615" cy="1028615"/>
            </a:xfrm>
            <a:prstGeom prst="rect">
              <a:avLst/>
            </a:prstGeom>
            <a:noFill/>
            <a:ln>
              <a:noFill/>
            </a:ln>
          </p:spPr>
        </p:pic>
        <p:pic>
          <p:nvPicPr>
            <p:cNvPr id="316" name="Google Shape;316;p16"/>
            <p:cNvPicPr preferRelativeResize="0"/>
            <p:nvPr/>
          </p:nvPicPr>
          <p:blipFill rotWithShape="1">
            <a:blip r:embed="rId14">
              <a:alphaModFix/>
            </a:blip>
            <a:srcRect/>
            <a:stretch/>
          </p:blipFill>
          <p:spPr>
            <a:xfrm>
              <a:off x="3378175" y="4767077"/>
              <a:ext cx="1028615" cy="1028615"/>
            </a:xfrm>
            <a:prstGeom prst="rect">
              <a:avLst/>
            </a:prstGeom>
            <a:noFill/>
            <a:ln>
              <a:noFill/>
            </a:ln>
          </p:spPr>
        </p:pic>
        <p:grpSp>
          <p:nvGrpSpPr>
            <p:cNvPr id="317" name="Google Shape;317;p16"/>
            <p:cNvGrpSpPr/>
            <p:nvPr/>
          </p:nvGrpSpPr>
          <p:grpSpPr>
            <a:xfrm>
              <a:off x="4767803" y="3137939"/>
              <a:ext cx="787973" cy="802375"/>
              <a:chOff x="4767803" y="3137939"/>
              <a:chExt cx="787973" cy="802375"/>
            </a:xfrm>
          </p:grpSpPr>
          <p:pic>
            <p:nvPicPr>
              <p:cNvPr id="318" name="Google Shape;318;p16"/>
              <p:cNvPicPr preferRelativeResize="0"/>
              <p:nvPr/>
            </p:nvPicPr>
            <p:blipFill rotWithShape="1">
              <a:blip r:embed="rId15">
                <a:alphaModFix/>
              </a:blip>
              <a:srcRect/>
              <a:stretch/>
            </p:blipFill>
            <p:spPr>
              <a:xfrm>
                <a:off x="4910047" y="3269673"/>
                <a:ext cx="510191" cy="564716"/>
              </a:xfrm>
              <a:prstGeom prst="rect">
                <a:avLst/>
              </a:prstGeom>
              <a:noFill/>
              <a:ln>
                <a:noFill/>
              </a:ln>
            </p:spPr>
          </p:pic>
          <p:sp>
            <p:nvSpPr>
              <p:cNvPr id="319" name="Google Shape;319;p16"/>
              <p:cNvSpPr/>
              <p:nvPr/>
            </p:nvSpPr>
            <p:spPr>
              <a:xfrm>
                <a:off x="4767803" y="3137939"/>
                <a:ext cx="787973" cy="802375"/>
              </a:xfrm>
              <a:prstGeom prst="ellipse">
                <a:avLst/>
              </a:prstGeom>
              <a:noFill/>
              <a:ln w="12700" cap="flat" cmpd="sng">
                <a:solidFill>
                  <a:srgbClr val="7B7B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grpSp>
        <p:pic>
          <p:nvPicPr>
            <p:cNvPr id="320" name="Google Shape;320;p16"/>
            <p:cNvPicPr preferRelativeResize="0"/>
            <p:nvPr/>
          </p:nvPicPr>
          <p:blipFill rotWithShape="1">
            <a:blip r:embed="rId16">
              <a:alphaModFix/>
            </a:blip>
            <a:srcRect/>
            <a:stretch/>
          </p:blipFill>
          <p:spPr>
            <a:xfrm>
              <a:off x="7483636" y="4748789"/>
              <a:ext cx="1028615" cy="1028615"/>
            </a:xfrm>
            <a:prstGeom prst="rect">
              <a:avLst/>
            </a:prstGeom>
            <a:noFill/>
            <a:ln>
              <a:noFill/>
            </a:ln>
          </p:spPr>
        </p:pic>
        <p:pic>
          <p:nvPicPr>
            <p:cNvPr id="321" name="Google Shape;321;p16"/>
            <p:cNvPicPr preferRelativeResize="0"/>
            <p:nvPr/>
          </p:nvPicPr>
          <p:blipFill rotWithShape="1">
            <a:blip r:embed="rId17">
              <a:alphaModFix/>
            </a:blip>
            <a:srcRect/>
            <a:stretch/>
          </p:blipFill>
          <p:spPr>
            <a:xfrm>
              <a:off x="737526" y="4741987"/>
              <a:ext cx="1028615" cy="1028615"/>
            </a:xfrm>
            <a:prstGeom prst="rect">
              <a:avLst/>
            </a:prstGeom>
            <a:noFill/>
            <a:ln>
              <a:noFill/>
            </a:ln>
          </p:spPr>
        </p:pic>
        <p:pic>
          <p:nvPicPr>
            <p:cNvPr id="322" name="Google Shape;322;p16"/>
            <p:cNvPicPr preferRelativeResize="0"/>
            <p:nvPr/>
          </p:nvPicPr>
          <p:blipFill rotWithShape="1">
            <a:blip r:embed="rId18">
              <a:alphaModFix/>
            </a:blip>
            <a:srcRect/>
            <a:stretch/>
          </p:blipFill>
          <p:spPr>
            <a:xfrm>
              <a:off x="4621969" y="4741986"/>
              <a:ext cx="1028615" cy="1028615"/>
            </a:xfrm>
            <a:prstGeom prst="rect">
              <a:avLst/>
            </a:prstGeom>
            <a:noFill/>
            <a:ln>
              <a:noFill/>
            </a:ln>
          </p:spPr>
        </p:pic>
        <p:pic>
          <p:nvPicPr>
            <p:cNvPr id="323" name="Google Shape;323;p16"/>
            <p:cNvPicPr preferRelativeResize="0"/>
            <p:nvPr/>
          </p:nvPicPr>
          <p:blipFill rotWithShape="1">
            <a:blip r:embed="rId19">
              <a:alphaModFix/>
            </a:blip>
            <a:srcRect/>
            <a:stretch/>
          </p:blipFill>
          <p:spPr>
            <a:xfrm>
              <a:off x="2134082" y="4808761"/>
              <a:ext cx="913149" cy="913149"/>
            </a:xfrm>
            <a:prstGeom prst="rect">
              <a:avLst/>
            </a:prstGeom>
            <a:noFill/>
            <a:ln>
              <a:noFill/>
            </a:ln>
          </p:spPr>
        </p:pic>
        <p:pic>
          <p:nvPicPr>
            <p:cNvPr id="324" name="Google Shape;324;p16"/>
            <p:cNvPicPr preferRelativeResize="0"/>
            <p:nvPr/>
          </p:nvPicPr>
          <p:blipFill rotWithShape="1">
            <a:blip r:embed="rId20">
              <a:alphaModFix/>
            </a:blip>
            <a:srcRect/>
            <a:stretch/>
          </p:blipFill>
          <p:spPr>
            <a:xfrm>
              <a:off x="6209923" y="4865181"/>
              <a:ext cx="805265" cy="795829"/>
            </a:xfrm>
            <a:prstGeom prst="rect">
              <a:avLst/>
            </a:prstGeom>
            <a:noFill/>
            <a:ln>
              <a:noFill/>
            </a:ln>
          </p:spPr>
        </p:pic>
      </p:grpSp>
      <p:sp>
        <p:nvSpPr>
          <p:cNvPr id="325" name="Google Shape;325;p16"/>
          <p:cNvSpPr txBox="1"/>
          <p:nvPr/>
        </p:nvSpPr>
        <p:spPr>
          <a:xfrm>
            <a:off x="3189645" y="423139"/>
            <a:ext cx="6198821" cy="438582"/>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US" sz="2400" b="1">
                <a:solidFill>
                  <a:srgbClr val="2F5496"/>
                </a:solidFill>
                <a:latin typeface="Arial"/>
                <a:ea typeface="Arial"/>
                <a:cs typeface="Arial"/>
                <a:sym typeface="Arial"/>
              </a:rPr>
              <a:t>Emergency Support Functions (ESFs)</a:t>
            </a:r>
            <a:endParaRPr sz="2400">
              <a:solidFill>
                <a:srgbClr val="2F5496"/>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17"/>
          <p:cNvSpPr txBox="1">
            <a:spLocks noGrp="1"/>
          </p:cNvSpPr>
          <p:nvPr>
            <p:ph type="title"/>
          </p:nvPr>
        </p:nvSpPr>
        <p:spPr>
          <a:xfrm>
            <a:off x="1837315" y="180109"/>
            <a:ext cx="9980612" cy="666462"/>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rgbClr val="2F5496"/>
              </a:buClr>
              <a:buSzPts val="3200"/>
              <a:buFont typeface="Arial"/>
              <a:buNone/>
            </a:pPr>
            <a:r>
              <a:rPr lang="en-US" b="1">
                <a:solidFill>
                  <a:srgbClr val="2F5496"/>
                </a:solidFill>
              </a:rPr>
              <a:t>State Recovery Functions (SRFs)</a:t>
            </a:r>
            <a:endParaRPr/>
          </a:p>
        </p:txBody>
      </p:sp>
      <p:pic>
        <p:nvPicPr>
          <p:cNvPr id="332" name="Google Shape;332;p17"/>
          <p:cNvPicPr preferRelativeResize="0"/>
          <p:nvPr/>
        </p:nvPicPr>
        <p:blipFill rotWithShape="1">
          <a:blip r:embed="rId3">
            <a:alphaModFix/>
          </a:blip>
          <a:srcRect/>
          <a:stretch/>
        </p:blipFill>
        <p:spPr>
          <a:xfrm>
            <a:off x="2990283" y="2101956"/>
            <a:ext cx="6247638" cy="367552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18"/>
          <p:cNvSpPr txBox="1">
            <a:spLocks noGrp="1"/>
          </p:cNvSpPr>
          <p:nvPr>
            <p:ph type="title"/>
          </p:nvPr>
        </p:nvSpPr>
        <p:spPr>
          <a:xfrm>
            <a:off x="1837315" y="180109"/>
            <a:ext cx="9980612" cy="666462"/>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rgbClr val="2F5496"/>
              </a:buClr>
              <a:buSzPts val="3200"/>
              <a:buFont typeface="Arial"/>
              <a:buNone/>
            </a:pPr>
            <a:r>
              <a:rPr lang="en-US" b="1">
                <a:solidFill>
                  <a:srgbClr val="2F5496"/>
                </a:solidFill>
              </a:rPr>
              <a:t>Declaration Process</a:t>
            </a:r>
            <a:endParaRPr/>
          </a:p>
        </p:txBody>
      </p:sp>
      <p:grpSp>
        <p:nvGrpSpPr>
          <p:cNvPr id="339" name="Google Shape;339;p18"/>
          <p:cNvGrpSpPr/>
          <p:nvPr/>
        </p:nvGrpSpPr>
        <p:grpSpPr>
          <a:xfrm>
            <a:off x="2567286" y="1713625"/>
            <a:ext cx="7057426" cy="4609765"/>
            <a:chOff x="207730" y="2940"/>
            <a:chExt cx="7057426" cy="4609765"/>
          </a:xfrm>
        </p:grpSpPr>
        <p:sp>
          <p:nvSpPr>
            <p:cNvPr id="340" name="Google Shape;340;p18"/>
            <p:cNvSpPr/>
            <p:nvPr/>
          </p:nvSpPr>
          <p:spPr>
            <a:xfrm>
              <a:off x="2245649" y="569136"/>
              <a:ext cx="438535" cy="91440"/>
            </a:xfrm>
            <a:custGeom>
              <a:avLst/>
              <a:gdLst/>
              <a:ahLst/>
              <a:cxnLst/>
              <a:rect l="l" t="t" r="r" b="b"/>
              <a:pathLst>
                <a:path w="120000" h="120000" extrusionOk="0">
                  <a:moveTo>
                    <a:pt x="0" y="60000"/>
                  </a:moveTo>
                  <a:lnTo>
                    <a:pt x="120000" y="60000"/>
                  </a:lnTo>
                </a:path>
              </a:pathLst>
            </a:custGeom>
            <a:noFill/>
            <a:ln w="9525" cap="flat" cmpd="sng">
              <a:solidFill>
                <a:srgbClr val="4372C3"/>
              </a:solidFill>
              <a:prstDash val="solid"/>
              <a:miter lim="800000"/>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18"/>
            <p:cNvSpPr txBox="1"/>
            <p:nvPr/>
          </p:nvSpPr>
          <p:spPr>
            <a:xfrm>
              <a:off x="2453188" y="612510"/>
              <a:ext cx="23456" cy="469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342" name="Google Shape;342;p18"/>
            <p:cNvSpPr/>
            <p:nvPr/>
          </p:nvSpPr>
          <p:spPr>
            <a:xfrm>
              <a:off x="207730" y="2940"/>
              <a:ext cx="2039718" cy="1223831"/>
            </a:xfrm>
            <a:prstGeom prst="rect">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8"/>
            <p:cNvSpPr txBox="1"/>
            <p:nvPr/>
          </p:nvSpPr>
          <p:spPr>
            <a:xfrm>
              <a:off x="207730" y="2940"/>
              <a:ext cx="2039718" cy="1223831"/>
            </a:xfrm>
            <a:prstGeom prst="rect">
              <a:avLst/>
            </a:prstGeom>
            <a:noFill/>
            <a:ln>
              <a:noFill/>
            </a:ln>
          </p:spPr>
          <p:txBody>
            <a:bodyPr spcFirstLastPara="1" wrap="square" lIns="99550" tIns="99550" rIns="99550" bIns="99550"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Disaster Occurs</a:t>
              </a:r>
              <a:endParaRPr/>
            </a:p>
          </p:txBody>
        </p:sp>
        <p:sp>
          <p:nvSpPr>
            <p:cNvPr id="344" name="Google Shape;344;p18"/>
            <p:cNvSpPr/>
            <p:nvPr/>
          </p:nvSpPr>
          <p:spPr>
            <a:xfrm>
              <a:off x="4754503" y="569136"/>
              <a:ext cx="438535" cy="91440"/>
            </a:xfrm>
            <a:custGeom>
              <a:avLst/>
              <a:gdLst/>
              <a:ahLst/>
              <a:cxnLst/>
              <a:rect l="l" t="t" r="r" b="b"/>
              <a:pathLst>
                <a:path w="120000" h="120000" extrusionOk="0">
                  <a:moveTo>
                    <a:pt x="0" y="60000"/>
                  </a:moveTo>
                  <a:lnTo>
                    <a:pt x="120000" y="60000"/>
                  </a:lnTo>
                </a:path>
              </a:pathLst>
            </a:custGeom>
            <a:noFill/>
            <a:ln w="9525" cap="flat" cmpd="sng">
              <a:solidFill>
                <a:srgbClr val="4372C3"/>
              </a:solidFill>
              <a:prstDash val="solid"/>
              <a:miter lim="800000"/>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18"/>
            <p:cNvSpPr txBox="1"/>
            <p:nvPr/>
          </p:nvSpPr>
          <p:spPr>
            <a:xfrm>
              <a:off x="4962042" y="612510"/>
              <a:ext cx="23456" cy="469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346" name="Google Shape;346;p18"/>
            <p:cNvSpPr/>
            <p:nvPr/>
          </p:nvSpPr>
          <p:spPr>
            <a:xfrm>
              <a:off x="2716584" y="2940"/>
              <a:ext cx="2039718" cy="1223831"/>
            </a:xfrm>
            <a:prstGeom prst="rect">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8"/>
            <p:cNvSpPr txBox="1"/>
            <p:nvPr/>
          </p:nvSpPr>
          <p:spPr>
            <a:xfrm>
              <a:off x="2716584" y="2940"/>
              <a:ext cx="2039718" cy="1223831"/>
            </a:xfrm>
            <a:prstGeom prst="rect">
              <a:avLst/>
            </a:prstGeom>
            <a:noFill/>
            <a:ln>
              <a:noFill/>
            </a:ln>
          </p:spPr>
          <p:txBody>
            <a:bodyPr spcFirstLastPara="1" wrap="square" lIns="99550" tIns="99550" rIns="99550" bIns="99550"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Local Response Activities and Mutual Aid</a:t>
              </a:r>
              <a:endParaRPr sz="1400">
                <a:solidFill>
                  <a:schemeClr val="lt1"/>
                </a:solidFill>
                <a:latin typeface="Calibri"/>
                <a:ea typeface="Calibri"/>
                <a:cs typeface="Calibri"/>
                <a:sym typeface="Calibri"/>
              </a:endParaRPr>
            </a:p>
          </p:txBody>
        </p:sp>
        <p:sp>
          <p:nvSpPr>
            <p:cNvPr id="348" name="Google Shape;348;p18"/>
            <p:cNvSpPr/>
            <p:nvPr/>
          </p:nvSpPr>
          <p:spPr>
            <a:xfrm>
              <a:off x="1227589" y="1224971"/>
              <a:ext cx="5017708" cy="438535"/>
            </a:xfrm>
            <a:custGeom>
              <a:avLst/>
              <a:gdLst/>
              <a:ahLst/>
              <a:cxnLst/>
              <a:rect l="l" t="t" r="r" b="b"/>
              <a:pathLst>
                <a:path w="120000" h="120000" extrusionOk="0">
                  <a:moveTo>
                    <a:pt x="120000" y="0"/>
                  </a:moveTo>
                  <a:lnTo>
                    <a:pt x="120000" y="64679"/>
                  </a:lnTo>
                  <a:lnTo>
                    <a:pt x="0" y="64679"/>
                  </a:lnTo>
                  <a:lnTo>
                    <a:pt x="0" y="120000"/>
                  </a:lnTo>
                </a:path>
              </a:pathLst>
            </a:custGeom>
            <a:noFill/>
            <a:ln w="9525" cap="flat" cmpd="sng">
              <a:solidFill>
                <a:srgbClr val="4372C3"/>
              </a:solidFill>
              <a:prstDash val="solid"/>
              <a:miter lim="800000"/>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18"/>
            <p:cNvSpPr txBox="1"/>
            <p:nvPr/>
          </p:nvSpPr>
          <p:spPr>
            <a:xfrm>
              <a:off x="3610454" y="1441893"/>
              <a:ext cx="251979" cy="469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350" name="Google Shape;350;p18"/>
            <p:cNvSpPr/>
            <p:nvPr/>
          </p:nvSpPr>
          <p:spPr>
            <a:xfrm>
              <a:off x="5225438" y="2940"/>
              <a:ext cx="2039718" cy="1223831"/>
            </a:xfrm>
            <a:prstGeom prst="rect">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8"/>
            <p:cNvSpPr txBox="1"/>
            <p:nvPr/>
          </p:nvSpPr>
          <p:spPr>
            <a:xfrm>
              <a:off x="5225438" y="2940"/>
              <a:ext cx="2039718" cy="1223831"/>
            </a:xfrm>
            <a:prstGeom prst="rect">
              <a:avLst/>
            </a:prstGeom>
            <a:noFill/>
            <a:ln>
              <a:noFill/>
            </a:ln>
          </p:spPr>
          <p:txBody>
            <a:bodyPr spcFirstLastPara="1" wrap="square" lIns="99550" tIns="99550" rIns="99550" bIns="99550"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County Disaster Declaration</a:t>
              </a:r>
              <a:endParaRPr/>
            </a:p>
          </p:txBody>
        </p:sp>
        <p:sp>
          <p:nvSpPr>
            <p:cNvPr id="352" name="Google Shape;352;p18"/>
            <p:cNvSpPr/>
            <p:nvPr/>
          </p:nvSpPr>
          <p:spPr>
            <a:xfrm>
              <a:off x="2245649" y="2262102"/>
              <a:ext cx="438535" cy="91440"/>
            </a:xfrm>
            <a:custGeom>
              <a:avLst/>
              <a:gdLst/>
              <a:ahLst/>
              <a:cxnLst/>
              <a:rect l="l" t="t" r="r" b="b"/>
              <a:pathLst>
                <a:path w="120000" h="120000" extrusionOk="0">
                  <a:moveTo>
                    <a:pt x="0" y="60000"/>
                  </a:moveTo>
                  <a:lnTo>
                    <a:pt x="120000" y="60000"/>
                  </a:lnTo>
                </a:path>
              </a:pathLst>
            </a:custGeom>
            <a:noFill/>
            <a:ln w="9525" cap="flat" cmpd="sng">
              <a:solidFill>
                <a:srgbClr val="4372C3"/>
              </a:solidFill>
              <a:prstDash val="solid"/>
              <a:miter lim="800000"/>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8"/>
            <p:cNvSpPr txBox="1"/>
            <p:nvPr/>
          </p:nvSpPr>
          <p:spPr>
            <a:xfrm>
              <a:off x="2453188" y="2305477"/>
              <a:ext cx="23456" cy="469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354" name="Google Shape;354;p18"/>
            <p:cNvSpPr/>
            <p:nvPr/>
          </p:nvSpPr>
          <p:spPr>
            <a:xfrm>
              <a:off x="207730" y="1695907"/>
              <a:ext cx="2039718" cy="1223831"/>
            </a:xfrm>
            <a:prstGeom prst="rect">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8"/>
            <p:cNvSpPr txBox="1"/>
            <p:nvPr/>
          </p:nvSpPr>
          <p:spPr>
            <a:xfrm>
              <a:off x="207730" y="1695907"/>
              <a:ext cx="2039718" cy="1223831"/>
            </a:xfrm>
            <a:prstGeom prst="rect">
              <a:avLst/>
            </a:prstGeom>
            <a:noFill/>
            <a:ln>
              <a:noFill/>
            </a:ln>
          </p:spPr>
          <p:txBody>
            <a:bodyPr spcFirstLastPara="1" wrap="square" lIns="99550" tIns="99550" rIns="99550" bIns="99550"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County Requests Assistance</a:t>
              </a:r>
              <a:endParaRPr/>
            </a:p>
          </p:txBody>
        </p:sp>
        <p:sp>
          <p:nvSpPr>
            <p:cNvPr id="356" name="Google Shape;356;p18"/>
            <p:cNvSpPr/>
            <p:nvPr/>
          </p:nvSpPr>
          <p:spPr>
            <a:xfrm>
              <a:off x="4754503" y="2262102"/>
              <a:ext cx="438535" cy="91440"/>
            </a:xfrm>
            <a:custGeom>
              <a:avLst/>
              <a:gdLst/>
              <a:ahLst/>
              <a:cxnLst/>
              <a:rect l="l" t="t" r="r" b="b"/>
              <a:pathLst>
                <a:path w="120000" h="120000" extrusionOk="0">
                  <a:moveTo>
                    <a:pt x="0" y="60000"/>
                  </a:moveTo>
                  <a:lnTo>
                    <a:pt x="120000" y="60000"/>
                  </a:lnTo>
                </a:path>
              </a:pathLst>
            </a:custGeom>
            <a:noFill/>
            <a:ln w="9525" cap="flat" cmpd="sng">
              <a:solidFill>
                <a:srgbClr val="4372C3"/>
              </a:solidFill>
              <a:prstDash val="solid"/>
              <a:miter lim="800000"/>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8"/>
            <p:cNvSpPr txBox="1"/>
            <p:nvPr/>
          </p:nvSpPr>
          <p:spPr>
            <a:xfrm>
              <a:off x="4962042" y="2305477"/>
              <a:ext cx="23456" cy="469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358" name="Google Shape;358;p18"/>
            <p:cNvSpPr/>
            <p:nvPr/>
          </p:nvSpPr>
          <p:spPr>
            <a:xfrm>
              <a:off x="2716584" y="1695907"/>
              <a:ext cx="2039718" cy="1223831"/>
            </a:xfrm>
            <a:prstGeom prst="rect">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8"/>
            <p:cNvSpPr txBox="1"/>
            <p:nvPr/>
          </p:nvSpPr>
          <p:spPr>
            <a:xfrm>
              <a:off x="2716584" y="1695907"/>
              <a:ext cx="2039718" cy="1223831"/>
            </a:xfrm>
            <a:prstGeom prst="rect">
              <a:avLst/>
            </a:prstGeom>
            <a:noFill/>
            <a:ln>
              <a:noFill/>
            </a:ln>
          </p:spPr>
          <p:txBody>
            <a:bodyPr spcFirstLastPara="1" wrap="square" lIns="99550" tIns="99550" rIns="99550" bIns="99550"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ECC Coordinates Assistance</a:t>
              </a:r>
              <a:endParaRPr/>
            </a:p>
          </p:txBody>
        </p:sp>
        <p:sp>
          <p:nvSpPr>
            <p:cNvPr id="360" name="Google Shape;360;p18"/>
            <p:cNvSpPr/>
            <p:nvPr/>
          </p:nvSpPr>
          <p:spPr>
            <a:xfrm>
              <a:off x="1227589" y="2917938"/>
              <a:ext cx="5017708" cy="438535"/>
            </a:xfrm>
            <a:custGeom>
              <a:avLst/>
              <a:gdLst/>
              <a:ahLst/>
              <a:cxnLst/>
              <a:rect l="l" t="t" r="r" b="b"/>
              <a:pathLst>
                <a:path w="120000" h="120000" extrusionOk="0">
                  <a:moveTo>
                    <a:pt x="120000" y="0"/>
                  </a:moveTo>
                  <a:lnTo>
                    <a:pt x="120000" y="64679"/>
                  </a:lnTo>
                  <a:lnTo>
                    <a:pt x="0" y="64679"/>
                  </a:lnTo>
                  <a:lnTo>
                    <a:pt x="0" y="120000"/>
                  </a:lnTo>
                </a:path>
              </a:pathLst>
            </a:custGeom>
            <a:noFill/>
            <a:ln w="9525" cap="flat" cmpd="sng">
              <a:solidFill>
                <a:srgbClr val="4372C3"/>
              </a:solidFill>
              <a:prstDash val="solid"/>
              <a:miter lim="800000"/>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18"/>
            <p:cNvSpPr txBox="1"/>
            <p:nvPr/>
          </p:nvSpPr>
          <p:spPr>
            <a:xfrm>
              <a:off x="3610454" y="3134860"/>
              <a:ext cx="251979" cy="469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362" name="Google Shape;362;p18"/>
            <p:cNvSpPr/>
            <p:nvPr/>
          </p:nvSpPr>
          <p:spPr>
            <a:xfrm>
              <a:off x="5225438" y="1695907"/>
              <a:ext cx="2039718" cy="1223831"/>
            </a:xfrm>
            <a:prstGeom prst="rect">
              <a:avLst/>
            </a:prstGeom>
            <a:gradFill>
              <a:gsLst>
                <a:gs pos="0">
                  <a:srgbClr val="548135"/>
                </a:gs>
                <a:gs pos="85000">
                  <a:srgbClr val="4875C5"/>
                </a:gs>
                <a:gs pos="100000">
                  <a:srgbClr val="8DA9DB"/>
                </a:gs>
              </a:gsLst>
              <a:lin ang="16200000" scaled="0"/>
            </a:gra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18"/>
            <p:cNvSpPr txBox="1"/>
            <p:nvPr/>
          </p:nvSpPr>
          <p:spPr>
            <a:xfrm>
              <a:off x="5225438" y="1695907"/>
              <a:ext cx="2039718" cy="1223831"/>
            </a:xfrm>
            <a:prstGeom prst="rect">
              <a:avLst/>
            </a:prstGeom>
            <a:noFill/>
            <a:ln>
              <a:noFill/>
            </a:ln>
          </p:spPr>
          <p:txBody>
            <a:bodyPr spcFirstLastPara="1" wrap="square" lIns="99550" tIns="99550" rIns="99550" bIns="99550"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Governor Declares State of Emergency</a:t>
              </a:r>
              <a:endParaRPr/>
            </a:p>
          </p:txBody>
        </p:sp>
        <p:sp>
          <p:nvSpPr>
            <p:cNvPr id="364" name="Google Shape;364;p18"/>
            <p:cNvSpPr/>
            <p:nvPr/>
          </p:nvSpPr>
          <p:spPr>
            <a:xfrm>
              <a:off x="2245649" y="3955069"/>
              <a:ext cx="438535" cy="91440"/>
            </a:xfrm>
            <a:custGeom>
              <a:avLst/>
              <a:gdLst/>
              <a:ahLst/>
              <a:cxnLst/>
              <a:rect l="l" t="t" r="r" b="b"/>
              <a:pathLst>
                <a:path w="120000" h="120000" extrusionOk="0">
                  <a:moveTo>
                    <a:pt x="0" y="60000"/>
                  </a:moveTo>
                  <a:lnTo>
                    <a:pt x="120000" y="60000"/>
                  </a:lnTo>
                </a:path>
              </a:pathLst>
            </a:custGeom>
            <a:noFill/>
            <a:ln w="9525" cap="flat" cmpd="sng">
              <a:solidFill>
                <a:srgbClr val="4372C3"/>
              </a:solidFill>
              <a:prstDash val="solid"/>
              <a:miter lim="800000"/>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18"/>
            <p:cNvSpPr txBox="1"/>
            <p:nvPr/>
          </p:nvSpPr>
          <p:spPr>
            <a:xfrm>
              <a:off x="2453188" y="3998444"/>
              <a:ext cx="23456" cy="469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366" name="Google Shape;366;p18"/>
            <p:cNvSpPr/>
            <p:nvPr/>
          </p:nvSpPr>
          <p:spPr>
            <a:xfrm>
              <a:off x="207730" y="3388874"/>
              <a:ext cx="2039718" cy="1223831"/>
            </a:xfrm>
            <a:prstGeom prst="rect">
              <a:avLst/>
            </a:prstGeom>
            <a:solidFill>
              <a:srgbClr val="5481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18"/>
            <p:cNvSpPr txBox="1"/>
            <p:nvPr/>
          </p:nvSpPr>
          <p:spPr>
            <a:xfrm>
              <a:off x="207730" y="3388874"/>
              <a:ext cx="2039718" cy="1223831"/>
            </a:xfrm>
            <a:prstGeom prst="rect">
              <a:avLst/>
            </a:prstGeom>
            <a:noFill/>
            <a:ln>
              <a:noFill/>
            </a:ln>
          </p:spPr>
          <p:txBody>
            <a:bodyPr spcFirstLastPara="1" wrap="square" lIns="99550" tIns="99550" rIns="99550" bIns="99550"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Initial Damage Assessment (IDA)/Preliminary Damage Assessment (PDA)</a:t>
              </a:r>
              <a:endParaRPr/>
            </a:p>
          </p:txBody>
        </p:sp>
        <p:sp>
          <p:nvSpPr>
            <p:cNvPr id="368" name="Google Shape;368;p18"/>
            <p:cNvSpPr/>
            <p:nvPr/>
          </p:nvSpPr>
          <p:spPr>
            <a:xfrm>
              <a:off x="4754503" y="3955069"/>
              <a:ext cx="438535" cy="91440"/>
            </a:xfrm>
            <a:custGeom>
              <a:avLst/>
              <a:gdLst/>
              <a:ahLst/>
              <a:cxnLst/>
              <a:rect l="l" t="t" r="r" b="b"/>
              <a:pathLst>
                <a:path w="120000" h="120000" extrusionOk="0">
                  <a:moveTo>
                    <a:pt x="0" y="60000"/>
                  </a:moveTo>
                  <a:lnTo>
                    <a:pt x="120000" y="60000"/>
                  </a:lnTo>
                </a:path>
              </a:pathLst>
            </a:custGeom>
            <a:noFill/>
            <a:ln w="9525" cap="flat" cmpd="sng">
              <a:solidFill>
                <a:srgbClr val="4372C3"/>
              </a:solidFill>
              <a:prstDash val="solid"/>
              <a:miter lim="800000"/>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8"/>
            <p:cNvSpPr txBox="1"/>
            <p:nvPr/>
          </p:nvSpPr>
          <p:spPr>
            <a:xfrm>
              <a:off x="4962042" y="3998444"/>
              <a:ext cx="23456" cy="469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370" name="Google Shape;370;p18"/>
            <p:cNvSpPr/>
            <p:nvPr/>
          </p:nvSpPr>
          <p:spPr>
            <a:xfrm>
              <a:off x="2716584" y="3388874"/>
              <a:ext cx="2039718" cy="1223831"/>
            </a:xfrm>
            <a:prstGeom prst="rect">
              <a:avLst/>
            </a:prstGeom>
            <a:solidFill>
              <a:srgbClr val="5481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8"/>
            <p:cNvSpPr txBox="1"/>
            <p:nvPr/>
          </p:nvSpPr>
          <p:spPr>
            <a:xfrm>
              <a:off x="2716584" y="3388874"/>
              <a:ext cx="2039718" cy="1223831"/>
            </a:xfrm>
            <a:prstGeom prst="rect">
              <a:avLst/>
            </a:prstGeom>
            <a:noFill/>
            <a:ln>
              <a:noFill/>
            </a:ln>
          </p:spPr>
          <p:txBody>
            <a:bodyPr spcFirstLastPara="1" wrap="square" lIns="99550" tIns="99550" rIns="99550" bIns="99550"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Request Federal Assistance</a:t>
              </a:r>
              <a:endParaRPr/>
            </a:p>
          </p:txBody>
        </p:sp>
        <p:sp>
          <p:nvSpPr>
            <p:cNvPr id="372" name="Google Shape;372;p18"/>
            <p:cNvSpPr/>
            <p:nvPr/>
          </p:nvSpPr>
          <p:spPr>
            <a:xfrm>
              <a:off x="5225438" y="3388874"/>
              <a:ext cx="2039718" cy="1223831"/>
            </a:xfrm>
            <a:prstGeom prst="rect">
              <a:avLst/>
            </a:prstGeom>
            <a:solidFill>
              <a:srgbClr val="5481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18"/>
            <p:cNvSpPr txBox="1"/>
            <p:nvPr/>
          </p:nvSpPr>
          <p:spPr>
            <a:xfrm>
              <a:off x="5225438" y="3388874"/>
              <a:ext cx="2039718" cy="1223831"/>
            </a:xfrm>
            <a:prstGeom prst="rect">
              <a:avLst/>
            </a:prstGeom>
            <a:noFill/>
            <a:ln>
              <a:noFill/>
            </a:ln>
          </p:spPr>
          <p:txBody>
            <a:bodyPr spcFirstLastPara="1" wrap="square" lIns="99550" tIns="99550" rIns="99550" bIns="99550"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Federal Disaster Declared</a:t>
              </a:r>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19"/>
          <p:cNvSpPr txBox="1">
            <a:spLocks noGrp="1"/>
          </p:cNvSpPr>
          <p:nvPr>
            <p:ph type="title"/>
          </p:nvPr>
        </p:nvSpPr>
        <p:spPr>
          <a:xfrm>
            <a:off x="1837315" y="180109"/>
            <a:ext cx="9980612" cy="666462"/>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3200"/>
              <a:buFont typeface="Arial"/>
              <a:buNone/>
            </a:pPr>
            <a:r>
              <a:rPr lang="en-US"/>
              <a:t>Ladder of Assistance</a:t>
            </a:r>
            <a:endParaRPr/>
          </a:p>
        </p:txBody>
      </p:sp>
      <p:grpSp>
        <p:nvGrpSpPr>
          <p:cNvPr id="380" name="Google Shape;380;p19"/>
          <p:cNvGrpSpPr/>
          <p:nvPr/>
        </p:nvGrpSpPr>
        <p:grpSpPr>
          <a:xfrm>
            <a:off x="1657816" y="1489913"/>
            <a:ext cx="9010184" cy="5231566"/>
            <a:chOff x="0" y="0"/>
            <a:chExt cx="9010184" cy="5231566"/>
          </a:xfrm>
        </p:grpSpPr>
        <p:sp>
          <p:nvSpPr>
            <p:cNvPr id="381" name="Google Shape;381;p19"/>
            <p:cNvSpPr/>
            <p:nvPr/>
          </p:nvSpPr>
          <p:spPr>
            <a:xfrm>
              <a:off x="5514233" y="0"/>
              <a:ext cx="3495951" cy="1046313"/>
            </a:xfrm>
            <a:custGeom>
              <a:avLst/>
              <a:gdLst/>
              <a:ahLst/>
              <a:cxnLst/>
              <a:rect l="l" t="t" r="r" b="b"/>
              <a:pathLst>
                <a:path w="120000" h="120000" extrusionOk="0">
                  <a:moveTo>
                    <a:pt x="0" y="120000"/>
                  </a:moveTo>
                  <a:lnTo>
                    <a:pt x="21031" y="0"/>
                  </a:lnTo>
                  <a:lnTo>
                    <a:pt x="120000" y="0"/>
                  </a:lnTo>
                  <a:lnTo>
                    <a:pt x="120000" y="120000"/>
                  </a:lnTo>
                  <a:close/>
                </a:path>
              </a:pathLst>
            </a:custGeom>
            <a:solidFill>
              <a:schemeClr val="lt1">
                <a:alpha val="89803"/>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9"/>
            <p:cNvSpPr txBox="1"/>
            <p:nvPr/>
          </p:nvSpPr>
          <p:spPr>
            <a:xfrm>
              <a:off x="6126925" y="0"/>
              <a:ext cx="2883259" cy="1046313"/>
            </a:xfrm>
            <a:prstGeom prst="rect">
              <a:avLst/>
            </a:prstGeom>
            <a:noFill/>
            <a:ln>
              <a:noFill/>
            </a:ln>
          </p:spPr>
          <p:txBody>
            <a:bodyPr spcFirstLastPara="1" wrap="square" lIns="247650" tIns="247650" rIns="247650" bIns="247650" anchor="t" anchorCtr="0">
              <a:noAutofit/>
            </a:bodyPr>
            <a:lstStyle/>
            <a:p>
              <a:pPr marL="171450" marR="0" lvl="1" indent="-171450" algn="l" rtl="0">
                <a:lnSpc>
                  <a:spcPct val="90000"/>
                </a:lnSpc>
                <a:spcBef>
                  <a:spcPts val="0"/>
                </a:spcBef>
                <a:spcAft>
                  <a:spcPts val="0"/>
                </a:spcAft>
                <a:buClr>
                  <a:schemeClr val="dk1"/>
                </a:buClr>
                <a:buSzPts val="1800"/>
                <a:buFont typeface="Calibri"/>
                <a:buChar char="•"/>
              </a:pPr>
              <a:r>
                <a:rPr lang="en-US" sz="1800" b="0" i="0" u="none" strike="noStrike" cap="none">
                  <a:solidFill>
                    <a:schemeClr val="dk1"/>
                  </a:solidFill>
                  <a:latin typeface="Calibri"/>
                  <a:ea typeface="Calibri"/>
                  <a:cs typeface="Calibri"/>
                  <a:sym typeface="Calibri"/>
                </a:rPr>
                <a:t>Provides assistance when State resources are exhausted.</a:t>
              </a:r>
              <a:endParaRPr/>
            </a:p>
          </p:txBody>
        </p:sp>
        <p:sp>
          <p:nvSpPr>
            <p:cNvPr id="383" name="Google Shape;383;p19"/>
            <p:cNvSpPr/>
            <p:nvPr/>
          </p:nvSpPr>
          <p:spPr>
            <a:xfrm rot="10800000">
              <a:off x="0" y="0"/>
              <a:ext cx="6126925" cy="1046313"/>
            </a:xfrm>
            <a:prstGeom prst="trapezoid">
              <a:avLst>
                <a:gd name="adj" fmla="val 58557"/>
              </a:avLst>
            </a:prstGeom>
            <a:solidFill>
              <a:srgbClr val="F4C8C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9"/>
            <p:cNvSpPr txBox="1"/>
            <p:nvPr/>
          </p:nvSpPr>
          <p:spPr>
            <a:xfrm>
              <a:off x="1072212" y="0"/>
              <a:ext cx="3982501" cy="1046313"/>
            </a:xfrm>
            <a:prstGeom prst="rect">
              <a:avLst/>
            </a:prstGeom>
            <a:noFill/>
            <a:ln>
              <a:noFill/>
            </a:ln>
          </p:spPr>
          <p:txBody>
            <a:bodyPr spcFirstLastPara="1" wrap="square" lIns="34275" tIns="34275" rIns="34275" bIns="34275" anchor="ctr" anchorCtr="0">
              <a:noAutofit/>
            </a:bodyPr>
            <a:lstStyle/>
            <a:p>
              <a:pPr marL="0" marR="0" lvl="0" indent="0" algn="ctr" rtl="0">
                <a:lnSpc>
                  <a:spcPct val="90000"/>
                </a:lnSpc>
                <a:spcBef>
                  <a:spcPts val="0"/>
                </a:spcBef>
                <a:spcAft>
                  <a:spcPts val="0"/>
                </a:spcAft>
                <a:buClr>
                  <a:schemeClr val="lt1"/>
                </a:buClr>
                <a:buSzPts val="2700"/>
                <a:buFont typeface="Calibri"/>
                <a:buNone/>
              </a:pPr>
              <a:r>
                <a:rPr lang="en-US" sz="2700">
                  <a:solidFill>
                    <a:schemeClr val="lt1"/>
                  </a:solidFill>
                  <a:latin typeface="Calibri"/>
                  <a:ea typeface="Calibri"/>
                  <a:cs typeface="Calibri"/>
                  <a:sym typeface="Calibri"/>
                </a:rPr>
                <a:t>Federal</a:t>
              </a:r>
              <a:endParaRPr/>
            </a:p>
          </p:txBody>
        </p:sp>
        <p:sp>
          <p:nvSpPr>
            <p:cNvPr id="385" name="Google Shape;385;p19"/>
            <p:cNvSpPr/>
            <p:nvPr/>
          </p:nvSpPr>
          <p:spPr>
            <a:xfrm>
              <a:off x="4901540" y="1046313"/>
              <a:ext cx="4108644" cy="1046313"/>
            </a:xfrm>
            <a:custGeom>
              <a:avLst/>
              <a:gdLst/>
              <a:ahLst/>
              <a:cxnLst/>
              <a:rect l="l" t="t" r="r" b="b"/>
              <a:pathLst>
                <a:path w="120000" h="120000" extrusionOk="0">
                  <a:moveTo>
                    <a:pt x="0" y="120000"/>
                  </a:moveTo>
                  <a:lnTo>
                    <a:pt x="17895" y="0"/>
                  </a:lnTo>
                  <a:lnTo>
                    <a:pt x="120000" y="0"/>
                  </a:lnTo>
                  <a:lnTo>
                    <a:pt x="120000" y="120000"/>
                  </a:lnTo>
                  <a:close/>
                </a:path>
              </a:pathLst>
            </a:custGeom>
            <a:solidFill>
              <a:schemeClr val="lt1">
                <a:alpha val="89803"/>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9"/>
            <p:cNvSpPr txBox="1"/>
            <p:nvPr/>
          </p:nvSpPr>
          <p:spPr>
            <a:xfrm>
              <a:off x="5514233" y="1046313"/>
              <a:ext cx="3495951" cy="1046313"/>
            </a:xfrm>
            <a:prstGeom prst="rect">
              <a:avLst/>
            </a:prstGeom>
            <a:noFill/>
            <a:ln>
              <a:noFill/>
            </a:ln>
          </p:spPr>
          <p:txBody>
            <a:bodyPr spcFirstLastPara="1" wrap="square" lIns="247650" tIns="247650" rIns="247650" bIns="247650" anchor="t" anchorCtr="0">
              <a:noAutofit/>
            </a:bodyPr>
            <a:lstStyle/>
            <a:p>
              <a:pPr marL="171450" marR="0" lvl="1" indent="-171450" algn="l" rtl="0">
                <a:lnSpc>
                  <a:spcPct val="90000"/>
                </a:lnSpc>
                <a:spcBef>
                  <a:spcPts val="0"/>
                </a:spcBef>
                <a:spcAft>
                  <a:spcPts val="0"/>
                </a:spcAft>
                <a:buClr>
                  <a:schemeClr val="dk1"/>
                </a:buClr>
                <a:buSzPts val="1800"/>
                <a:buFont typeface="Calibri"/>
                <a:buChar char="•"/>
              </a:pPr>
              <a:r>
                <a:rPr lang="en-US" sz="1800" b="0" i="0" u="none" strike="noStrike" cap="none">
                  <a:solidFill>
                    <a:schemeClr val="dk1"/>
                  </a:solidFill>
                  <a:latin typeface="Calibri"/>
                  <a:ea typeface="Calibri"/>
                  <a:cs typeface="Calibri"/>
                  <a:sym typeface="Calibri"/>
                </a:rPr>
                <a:t>Provides assistance when county resources are exhausted.</a:t>
              </a:r>
              <a:endParaRPr/>
            </a:p>
          </p:txBody>
        </p:sp>
        <p:sp>
          <p:nvSpPr>
            <p:cNvPr id="387" name="Google Shape;387;p19"/>
            <p:cNvSpPr/>
            <p:nvPr/>
          </p:nvSpPr>
          <p:spPr>
            <a:xfrm rot="10800000">
              <a:off x="612692" y="1046313"/>
              <a:ext cx="4901540" cy="1046313"/>
            </a:xfrm>
            <a:prstGeom prst="trapezoid">
              <a:avLst>
                <a:gd name="adj" fmla="val 58557"/>
              </a:avLst>
            </a:prstGeom>
            <a:solidFill>
              <a:srgbClr val="EEA4A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9"/>
            <p:cNvSpPr txBox="1"/>
            <p:nvPr/>
          </p:nvSpPr>
          <p:spPr>
            <a:xfrm>
              <a:off x="1470462" y="1046313"/>
              <a:ext cx="3186001" cy="1046313"/>
            </a:xfrm>
            <a:prstGeom prst="rect">
              <a:avLst/>
            </a:prstGeom>
            <a:noFill/>
            <a:ln>
              <a:noFill/>
            </a:ln>
          </p:spPr>
          <p:txBody>
            <a:bodyPr spcFirstLastPara="1" wrap="square" lIns="34275" tIns="34275" rIns="34275" bIns="34275" anchor="ctr" anchorCtr="0">
              <a:noAutofit/>
            </a:bodyPr>
            <a:lstStyle/>
            <a:p>
              <a:pPr marL="0" marR="0" lvl="0" indent="0" algn="ctr" rtl="0">
                <a:lnSpc>
                  <a:spcPct val="90000"/>
                </a:lnSpc>
                <a:spcBef>
                  <a:spcPts val="0"/>
                </a:spcBef>
                <a:spcAft>
                  <a:spcPts val="0"/>
                </a:spcAft>
                <a:buClr>
                  <a:schemeClr val="lt1"/>
                </a:buClr>
                <a:buSzPts val="2700"/>
                <a:buFont typeface="Calibri"/>
                <a:buNone/>
              </a:pPr>
              <a:r>
                <a:rPr lang="en-US" sz="2700">
                  <a:solidFill>
                    <a:schemeClr val="lt1"/>
                  </a:solidFill>
                  <a:latin typeface="Calibri"/>
                  <a:ea typeface="Calibri"/>
                  <a:cs typeface="Calibri"/>
                  <a:sym typeface="Calibri"/>
                </a:rPr>
                <a:t>State</a:t>
              </a:r>
              <a:endParaRPr sz="2700">
                <a:solidFill>
                  <a:schemeClr val="lt1"/>
                </a:solidFill>
                <a:latin typeface="Calibri"/>
                <a:ea typeface="Calibri"/>
                <a:cs typeface="Calibri"/>
                <a:sym typeface="Calibri"/>
              </a:endParaRPr>
            </a:p>
          </p:txBody>
        </p:sp>
        <p:sp>
          <p:nvSpPr>
            <p:cNvPr id="389" name="Google Shape;389;p19"/>
            <p:cNvSpPr/>
            <p:nvPr/>
          </p:nvSpPr>
          <p:spPr>
            <a:xfrm>
              <a:off x="4288848" y="2092626"/>
              <a:ext cx="4721336" cy="1046313"/>
            </a:xfrm>
            <a:custGeom>
              <a:avLst/>
              <a:gdLst/>
              <a:ahLst/>
              <a:cxnLst/>
              <a:rect l="l" t="t" r="r" b="b"/>
              <a:pathLst>
                <a:path w="120000" h="120000" extrusionOk="0">
                  <a:moveTo>
                    <a:pt x="0" y="120000"/>
                  </a:moveTo>
                  <a:lnTo>
                    <a:pt x="15572" y="0"/>
                  </a:lnTo>
                  <a:lnTo>
                    <a:pt x="120000" y="0"/>
                  </a:lnTo>
                  <a:lnTo>
                    <a:pt x="120000" y="120000"/>
                  </a:lnTo>
                  <a:close/>
                </a:path>
              </a:pathLst>
            </a:custGeom>
            <a:solidFill>
              <a:schemeClr val="lt1">
                <a:alpha val="89803"/>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9"/>
            <p:cNvSpPr txBox="1"/>
            <p:nvPr/>
          </p:nvSpPr>
          <p:spPr>
            <a:xfrm>
              <a:off x="4901540" y="2092626"/>
              <a:ext cx="4108644" cy="1046313"/>
            </a:xfrm>
            <a:prstGeom prst="rect">
              <a:avLst/>
            </a:prstGeom>
            <a:noFill/>
            <a:ln>
              <a:noFill/>
            </a:ln>
          </p:spPr>
          <p:txBody>
            <a:bodyPr spcFirstLastPara="1" wrap="square" lIns="247650" tIns="247650" rIns="247650" bIns="247650" anchor="t" anchorCtr="0">
              <a:noAutofit/>
            </a:bodyPr>
            <a:lstStyle/>
            <a:p>
              <a:pPr marL="171450" marR="0" lvl="1" indent="-171450" algn="l" rtl="0">
                <a:lnSpc>
                  <a:spcPct val="90000"/>
                </a:lnSpc>
                <a:spcBef>
                  <a:spcPts val="0"/>
                </a:spcBef>
                <a:spcAft>
                  <a:spcPts val="0"/>
                </a:spcAft>
                <a:buClr>
                  <a:schemeClr val="dk1"/>
                </a:buClr>
                <a:buSzPts val="1800"/>
                <a:buFont typeface="Calibri"/>
                <a:buChar char="•"/>
              </a:pPr>
              <a:r>
                <a:rPr lang="en-US" sz="1800" b="0" i="0" u="none" strike="noStrike" cap="none">
                  <a:solidFill>
                    <a:schemeClr val="dk1"/>
                  </a:solidFill>
                  <a:latin typeface="Calibri"/>
                  <a:ea typeface="Calibri"/>
                  <a:cs typeface="Calibri"/>
                  <a:sym typeface="Calibri"/>
                </a:rPr>
                <a:t>Provides assistance when local resources are exhausted.</a:t>
              </a:r>
              <a:endParaRPr/>
            </a:p>
          </p:txBody>
        </p:sp>
        <p:sp>
          <p:nvSpPr>
            <p:cNvPr id="391" name="Google Shape;391;p19"/>
            <p:cNvSpPr/>
            <p:nvPr/>
          </p:nvSpPr>
          <p:spPr>
            <a:xfrm rot="10800000">
              <a:off x="1225385" y="2092626"/>
              <a:ext cx="3676155" cy="1046313"/>
            </a:xfrm>
            <a:prstGeom prst="trapezoid">
              <a:avLst>
                <a:gd name="adj" fmla="val 58557"/>
              </a:avLst>
            </a:prstGeom>
            <a:solidFill>
              <a:srgbClr val="F2858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9"/>
            <p:cNvSpPr txBox="1"/>
            <p:nvPr/>
          </p:nvSpPr>
          <p:spPr>
            <a:xfrm>
              <a:off x="1868712" y="2092626"/>
              <a:ext cx="2389501" cy="1046313"/>
            </a:xfrm>
            <a:prstGeom prst="rect">
              <a:avLst/>
            </a:prstGeom>
            <a:noFill/>
            <a:ln>
              <a:noFill/>
            </a:ln>
          </p:spPr>
          <p:txBody>
            <a:bodyPr spcFirstLastPara="1" wrap="square" lIns="34275" tIns="34275" rIns="34275" bIns="34275" anchor="ctr" anchorCtr="0">
              <a:noAutofit/>
            </a:bodyPr>
            <a:lstStyle/>
            <a:p>
              <a:pPr marL="0" marR="0" lvl="0" indent="0" algn="ctr" rtl="0">
                <a:lnSpc>
                  <a:spcPct val="90000"/>
                </a:lnSpc>
                <a:spcBef>
                  <a:spcPts val="0"/>
                </a:spcBef>
                <a:spcAft>
                  <a:spcPts val="0"/>
                </a:spcAft>
                <a:buClr>
                  <a:schemeClr val="lt1"/>
                </a:buClr>
                <a:buSzPts val="2700"/>
                <a:buFont typeface="Calibri"/>
                <a:buNone/>
              </a:pPr>
              <a:r>
                <a:rPr lang="en-US" sz="2700">
                  <a:solidFill>
                    <a:schemeClr val="lt1"/>
                  </a:solidFill>
                  <a:latin typeface="Calibri"/>
                  <a:ea typeface="Calibri"/>
                  <a:cs typeface="Calibri"/>
                  <a:sym typeface="Calibri"/>
                </a:rPr>
                <a:t>County</a:t>
              </a:r>
              <a:endParaRPr/>
            </a:p>
          </p:txBody>
        </p:sp>
        <p:sp>
          <p:nvSpPr>
            <p:cNvPr id="393" name="Google Shape;393;p19"/>
            <p:cNvSpPr/>
            <p:nvPr/>
          </p:nvSpPr>
          <p:spPr>
            <a:xfrm>
              <a:off x="3676155" y="3138940"/>
              <a:ext cx="5334029" cy="1046313"/>
            </a:xfrm>
            <a:custGeom>
              <a:avLst/>
              <a:gdLst/>
              <a:ahLst/>
              <a:cxnLst/>
              <a:rect l="l" t="t" r="r" b="b"/>
              <a:pathLst>
                <a:path w="120000" h="120000" extrusionOk="0">
                  <a:moveTo>
                    <a:pt x="0" y="120000"/>
                  </a:moveTo>
                  <a:lnTo>
                    <a:pt x="13784" y="0"/>
                  </a:lnTo>
                  <a:lnTo>
                    <a:pt x="120000" y="0"/>
                  </a:lnTo>
                  <a:lnTo>
                    <a:pt x="120000" y="120000"/>
                  </a:lnTo>
                  <a:close/>
                </a:path>
              </a:pathLst>
            </a:custGeom>
            <a:solidFill>
              <a:schemeClr val="lt1">
                <a:alpha val="89803"/>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9"/>
            <p:cNvSpPr txBox="1"/>
            <p:nvPr/>
          </p:nvSpPr>
          <p:spPr>
            <a:xfrm>
              <a:off x="4288848" y="3138940"/>
              <a:ext cx="4721336" cy="1046313"/>
            </a:xfrm>
            <a:prstGeom prst="rect">
              <a:avLst/>
            </a:prstGeom>
            <a:noFill/>
            <a:ln>
              <a:noFill/>
            </a:ln>
          </p:spPr>
          <p:txBody>
            <a:bodyPr spcFirstLastPara="1" wrap="square" lIns="247650" tIns="247650" rIns="247650" bIns="247650" anchor="t" anchorCtr="0">
              <a:noAutofit/>
            </a:bodyPr>
            <a:lstStyle/>
            <a:p>
              <a:pPr marL="171450" marR="0" lvl="1" indent="-171450" algn="l" rtl="0">
                <a:lnSpc>
                  <a:spcPct val="90000"/>
                </a:lnSpc>
                <a:spcBef>
                  <a:spcPts val="0"/>
                </a:spcBef>
                <a:spcAft>
                  <a:spcPts val="0"/>
                </a:spcAft>
                <a:buClr>
                  <a:schemeClr val="dk1"/>
                </a:buClr>
                <a:buSzPts val="1800"/>
                <a:buFont typeface="Calibri"/>
                <a:buChar char="•"/>
              </a:pPr>
              <a:r>
                <a:rPr lang="en-US" sz="1800" b="0" i="0" u="none" strike="noStrike" cap="none">
                  <a:solidFill>
                    <a:schemeClr val="dk1"/>
                  </a:solidFill>
                  <a:latin typeface="Calibri"/>
                  <a:ea typeface="Calibri"/>
                  <a:cs typeface="Calibri"/>
                  <a:sym typeface="Calibri"/>
                </a:rPr>
                <a:t>Provide direct “First Responder” response and incident management.</a:t>
              </a:r>
              <a:endParaRPr/>
            </a:p>
            <a:p>
              <a:pPr marL="342900" marR="0" lvl="2" indent="-171450" algn="l" rtl="0">
                <a:lnSpc>
                  <a:spcPct val="90000"/>
                </a:lnSpc>
                <a:spcBef>
                  <a:spcPts val="270"/>
                </a:spcBef>
                <a:spcAft>
                  <a:spcPts val="0"/>
                </a:spcAft>
                <a:buClr>
                  <a:schemeClr val="dk1"/>
                </a:buClr>
                <a:buSzPts val="1800"/>
                <a:buFont typeface="Calibri"/>
                <a:buChar char="•"/>
              </a:pPr>
              <a:r>
                <a:rPr lang="en-US" sz="1800" b="0" i="0" u="none" strike="noStrike" cap="none">
                  <a:solidFill>
                    <a:schemeClr val="dk1"/>
                  </a:solidFill>
                  <a:latin typeface="Calibri"/>
                  <a:ea typeface="Calibri"/>
                  <a:cs typeface="Calibri"/>
                  <a:sym typeface="Calibri"/>
                </a:rPr>
                <a:t>Incident response is always a local responsibility</a:t>
              </a:r>
              <a:endParaRPr/>
            </a:p>
          </p:txBody>
        </p:sp>
        <p:sp>
          <p:nvSpPr>
            <p:cNvPr id="395" name="Google Shape;395;p19"/>
            <p:cNvSpPr/>
            <p:nvPr/>
          </p:nvSpPr>
          <p:spPr>
            <a:xfrm rot="10800000">
              <a:off x="1838077" y="3138940"/>
              <a:ext cx="2450770" cy="1046313"/>
            </a:xfrm>
            <a:prstGeom prst="trapezoid">
              <a:avLst>
                <a:gd name="adj" fmla="val 58557"/>
              </a:avLst>
            </a:prstGeom>
            <a:solidFill>
              <a:srgbClr val="DD5D5D"/>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9"/>
            <p:cNvSpPr txBox="1"/>
            <p:nvPr/>
          </p:nvSpPr>
          <p:spPr>
            <a:xfrm>
              <a:off x="2266962" y="3138940"/>
              <a:ext cx="1593000" cy="1046313"/>
            </a:xfrm>
            <a:prstGeom prst="rect">
              <a:avLst/>
            </a:prstGeom>
            <a:noFill/>
            <a:ln>
              <a:noFill/>
            </a:ln>
          </p:spPr>
          <p:txBody>
            <a:bodyPr spcFirstLastPara="1" wrap="square" lIns="34275" tIns="34275" rIns="34275" bIns="34275" anchor="ctr" anchorCtr="0">
              <a:noAutofit/>
            </a:bodyPr>
            <a:lstStyle/>
            <a:p>
              <a:pPr marL="0" marR="0" lvl="0" indent="0" algn="ctr" rtl="0">
                <a:lnSpc>
                  <a:spcPct val="90000"/>
                </a:lnSpc>
                <a:spcBef>
                  <a:spcPts val="0"/>
                </a:spcBef>
                <a:spcAft>
                  <a:spcPts val="0"/>
                </a:spcAft>
                <a:buClr>
                  <a:schemeClr val="lt1"/>
                </a:buClr>
                <a:buSzPts val="2700"/>
                <a:buFont typeface="Calibri"/>
                <a:buNone/>
              </a:pPr>
              <a:r>
                <a:rPr lang="en-US" sz="2700">
                  <a:solidFill>
                    <a:schemeClr val="lt1"/>
                  </a:solidFill>
                  <a:latin typeface="Calibri"/>
                  <a:ea typeface="Calibri"/>
                  <a:cs typeface="Calibri"/>
                  <a:sym typeface="Calibri"/>
                </a:rPr>
                <a:t>Local</a:t>
              </a:r>
              <a:endParaRPr/>
            </a:p>
          </p:txBody>
        </p:sp>
        <p:sp>
          <p:nvSpPr>
            <p:cNvPr id="397" name="Google Shape;397;p19"/>
            <p:cNvSpPr/>
            <p:nvPr/>
          </p:nvSpPr>
          <p:spPr>
            <a:xfrm rot="10800000">
              <a:off x="2450770" y="4185253"/>
              <a:ext cx="1225385" cy="1046313"/>
            </a:xfrm>
            <a:prstGeom prst="trapezoid">
              <a:avLst>
                <a:gd name="adj" fmla="val 58557"/>
              </a:avLst>
            </a:prstGeom>
            <a:solidFill>
              <a:srgbClr val="C0000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9"/>
            <p:cNvSpPr txBox="1"/>
            <p:nvPr/>
          </p:nvSpPr>
          <p:spPr>
            <a:xfrm>
              <a:off x="2450770" y="4185253"/>
              <a:ext cx="1225385" cy="1046313"/>
            </a:xfrm>
            <a:prstGeom prst="rect">
              <a:avLst/>
            </a:prstGeom>
            <a:noFill/>
            <a:ln>
              <a:noFill/>
            </a:ln>
          </p:spPr>
          <p:txBody>
            <a:bodyPr spcFirstLastPara="1" wrap="square" lIns="34275" tIns="34275" rIns="34275" bIns="34275" anchor="ctr" anchorCtr="0">
              <a:noAutofit/>
            </a:bodyPr>
            <a:lstStyle/>
            <a:p>
              <a:pPr marL="0" marR="0" lvl="0" indent="0" algn="ctr" rtl="0">
                <a:lnSpc>
                  <a:spcPct val="90000"/>
                </a:lnSpc>
                <a:spcBef>
                  <a:spcPts val="0"/>
                </a:spcBef>
                <a:spcAft>
                  <a:spcPts val="0"/>
                </a:spcAft>
                <a:buClr>
                  <a:schemeClr val="lt1"/>
                </a:buClr>
                <a:buSzPts val="2700"/>
                <a:buFont typeface="Calibri"/>
                <a:buNone/>
              </a:pPr>
              <a:r>
                <a:rPr lang="en-US" sz="2700">
                  <a:solidFill>
                    <a:schemeClr val="lt1"/>
                  </a:solidFill>
                  <a:latin typeface="Calibri"/>
                  <a:ea typeface="Calibri"/>
                  <a:cs typeface="Calibri"/>
                  <a:sym typeface="Calibri"/>
                </a:rPr>
                <a:t>Incident</a:t>
              </a:r>
              <a:endParaRPr/>
            </a:p>
          </p:txBody>
        </p:sp>
      </p:grpSp>
      <p:sp>
        <p:nvSpPr>
          <p:cNvPr id="399" name="Google Shape;399;p19"/>
          <p:cNvSpPr txBox="1">
            <a:spLocks noGrp="1"/>
          </p:cNvSpPr>
          <p:nvPr>
            <p:ph type="sldNum" idx="12"/>
          </p:nvPr>
        </p:nvSpPr>
        <p:spPr>
          <a:xfrm>
            <a:off x="6553200" y="6356354"/>
            <a:ext cx="21336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ED7D31"/>
              </a:buClr>
              <a:buSzPts val="825"/>
              <a:buFont typeface="Calibri"/>
              <a:buNone/>
            </a:pPr>
            <a:fld id="{00000000-1234-1234-1234-123412341234}" type="slidenum">
              <a:rPr lang="en-US" sz="825" b="0" i="0" u="none" strike="noStrike" cap="none">
                <a:solidFill>
                  <a:srgbClr val="ED7D31"/>
                </a:solidFill>
                <a:latin typeface="Calibri"/>
                <a:ea typeface="Calibri"/>
                <a:cs typeface="Calibri"/>
                <a:sym typeface="Calibri"/>
              </a:rPr>
              <a:t>19</a:t>
            </a:fld>
            <a:endParaRPr sz="825" b="0" i="0" u="none" strike="noStrike" cap="none">
              <a:solidFill>
                <a:srgbClr val="ED7D3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131" name="Google Shape;131;p2"/>
          <p:cNvPicPr preferRelativeResize="0">
            <a:picLocks noGrp="1"/>
          </p:cNvPicPr>
          <p:nvPr>
            <p:ph type="body" idx="1"/>
          </p:nvPr>
        </p:nvPicPr>
        <p:blipFill rotWithShape="1">
          <a:blip r:embed="rId3">
            <a:alphaModFix/>
          </a:blip>
          <a:srcRect/>
          <a:stretch/>
        </p:blipFill>
        <p:spPr>
          <a:xfrm>
            <a:off x="4457672" y="4074260"/>
            <a:ext cx="1819470" cy="2260211"/>
          </a:xfrm>
          <a:prstGeom prst="rect">
            <a:avLst/>
          </a:prstGeom>
          <a:noFill/>
          <a:ln>
            <a:noFill/>
          </a:ln>
        </p:spPr>
      </p:pic>
      <p:sp>
        <p:nvSpPr>
          <p:cNvPr id="132" name="Google Shape;132;p2"/>
          <p:cNvSpPr txBox="1">
            <a:spLocks noGrp="1"/>
          </p:cNvSpPr>
          <p:nvPr>
            <p:ph type="title"/>
          </p:nvPr>
        </p:nvSpPr>
        <p:spPr>
          <a:xfrm>
            <a:off x="1837315" y="180109"/>
            <a:ext cx="9980612" cy="666462"/>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3200"/>
              <a:buFont typeface="Arial"/>
              <a:buNone/>
            </a:pPr>
            <a:r>
              <a:rPr lang="en-US"/>
              <a:t>Emergency Management</a:t>
            </a:r>
            <a:endParaRPr/>
          </a:p>
        </p:txBody>
      </p:sp>
      <p:pic>
        <p:nvPicPr>
          <p:cNvPr id="133" name="Google Shape;133;p2"/>
          <p:cNvPicPr preferRelativeResize="0"/>
          <p:nvPr/>
        </p:nvPicPr>
        <p:blipFill rotWithShape="1">
          <a:blip r:embed="rId4">
            <a:alphaModFix/>
          </a:blip>
          <a:srcRect/>
          <a:stretch/>
        </p:blipFill>
        <p:spPr>
          <a:xfrm>
            <a:off x="8364387" y="1076209"/>
            <a:ext cx="3180080" cy="5201921"/>
          </a:xfrm>
          <a:prstGeom prst="rect">
            <a:avLst/>
          </a:prstGeom>
          <a:noFill/>
          <a:ln>
            <a:noFill/>
          </a:ln>
        </p:spPr>
      </p:pic>
      <p:pic>
        <p:nvPicPr>
          <p:cNvPr id="134" name="Google Shape;134;p2"/>
          <p:cNvPicPr preferRelativeResize="0"/>
          <p:nvPr/>
        </p:nvPicPr>
        <p:blipFill rotWithShape="1">
          <a:blip r:embed="rId5">
            <a:alphaModFix/>
          </a:blip>
          <a:srcRect/>
          <a:stretch/>
        </p:blipFill>
        <p:spPr>
          <a:xfrm>
            <a:off x="1093600" y="1666930"/>
            <a:ext cx="2213257" cy="2995386"/>
          </a:xfrm>
          <a:prstGeom prst="rect">
            <a:avLst/>
          </a:prstGeom>
          <a:noFill/>
          <a:ln>
            <a:noFill/>
          </a:ln>
        </p:spPr>
      </p:pic>
      <p:pic>
        <p:nvPicPr>
          <p:cNvPr id="135" name="Google Shape;135;p2"/>
          <p:cNvPicPr preferRelativeResize="0"/>
          <p:nvPr/>
        </p:nvPicPr>
        <p:blipFill rotWithShape="1">
          <a:blip r:embed="rId6">
            <a:alphaModFix/>
          </a:blip>
          <a:srcRect/>
          <a:stretch/>
        </p:blipFill>
        <p:spPr>
          <a:xfrm>
            <a:off x="6095999" y="1351615"/>
            <a:ext cx="2207741" cy="2318128"/>
          </a:xfrm>
          <a:prstGeom prst="rect">
            <a:avLst/>
          </a:prstGeom>
          <a:noFill/>
          <a:ln>
            <a:noFill/>
          </a:ln>
        </p:spPr>
      </p:pic>
      <p:pic>
        <p:nvPicPr>
          <p:cNvPr id="136" name="Google Shape;136;p2"/>
          <p:cNvPicPr preferRelativeResize="0"/>
          <p:nvPr/>
        </p:nvPicPr>
        <p:blipFill rotWithShape="1">
          <a:blip r:embed="rId7">
            <a:alphaModFix/>
          </a:blip>
          <a:srcRect/>
          <a:stretch/>
        </p:blipFill>
        <p:spPr>
          <a:xfrm>
            <a:off x="1798082" y="4836650"/>
            <a:ext cx="1713208" cy="1690666"/>
          </a:xfrm>
          <a:prstGeom prst="rect">
            <a:avLst/>
          </a:prstGeom>
          <a:noFill/>
          <a:ln>
            <a:noFill/>
          </a:ln>
        </p:spPr>
      </p:pic>
      <p:pic>
        <p:nvPicPr>
          <p:cNvPr id="137" name="Google Shape;137;p2"/>
          <p:cNvPicPr preferRelativeResize="0"/>
          <p:nvPr/>
        </p:nvPicPr>
        <p:blipFill rotWithShape="1">
          <a:blip r:embed="rId8">
            <a:alphaModFix/>
          </a:blip>
          <a:srcRect/>
          <a:stretch/>
        </p:blipFill>
        <p:spPr>
          <a:xfrm>
            <a:off x="6337788" y="3818238"/>
            <a:ext cx="2108655" cy="1863745"/>
          </a:xfrm>
          <a:prstGeom prst="rect">
            <a:avLst/>
          </a:prstGeom>
          <a:noFill/>
          <a:ln>
            <a:noFill/>
          </a:ln>
        </p:spPr>
      </p:pic>
      <p:pic>
        <p:nvPicPr>
          <p:cNvPr id="138" name="Google Shape;138;p2"/>
          <p:cNvPicPr preferRelativeResize="0"/>
          <p:nvPr/>
        </p:nvPicPr>
        <p:blipFill rotWithShape="1">
          <a:blip r:embed="rId9">
            <a:alphaModFix/>
          </a:blip>
          <a:srcRect/>
          <a:stretch/>
        </p:blipFill>
        <p:spPr>
          <a:xfrm>
            <a:off x="3547301" y="1076209"/>
            <a:ext cx="2050309" cy="32668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pic>
        <p:nvPicPr>
          <p:cNvPr id="404" name="Google Shape;404;p20"/>
          <p:cNvPicPr preferRelativeResize="0"/>
          <p:nvPr/>
        </p:nvPicPr>
        <p:blipFill rotWithShape="1">
          <a:blip r:embed="rId3">
            <a:alphaModFix/>
          </a:blip>
          <a:srcRect/>
          <a:stretch/>
        </p:blipFill>
        <p:spPr>
          <a:xfrm>
            <a:off x="5063828" y="1751078"/>
            <a:ext cx="7128172" cy="4926813"/>
          </a:xfrm>
          <a:prstGeom prst="rect">
            <a:avLst/>
          </a:prstGeom>
          <a:noFill/>
          <a:ln>
            <a:noFill/>
          </a:ln>
        </p:spPr>
      </p:pic>
      <p:sp>
        <p:nvSpPr>
          <p:cNvPr id="405" name="Google Shape;405;p20"/>
          <p:cNvSpPr txBox="1">
            <a:spLocks noGrp="1"/>
          </p:cNvSpPr>
          <p:nvPr>
            <p:ph type="title"/>
          </p:nvPr>
        </p:nvSpPr>
        <p:spPr>
          <a:xfrm>
            <a:off x="1837315" y="180109"/>
            <a:ext cx="9980612" cy="666462"/>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3200"/>
              <a:buFont typeface="Arial"/>
              <a:buNone/>
            </a:pPr>
            <a:r>
              <a:rPr lang="en-US" b="1"/>
              <a:t>Regional Coordination Program</a:t>
            </a:r>
            <a:endParaRPr/>
          </a:p>
        </p:txBody>
      </p:sp>
      <p:sp>
        <p:nvSpPr>
          <p:cNvPr id="406" name="Google Shape;406;p20"/>
          <p:cNvSpPr txBox="1"/>
          <p:nvPr/>
        </p:nvSpPr>
        <p:spPr>
          <a:xfrm>
            <a:off x="54244" y="2127941"/>
            <a:ext cx="5850610" cy="454995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000000"/>
              </a:buClr>
              <a:buSzPts val="2800"/>
              <a:buFont typeface="Arial"/>
              <a:buChar char="•"/>
            </a:pPr>
            <a:r>
              <a:rPr lang="en-US" sz="2800" b="0" i="0" u="none" strike="noStrike" cap="none">
                <a:solidFill>
                  <a:srgbClr val="000000"/>
                </a:solidFill>
                <a:latin typeface="Calibri"/>
                <a:ea typeface="Calibri"/>
                <a:cs typeface="Calibri"/>
                <a:sym typeface="Calibri"/>
              </a:rPr>
              <a:t>Mitigation and Recovery &amp; Response and Preparedness:</a:t>
            </a:r>
            <a:endParaRPr/>
          </a:p>
          <a:p>
            <a:pPr marL="685800" marR="0" lvl="1" indent="-228600" algn="l" rtl="0">
              <a:lnSpc>
                <a:spcPct val="90000"/>
              </a:lnSpc>
              <a:spcBef>
                <a:spcPts val="500"/>
              </a:spcBef>
              <a:spcAft>
                <a:spcPts val="0"/>
              </a:spcAft>
              <a:buClr>
                <a:srgbClr val="000000"/>
              </a:buClr>
              <a:buSzPts val="2400"/>
              <a:buFont typeface="Arial"/>
              <a:buChar char="•"/>
            </a:pPr>
            <a:r>
              <a:rPr lang="en-US" sz="2400" b="0" i="0" u="none" strike="noStrike" cap="none">
                <a:solidFill>
                  <a:srgbClr val="000000"/>
                </a:solidFill>
                <a:latin typeface="Calibri"/>
                <a:ea typeface="Calibri"/>
                <a:cs typeface="Calibri"/>
                <a:sym typeface="Calibri"/>
              </a:rPr>
              <a:t>Staffed by six coordinators and two managers for each division</a:t>
            </a:r>
            <a:endParaRPr/>
          </a:p>
          <a:p>
            <a:pPr marL="228600" marR="0" lvl="0" indent="-228600" algn="l" rtl="0">
              <a:lnSpc>
                <a:spcPct val="90000"/>
              </a:lnSpc>
              <a:spcBef>
                <a:spcPts val="1000"/>
              </a:spcBef>
              <a:spcAft>
                <a:spcPts val="0"/>
              </a:spcAft>
              <a:buClr>
                <a:srgbClr val="000000"/>
              </a:buClr>
              <a:buSzPts val="2800"/>
              <a:buFont typeface="Arial"/>
              <a:buChar char="•"/>
            </a:pPr>
            <a:r>
              <a:rPr lang="en-US" sz="2800" b="0" i="0" u="none" strike="noStrike" cap="none">
                <a:solidFill>
                  <a:srgbClr val="000000"/>
                </a:solidFill>
                <a:latin typeface="Calibri"/>
                <a:ea typeface="Calibri"/>
                <a:cs typeface="Calibri"/>
                <a:sym typeface="Calibri"/>
              </a:rPr>
              <a:t>Direct liaisons for 36 counties and 9 tribes</a:t>
            </a:r>
            <a:endParaRPr/>
          </a:p>
          <a:p>
            <a:pPr marL="685800" marR="0" lvl="1" indent="-228600" algn="l" rtl="0">
              <a:lnSpc>
                <a:spcPct val="90000"/>
              </a:lnSpc>
              <a:spcBef>
                <a:spcPts val="500"/>
              </a:spcBef>
              <a:spcAft>
                <a:spcPts val="0"/>
              </a:spcAft>
              <a:buClr>
                <a:srgbClr val="000000"/>
              </a:buClr>
              <a:buSzPts val="2400"/>
              <a:buFont typeface="Arial"/>
              <a:buChar char="•"/>
            </a:pPr>
            <a:r>
              <a:rPr lang="en-US" sz="2400" b="0" i="0" u="none" strike="noStrike" cap="none">
                <a:solidFill>
                  <a:srgbClr val="000000"/>
                </a:solidFill>
                <a:latin typeface="Calibri"/>
                <a:ea typeface="Calibri"/>
                <a:cs typeface="Calibri"/>
                <a:sym typeface="Calibri"/>
              </a:rPr>
              <a:t>Program succusses:</a:t>
            </a:r>
            <a:endParaRPr/>
          </a:p>
          <a:p>
            <a:pPr marL="1143000" marR="0" lvl="2" indent="-228600" algn="l" rtl="0">
              <a:lnSpc>
                <a:spcPct val="90000"/>
              </a:lnSpc>
              <a:spcBef>
                <a:spcPts val="50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Incident response and EOC support</a:t>
            </a:r>
            <a:endParaRPr/>
          </a:p>
          <a:p>
            <a:pPr marL="1143000" marR="0" lvl="2" indent="-228600" algn="l" rtl="0">
              <a:lnSpc>
                <a:spcPct val="90000"/>
              </a:lnSpc>
              <a:spcBef>
                <a:spcPts val="50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Engagement in mitigation plans and funding opportunities</a:t>
            </a:r>
            <a:endParaRPr/>
          </a:p>
          <a:p>
            <a:pPr marL="1143000" marR="0" lvl="2" indent="-228600" algn="l" rtl="0">
              <a:lnSpc>
                <a:spcPct val="90000"/>
              </a:lnSpc>
              <a:spcBef>
                <a:spcPts val="50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Support for all hazard recovery efforts</a:t>
            </a:r>
            <a:endParaRPr/>
          </a:p>
          <a:p>
            <a:pPr marL="1143000" marR="0" lvl="2" indent="-228600" algn="l" rtl="0">
              <a:lnSpc>
                <a:spcPct val="90000"/>
              </a:lnSpc>
              <a:spcBef>
                <a:spcPts val="50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Training and exercise</a:t>
            </a:r>
            <a:endParaRPr/>
          </a:p>
          <a:p>
            <a:pPr marL="685800" marR="0" lvl="1" indent="-76200" algn="l" rtl="0">
              <a:lnSpc>
                <a:spcPct val="90000"/>
              </a:lnSpc>
              <a:spcBef>
                <a:spcPts val="50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a:p>
            <a:pPr marL="685800" marR="0" lvl="1" indent="-76200" algn="l" rtl="0">
              <a:lnSpc>
                <a:spcPct val="90000"/>
              </a:lnSpc>
              <a:spcBef>
                <a:spcPts val="50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a:p>
            <a:pPr marL="685800" marR="0" lvl="1" indent="-76200" algn="l" rtl="0">
              <a:lnSpc>
                <a:spcPct val="90000"/>
              </a:lnSpc>
              <a:spcBef>
                <a:spcPts val="50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a:p>
            <a:pPr marL="685800" marR="0" lvl="1" indent="-76200" algn="l" rtl="0">
              <a:lnSpc>
                <a:spcPct val="90000"/>
              </a:lnSpc>
              <a:spcBef>
                <a:spcPts val="50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p:txBody>
      </p:sp>
      <p:sp>
        <p:nvSpPr>
          <p:cNvPr id="407" name="Google Shape;407;p20"/>
          <p:cNvSpPr txBox="1"/>
          <p:nvPr/>
        </p:nvSpPr>
        <p:spPr>
          <a:xfrm>
            <a:off x="11931940" y="6550223"/>
            <a:ext cx="26006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Calibri"/>
              <a:buNone/>
            </a:pPr>
            <a:r>
              <a:rPr lang="en-US" sz="1400" b="0" i="0" u="none" strike="noStrike" cap="none">
                <a:solidFill>
                  <a:srgbClr val="000000"/>
                </a:solidFill>
                <a:latin typeface="Calibri"/>
                <a:ea typeface="Calibri"/>
                <a:cs typeface="Calibri"/>
                <a:sym typeface="Calibri"/>
              </a:rPr>
              <a:t>7</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21"/>
          <p:cNvSpPr txBox="1">
            <a:spLocks noGrp="1"/>
          </p:cNvSpPr>
          <p:nvPr>
            <p:ph type="title"/>
          </p:nvPr>
        </p:nvSpPr>
        <p:spPr>
          <a:xfrm>
            <a:off x="1837315" y="180109"/>
            <a:ext cx="9980612" cy="66646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323F4F"/>
              </a:buClr>
              <a:buSzPts val="3300"/>
              <a:buFont typeface="Calibri"/>
              <a:buNone/>
            </a:pPr>
            <a:r>
              <a:rPr lang="en-US" sz="3300" b="1" i="0" u="none" strike="noStrike" cap="none">
                <a:solidFill>
                  <a:srgbClr val="323F4F"/>
                </a:solidFill>
                <a:latin typeface="Calibri"/>
                <a:ea typeface="Calibri"/>
                <a:cs typeface="Calibri"/>
                <a:sym typeface="Calibri"/>
              </a:rPr>
              <a:t>Private Sector Program</a:t>
            </a:r>
            <a:endParaRPr/>
          </a:p>
        </p:txBody>
      </p:sp>
      <p:sp>
        <p:nvSpPr>
          <p:cNvPr id="414" name="Google Shape;414;p21"/>
          <p:cNvSpPr txBox="1"/>
          <p:nvPr/>
        </p:nvSpPr>
        <p:spPr>
          <a:xfrm>
            <a:off x="788068" y="1838741"/>
            <a:ext cx="2885573" cy="4700175"/>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Build / sustain collaborative partnerships </a:t>
            </a:r>
            <a:endParaRPr/>
          </a:p>
          <a:p>
            <a:pPr marL="228600" marR="0" lvl="0" indent="-228600" algn="l" rtl="0">
              <a:lnSpc>
                <a:spcPct val="90000"/>
              </a:lnSpc>
              <a:spcBef>
                <a:spcPts val="100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Private sector integration</a:t>
            </a:r>
            <a:endParaRPr/>
          </a:p>
          <a:p>
            <a:pPr marL="685800" marR="0" lvl="1" indent="-228600" algn="l" rtl="0">
              <a:lnSpc>
                <a:spcPct val="90000"/>
              </a:lnSpc>
              <a:spcBef>
                <a:spcPts val="500"/>
              </a:spcBef>
              <a:spcAft>
                <a:spcPts val="0"/>
              </a:spcAft>
              <a:buClr>
                <a:srgbClr val="000000"/>
              </a:buClr>
              <a:buSzPts val="1600"/>
              <a:buFont typeface="Arial"/>
              <a:buChar char="•"/>
            </a:pPr>
            <a:r>
              <a:rPr lang="en-US" sz="1600" b="0" i="0" u="none" strike="noStrike" cap="none">
                <a:solidFill>
                  <a:srgbClr val="000000"/>
                </a:solidFill>
                <a:latin typeface="Calibri"/>
                <a:ea typeface="Calibri"/>
                <a:cs typeface="Calibri"/>
                <a:sym typeface="Calibri"/>
              </a:rPr>
              <a:t>Ability to absorb and adapt</a:t>
            </a:r>
            <a:endParaRPr/>
          </a:p>
          <a:p>
            <a:pPr marL="685800" marR="0" lvl="1" indent="-228600" algn="l" rtl="0">
              <a:lnSpc>
                <a:spcPct val="90000"/>
              </a:lnSpc>
              <a:spcBef>
                <a:spcPts val="500"/>
              </a:spcBef>
              <a:spcAft>
                <a:spcPts val="0"/>
              </a:spcAft>
              <a:buClr>
                <a:srgbClr val="000000"/>
              </a:buClr>
              <a:buSzPts val="1600"/>
              <a:buFont typeface="Arial"/>
              <a:buChar char="•"/>
            </a:pPr>
            <a:r>
              <a:rPr lang="en-US" sz="1600" b="0" i="0" u="none" strike="noStrike" cap="none">
                <a:solidFill>
                  <a:srgbClr val="000000"/>
                </a:solidFill>
                <a:latin typeface="Calibri"/>
                <a:ea typeface="Calibri"/>
                <a:cs typeface="Calibri"/>
                <a:sym typeface="Calibri"/>
              </a:rPr>
              <a:t>Business Continuity</a:t>
            </a:r>
            <a:endParaRPr/>
          </a:p>
          <a:p>
            <a:pPr marL="228600" marR="0" lvl="0" indent="-228600" algn="l" rtl="0">
              <a:lnSpc>
                <a:spcPct val="90000"/>
              </a:lnSpc>
              <a:spcBef>
                <a:spcPts val="100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Helping communities and economies during recovery</a:t>
            </a:r>
            <a:endParaRPr/>
          </a:p>
          <a:p>
            <a:pPr marL="685800" marR="0" lvl="1" indent="-228600" algn="l" rtl="0">
              <a:lnSpc>
                <a:spcPct val="90000"/>
              </a:lnSpc>
              <a:spcBef>
                <a:spcPts val="500"/>
              </a:spcBef>
              <a:spcAft>
                <a:spcPts val="0"/>
              </a:spcAft>
              <a:buClr>
                <a:srgbClr val="000000"/>
              </a:buClr>
              <a:buSzPts val="1600"/>
              <a:buFont typeface="Arial"/>
              <a:buChar char="•"/>
            </a:pPr>
            <a:r>
              <a:rPr lang="en-US" sz="1600" b="0" i="0" u="none" strike="noStrike" cap="none">
                <a:solidFill>
                  <a:srgbClr val="000000"/>
                </a:solidFill>
                <a:latin typeface="Calibri"/>
                <a:ea typeface="Calibri"/>
                <a:cs typeface="Calibri"/>
                <a:sym typeface="Calibri"/>
              </a:rPr>
              <a:t>ESF 14: Connecting business and industry with emergency management</a:t>
            </a:r>
            <a:endParaRPr/>
          </a:p>
          <a:p>
            <a:pPr marL="228600" marR="0" lvl="0" indent="-101600" algn="l" rtl="0">
              <a:lnSpc>
                <a:spcPct val="90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228600" marR="0" lvl="0" indent="-76200" algn="l" rtl="0">
              <a:lnSpc>
                <a:spcPct val="90000"/>
              </a:lnSpc>
              <a:spcBef>
                <a:spcPts val="100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p:txBody>
      </p:sp>
      <p:grpSp>
        <p:nvGrpSpPr>
          <p:cNvPr id="415" name="Google Shape;415;p21"/>
          <p:cNvGrpSpPr/>
          <p:nvPr/>
        </p:nvGrpSpPr>
        <p:grpSpPr>
          <a:xfrm>
            <a:off x="4040504" y="1342284"/>
            <a:ext cx="7572075" cy="4791405"/>
            <a:chOff x="1903" y="495712"/>
            <a:chExt cx="7572075" cy="4791405"/>
          </a:xfrm>
        </p:grpSpPr>
        <p:sp>
          <p:nvSpPr>
            <p:cNvPr id="416" name="Google Shape;416;p21"/>
            <p:cNvSpPr/>
            <p:nvPr/>
          </p:nvSpPr>
          <p:spPr>
            <a:xfrm>
              <a:off x="1903" y="495712"/>
              <a:ext cx="1696870" cy="2276921"/>
            </a:xfrm>
            <a:prstGeom prst="rect">
              <a:avLst/>
            </a:prstGeom>
            <a:solidFill>
              <a:schemeClr val="lt1">
                <a:alpha val="40000"/>
              </a:schemeClr>
            </a:solid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1"/>
            <p:cNvSpPr/>
            <p:nvPr/>
          </p:nvSpPr>
          <p:spPr>
            <a:xfrm>
              <a:off x="86747" y="591958"/>
              <a:ext cx="1527183" cy="1297607"/>
            </a:xfrm>
            <a:prstGeom prst="rect">
              <a:avLst/>
            </a:prstGeom>
            <a:blipFill rotWithShape="1">
              <a:blip r:embed="rId3">
                <a:alphaModFix/>
              </a:blip>
              <a:stretch>
                <a:fillRect l="-13997" r="-13999"/>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21"/>
            <p:cNvSpPr/>
            <p:nvPr/>
          </p:nvSpPr>
          <p:spPr>
            <a:xfrm>
              <a:off x="86747" y="2402942"/>
              <a:ext cx="1527183" cy="339358"/>
            </a:xfrm>
            <a:prstGeom prst="rect">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21"/>
            <p:cNvSpPr txBox="1"/>
            <p:nvPr/>
          </p:nvSpPr>
          <p:spPr>
            <a:xfrm>
              <a:off x="86747" y="2402942"/>
              <a:ext cx="1527183" cy="339358"/>
            </a:xfrm>
            <a:prstGeom prst="rect">
              <a:avLst/>
            </a:prstGeom>
            <a:noFill/>
            <a:ln>
              <a:noFill/>
            </a:ln>
          </p:spPr>
          <p:txBody>
            <a:bodyPr spcFirstLastPara="1" wrap="square" lIns="38100" tIns="38100" rIns="38100" bIns="38100" anchor="ctr" anchorCtr="0">
              <a:noAutofit/>
            </a:bodyPr>
            <a:lstStyle/>
            <a:p>
              <a:pPr marL="0" marR="0" lvl="0" indent="0" algn="l" rtl="0">
                <a:lnSpc>
                  <a:spcPct val="90000"/>
                </a:lnSpc>
                <a:spcBef>
                  <a:spcPts val="0"/>
                </a:spcBef>
                <a:spcAft>
                  <a:spcPts val="0"/>
                </a:spcAft>
                <a:buClr>
                  <a:schemeClr val="lt1"/>
                </a:buClr>
                <a:buSzPts val="1000"/>
                <a:buFont typeface="Calibri"/>
                <a:buNone/>
              </a:pPr>
              <a:r>
                <a:rPr lang="en-US" sz="1000" b="0">
                  <a:solidFill>
                    <a:schemeClr val="lt1"/>
                  </a:solidFill>
                  <a:latin typeface="Calibri"/>
                  <a:ea typeface="Calibri"/>
                  <a:cs typeface="Calibri"/>
                  <a:sym typeface="Calibri"/>
                </a:rPr>
                <a:t>Energy / Water</a:t>
              </a:r>
              <a:br>
                <a:rPr lang="en-US" sz="1000" b="0">
                  <a:solidFill>
                    <a:schemeClr val="lt1"/>
                  </a:solidFill>
                  <a:latin typeface="Calibri"/>
                  <a:ea typeface="Calibri"/>
                  <a:cs typeface="Calibri"/>
                  <a:sym typeface="Calibri"/>
                </a:rPr>
              </a:br>
              <a:r>
                <a:rPr lang="en-US" sz="1000" b="0">
                  <a:solidFill>
                    <a:schemeClr val="lt1"/>
                  </a:solidFill>
                  <a:latin typeface="Calibri"/>
                  <a:ea typeface="Calibri"/>
                  <a:cs typeface="Calibri"/>
                  <a:sym typeface="Calibri"/>
                </a:rPr>
                <a:t>Communications</a:t>
              </a:r>
              <a:endParaRPr/>
            </a:p>
          </p:txBody>
        </p:sp>
        <p:sp>
          <p:nvSpPr>
            <p:cNvPr id="420" name="Google Shape;420;p21"/>
            <p:cNvSpPr/>
            <p:nvPr/>
          </p:nvSpPr>
          <p:spPr>
            <a:xfrm>
              <a:off x="16786" y="1957458"/>
              <a:ext cx="1667104" cy="423708"/>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21"/>
            <p:cNvSpPr txBox="1"/>
            <p:nvPr/>
          </p:nvSpPr>
          <p:spPr>
            <a:xfrm>
              <a:off x="16786" y="1957458"/>
              <a:ext cx="1667104" cy="423708"/>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dk1"/>
                </a:buClr>
                <a:buSzPts val="1200"/>
                <a:buFont typeface="Calibri"/>
                <a:buNone/>
              </a:pPr>
              <a:r>
                <a:rPr lang="en-US" sz="1200" b="1">
                  <a:solidFill>
                    <a:schemeClr val="dk1"/>
                  </a:solidFill>
                  <a:latin typeface="Calibri"/>
                  <a:ea typeface="Calibri"/>
                  <a:cs typeface="Calibri"/>
                  <a:sym typeface="Calibri"/>
                </a:rPr>
                <a:t>Critical</a:t>
              </a:r>
              <a:br>
                <a:rPr lang="en-US" sz="1200" b="1">
                  <a:solidFill>
                    <a:schemeClr val="dk1"/>
                  </a:solidFill>
                  <a:latin typeface="Calibri"/>
                  <a:ea typeface="Calibri"/>
                  <a:cs typeface="Calibri"/>
                  <a:sym typeface="Calibri"/>
                </a:rPr>
              </a:br>
              <a:r>
                <a:rPr lang="en-US" sz="1200" b="1">
                  <a:solidFill>
                    <a:schemeClr val="dk1"/>
                  </a:solidFill>
                  <a:latin typeface="Calibri"/>
                  <a:ea typeface="Calibri"/>
                  <a:cs typeface="Calibri"/>
                  <a:sym typeface="Calibri"/>
                </a:rPr>
                <a:t>Infrastructure</a:t>
              </a:r>
              <a:endParaRPr/>
            </a:p>
          </p:txBody>
        </p:sp>
        <p:sp>
          <p:nvSpPr>
            <p:cNvPr id="422" name="Google Shape;422;p21"/>
            <p:cNvSpPr/>
            <p:nvPr/>
          </p:nvSpPr>
          <p:spPr>
            <a:xfrm>
              <a:off x="1960305" y="495712"/>
              <a:ext cx="1696870" cy="2276921"/>
            </a:xfrm>
            <a:prstGeom prst="rect">
              <a:avLst/>
            </a:prstGeom>
            <a:solidFill>
              <a:schemeClr val="lt1">
                <a:alpha val="40000"/>
              </a:schemeClr>
            </a:solid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1"/>
            <p:cNvSpPr/>
            <p:nvPr/>
          </p:nvSpPr>
          <p:spPr>
            <a:xfrm>
              <a:off x="2045148" y="590076"/>
              <a:ext cx="1527183" cy="1297607"/>
            </a:xfrm>
            <a:prstGeom prst="rect">
              <a:avLst/>
            </a:prstGeom>
            <a:blipFill rotWithShape="1">
              <a:blip r:embed="rId4">
                <a:alphaModFix/>
              </a:blip>
              <a:stretch>
                <a:fillRect l="-13997" r="-13999"/>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21"/>
            <p:cNvSpPr/>
            <p:nvPr/>
          </p:nvSpPr>
          <p:spPr>
            <a:xfrm>
              <a:off x="2045148" y="2392340"/>
              <a:ext cx="1527183" cy="339358"/>
            </a:xfrm>
            <a:prstGeom prst="rect">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21"/>
            <p:cNvSpPr txBox="1"/>
            <p:nvPr/>
          </p:nvSpPr>
          <p:spPr>
            <a:xfrm>
              <a:off x="2045148" y="2392340"/>
              <a:ext cx="1527183" cy="339358"/>
            </a:xfrm>
            <a:prstGeom prst="rect">
              <a:avLst/>
            </a:prstGeom>
            <a:noFill/>
            <a:ln>
              <a:noFill/>
            </a:ln>
          </p:spPr>
          <p:txBody>
            <a:bodyPr spcFirstLastPara="1" wrap="square" lIns="38100" tIns="38100" rIns="38100" bIns="38100" anchor="ctr" anchorCtr="0">
              <a:noAutofit/>
            </a:bodyPr>
            <a:lstStyle/>
            <a:p>
              <a:pPr marL="0" marR="0" lvl="0" indent="0" algn="l" rtl="0">
                <a:lnSpc>
                  <a:spcPct val="90000"/>
                </a:lnSpc>
                <a:spcBef>
                  <a:spcPts val="0"/>
                </a:spcBef>
                <a:spcAft>
                  <a:spcPts val="0"/>
                </a:spcAft>
                <a:buClr>
                  <a:schemeClr val="lt1"/>
                </a:buClr>
                <a:buSzPts val="1000"/>
                <a:buFont typeface="Calibri"/>
                <a:buNone/>
              </a:pPr>
              <a:r>
                <a:rPr lang="en-US" sz="1000" b="0">
                  <a:solidFill>
                    <a:schemeClr val="lt1"/>
                  </a:solidFill>
                  <a:latin typeface="Calibri"/>
                  <a:ea typeface="Calibri"/>
                  <a:cs typeface="Calibri"/>
                  <a:sym typeface="Calibri"/>
                </a:rPr>
                <a:t>Hospitals</a:t>
              </a:r>
              <a:br>
                <a:rPr lang="en-US" sz="1000" b="0">
                  <a:solidFill>
                    <a:schemeClr val="lt1"/>
                  </a:solidFill>
                  <a:latin typeface="Calibri"/>
                  <a:ea typeface="Calibri"/>
                  <a:cs typeface="Calibri"/>
                  <a:sym typeface="Calibri"/>
                </a:rPr>
              </a:br>
              <a:r>
                <a:rPr lang="en-US" sz="1000" b="0">
                  <a:solidFill>
                    <a:schemeClr val="lt1"/>
                  </a:solidFill>
                  <a:latin typeface="Calibri"/>
                  <a:ea typeface="Calibri"/>
                  <a:cs typeface="Calibri"/>
                  <a:sym typeface="Calibri"/>
                </a:rPr>
                <a:t>EMS</a:t>
              </a:r>
              <a:endParaRPr/>
            </a:p>
          </p:txBody>
        </p:sp>
        <p:sp>
          <p:nvSpPr>
            <p:cNvPr id="426" name="Google Shape;426;p21"/>
            <p:cNvSpPr/>
            <p:nvPr/>
          </p:nvSpPr>
          <p:spPr>
            <a:xfrm>
              <a:off x="2045148" y="2013473"/>
              <a:ext cx="1527183" cy="19964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1"/>
            <p:cNvSpPr txBox="1"/>
            <p:nvPr/>
          </p:nvSpPr>
          <p:spPr>
            <a:xfrm>
              <a:off x="2045148" y="2013473"/>
              <a:ext cx="1527183" cy="199647"/>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dk1"/>
                </a:buClr>
                <a:buSzPts val="1200"/>
                <a:buFont typeface="Calibri"/>
                <a:buNone/>
              </a:pPr>
              <a:r>
                <a:rPr lang="en-US" sz="1200" b="1">
                  <a:solidFill>
                    <a:schemeClr val="dk1"/>
                  </a:solidFill>
                  <a:latin typeface="Calibri"/>
                  <a:ea typeface="Calibri"/>
                  <a:cs typeface="Calibri"/>
                  <a:sym typeface="Calibri"/>
                </a:rPr>
                <a:t>Health Care</a:t>
              </a:r>
              <a:endParaRPr/>
            </a:p>
          </p:txBody>
        </p:sp>
        <p:sp>
          <p:nvSpPr>
            <p:cNvPr id="428" name="Google Shape;428;p21"/>
            <p:cNvSpPr/>
            <p:nvPr/>
          </p:nvSpPr>
          <p:spPr>
            <a:xfrm>
              <a:off x="3917179" y="495712"/>
              <a:ext cx="1696870" cy="2276921"/>
            </a:xfrm>
            <a:prstGeom prst="rect">
              <a:avLst/>
            </a:prstGeom>
            <a:solidFill>
              <a:schemeClr val="lt1">
                <a:alpha val="40000"/>
              </a:schemeClr>
            </a:solid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1"/>
            <p:cNvSpPr/>
            <p:nvPr/>
          </p:nvSpPr>
          <p:spPr>
            <a:xfrm>
              <a:off x="4001992" y="582836"/>
              <a:ext cx="1527183" cy="1297607"/>
            </a:xfrm>
            <a:prstGeom prst="rect">
              <a:avLst/>
            </a:prstGeom>
            <a:blipFill rotWithShape="1">
              <a:blip r:embed="rId5">
                <a:alphaModFix/>
              </a:blip>
              <a:stretch>
                <a:fillRect l="-13997" r="-13999"/>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21"/>
            <p:cNvSpPr/>
            <p:nvPr/>
          </p:nvSpPr>
          <p:spPr>
            <a:xfrm>
              <a:off x="4001992" y="2412273"/>
              <a:ext cx="1527183" cy="319427"/>
            </a:xfrm>
            <a:prstGeom prst="rect">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21"/>
            <p:cNvSpPr txBox="1"/>
            <p:nvPr/>
          </p:nvSpPr>
          <p:spPr>
            <a:xfrm>
              <a:off x="4001992" y="2412273"/>
              <a:ext cx="1527183" cy="319427"/>
            </a:xfrm>
            <a:prstGeom prst="rect">
              <a:avLst/>
            </a:prstGeom>
            <a:noFill/>
            <a:ln>
              <a:noFill/>
            </a:ln>
          </p:spPr>
          <p:txBody>
            <a:bodyPr spcFirstLastPara="1" wrap="square" lIns="38100" tIns="38100" rIns="38100" bIns="38100" anchor="ctr" anchorCtr="0">
              <a:noAutofit/>
            </a:bodyPr>
            <a:lstStyle/>
            <a:p>
              <a:pPr marL="0" marR="0" lvl="0" indent="0" algn="l" rtl="0">
                <a:lnSpc>
                  <a:spcPct val="90000"/>
                </a:lnSpc>
                <a:spcBef>
                  <a:spcPts val="0"/>
                </a:spcBef>
                <a:spcAft>
                  <a:spcPts val="0"/>
                </a:spcAft>
                <a:buClr>
                  <a:schemeClr val="lt1"/>
                </a:buClr>
                <a:buSzPts val="1000"/>
                <a:buFont typeface="Calibri"/>
                <a:buNone/>
              </a:pPr>
              <a:r>
                <a:rPr lang="en-US" sz="1000" b="0">
                  <a:solidFill>
                    <a:schemeClr val="lt1"/>
                  </a:solidFill>
                  <a:latin typeface="Calibri"/>
                  <a:ea typeface="Calibri"/>
                  <a:cs typeface="Calibri"/>
                  <a:sym typeface="Calibri"/>
                </a:rPr>
                <a:t>Food &amp; Water</a:t>
              </a:r>
              <a:br>
                <a:rPr lang="en-US" sz="1000" b="0">
                  <a:solidFill>
                    <a:schemeClr val="lt1"/>
                  </a:solidFill>
                  <a:latin typeface="Calibri"/>
                  <a:ea typeface="Calibri"/>
                  <a:cs typeface="Calibri"/>
                  <a:sym typeface="Calibri"/>
                </a:rPr>
              </a:br>
              <a:r>
                <a:rPr lang="en-US" sz="1000" b="0">
                  <a:solidFill>
                    <a:schemeClr val="lt1"/>
                  </a:solidFill>
                  <a:latin typeface="Calibri"/>
                  <a:ea typeface="Calibri"/>
                  <a:cs typeface="Calibri"/>
                  <a:sym typeface="Calibri"/>
                </a:rPr>
                <a:t>Shippers Manufacturers</a:t>
              </a:r>
              <a:endParaRPr/>
            </a:p>
          </p:txBody>
        </p:sp>
        <p:sp>
          <p:nvSpPr>
            <p:cNvPr id="432" name="Google Shape;432;p21"/>
            <p:cNvSpPr/>
            <p:nvPr/>
          </p:nvSpPr>
          <p:spPr>
            <a:xfrm>
              <a:off x="4001992" y="2018464"/>
              <a:ext cx="1527183" cy="19964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1"/>
            <p:cNvSpPr txBox="1"/>
            <p:nvPr/>
          </p:nvSpPr>
          <p:spPr>
            <a:xfrm>
              <a:off x="4001992" y="2018464"/>
              <a:ext cx="1527183" cy="199647"/>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dk1"/>
                </a:buClr>
                <a:buSzPts val="1200"/>
                <a:buFont typeface="Calibri"/>
                <a:buNone/>
              </a:pPr>
              <a:r>
                <a:rPr lang="en-US" sz="1200" b="1">
                  <a:solidFill>
                    <a:schemeClr val="dk1"/>
                  </a:solidFill>
                  <a:latin typeface="Calibri"/>
                  <a:ea typeface="Calibri"/>
                  <a:cs typeface="Calibri"/>
                  <a:sym typeface="Calibri"/>
                </a:rPr>
                <a:t>Suppliers</a:t>
              </a:r>
              <a:endParaRPr sz="900" b="1">
                <a:solidFill>
                  <a:schemeClr val="dk1"/>
                </a:solidFill>
                <a:latin typeface="Calibri"/>
                <a:ea typeface="Calibri"/>
                <a:cs typeface="Calibri"/>
                <a:sym typeface="Calibri"/>
              </a:endParaRPr>
            </a:p>
          </p:txBody>
        </p:sp>
        <p:sp>
          <p:nvSpPr>
            <p:cNvPr id="434" name="Google Shape;434;p21"/>
            <p:cNvSpPr/>
            <p:nvPr/>
          </p:nvSpPr>
          <p:spPr>
            <a:xfrm>
              <a:off x="5877108" y="495712"/>
              <a:ext cx="1696870" cy="2276921"/>
            </a:xfrm>
            <a:prstGeom prst="rect">
              <a:avLst/>
            </a:prstGeom>
            <a:solidFill>
              <a:schemeClr val="lt1">
                <a:alpha val="40000"/>
              </a:schemeClr>
            </a:solid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21"/>
            <p:cNvSpPr/>
            <p:nvPr/>
          </p:nvSpPr>
          <p:spPr>
            <a:xfrm>
              <a:off x="5961952" y="582823"/>
              <a:ext cx="1527183" cy="1297607"/>
            </a:xfrm>
            <a:prstGeom prst="rect">
              <a:avLst/>
            </a:prstGeom>
            <a:blipFill rotWithShape="1">
              <a:blip r:embed="rId6">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21"/>
            <p:cNvSpPr/>
            <p:nvPr/>
          </p:nvSpPr>
          <p:spPr>
            <a:xfrm>
              <a:off x="5961952" y="2385088"/>
              <a:ext cx="1527183" cy="339358"/>
            </a:xfrm>
            <a:prstGeom prst="rect">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1"/>
            <p:cNvSpPr txBox="1"/>
            <p:nvPr/>
          </p:nvSpPr>
          <p:spPr>
            <a:xfrm>
              <a:off x="5961952" y="2385088"/>
              <a:ext cx="1527183" cy="339358"/>
            </a:xfrm>
            <a:prstGeom prst="rect">
              <a:avLst/>
            </a:prstGeom>
            <a:noFill/>
            <a:ln>
              <a:noFill/>
            </a:ln>
          </p:spPr>
          <p:txBody>
            <a:bodyPr spcFirstLastPara="1" wrap="square" lIns="38100" tIns="38100" rIns="38100" bIns="38100" anchor="ctr" anchorCtr="0">
              <a:noAutofit/>
            </a:bodyPr>
            <a:lstStyle/>
            <a:p>
              <a:pPr marL="0" marR="0" lvl="0" indent="0" algn="l" rtl="0">
                <a:lnSpc>
                  <a:spcPct val="90000"/>
                </a:lnSpc>
                <a:spcBef>
                  <a:spcPts val="0"/>
                </a:spcBef>
                <a:spcAft>
                  <a:spcPts val="0"/>
                </a:spcAft>
                <a:buClr>
                  <a:schemeClr val="lt1"/>
                </a:buClr>
                <a:buSzPts val="1000"/>
                <a:buFont typeface="Calibri"/>
                <a:buNone/>
              </a:pPr>
              <a:r>
                <a:rPr lang="en-US" sz="1000" b="0">
                  <a:solidFill>
                    <a:schemeClr val="lt1"/>
                  </a:solidFill>
                  <a:latin typeface="Calibri"/>
                  <a:ea typeface="Calibri"/>
                  <a:cs typeface="Calibri"/>
                  <a:sym typeface="Calibri"/>
                </a:rPr>
                <a:t>Engineers</a:t>
              </a:r>
              <a:r>
                <a:rPr lang="en-US" sz="1000" b="1">
                  <a:solidFill>
                    <a:schemeClr val="lt1"/>
                  </a:solidFill>
                  <a:latin typeface="Calibri"/>
                  <a:ea typeface="Calibri"/>
                  <a:cs typeface="Calibri"/>
                  <a:sym typeface="Calibri"/>
                </a:rPr>
                <a:t> </a:t>
              </a:r>
              <a:br>
                <a:rPr lang="en-US" sz="1000" b="1">
                  <a:solidFill>
                    <a:schemeClr val="lt1"/>
                  </a:solidFill>
                  <a:latin typeface="Calibri"/>
                  <a:ea typeface="Calibri"/>
                  <a:cs typeface="Calibri"/>
                  <a:sym typeface="Calibri"/>
                </a:rPr>
              </a:br>
              <a:r>
                <a:rPr lang="en-US" sz="1000" b="0">
                  <a:solidFill>
                    <a:schemeClr val="lt1"/>
                  </a:solidFill>
                  <a:latin typeface="Calibri"/>
                  <a:ea typeface="Calibri"/>
                  <a:cs typeface="Calibri"/>
                  <a:sym typeface="Calibri"/>
                </a:rPr>
                <a:t>Debris</a:t>
              </a:r>
              <a:r>
                <a:rPr lang="en-US" sz="1000" b="1">
                  <a:solidFill>
                    <a:schemeClr val="lt1"/>
                  </a:solidFill>
                  <a:latin typeface="Calibri"/>
                  <a:ea typeface="Calibri"/>
                  <a:cs typeface="Calibri"/>
                  <a:sym typeface="Calibri"/>
                </a:rPr>
                <a:t> </a:t>
              </a:r>
              <a:r>
                <a:rPr lang="en-US" sz="1000" b="0">
                  <a:solidFill>
                    <a:schemeClr val="lt1"/>
                  </a:solidFill>
                  <a:latin typeface="Calibri"/>
                  <a:ea typeface="Calibri"/>
                  <a:cs typeface="Calibri"/>
                  <a:sym typeface="Calibri"/>
                </a:rPr>
                <a:t>Removal</a:t>
              </a:r>
              <a:endParaRPr/>
            </a:p>
          </p:txBody>
        </p:sp>
        <p:sp>
          <p:nvSpPr>
            <p:cNvPr id="438" name="Google Shape;438;p21"/>
            <p:cNvSpPr/>
            <p:nvPr/>
          </p:nvSpPr>
          <p:spPr>
            <a:xfrm>
              <a:off x="5961952" y="2013473"/>
              <a:ext cx="1527183" cy="19964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1"/>
            <p:cNvSpPr txBox="1"/>
            <p:nvPr/>
          </p:nvSpPr>
          <p:spPr>
            <a:xfrm>
              <a:off x="5961952" y="2013473"/>
              <a:ext cx="1527183" cy="199647"/>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dk1"/>
                </a:buClr>
                <a:buSzPts val="1200"/>
                <a:buFont typeface="Calibri"/>
                <a:buNone/>
              </a:pPr>
              <a:r>
                <a:rPr lang="en-US" sz="1200" b="1">
                  <a:solidFill>
                    <a:schemeClr val="dk1"/>
                  </a:solidFill>
                  <a:latin typeface="Calibri"/>
                  <a:ea typeface="Calibri"/>
                  <a:cs typeface="Calibri"/>
                  <a:sym typeface="Calibri"/>
                </a:rPr>
                <a:t>Contractors</a:t>
              </a:r>
              <a:endParaRPr sz="1200" b="1">
                <a:solidFill>
                  <a:schemeClr val="dk1"/>
                </a:solidFill>
                <a:latin typeface="Calibri"/>
                <a:ea typeface="Calibri"/>
                <a:cs typeface="Calibri"/>
                <a:sym typeface="Calibri"/>
              </a:endParaRPr>
            </a:p>
          </p:txBody>
        </p:sp>
        <p:sp>
          <p:nvSpPr>
            <p:cNvPr id="440" name="Google Shape;440;p21"/>
            <p:cNvSpPr/>
            <p:nvPr/>
          </p:nvSpPr>
          <p:spPr>
            <a:xfrm>
              <a:off x="1903" y="2942321"/>
              <a:ext cx="1696870" cy="2344796"/>
            </a:xfrm>
            <a:prstGeom prst="rect">
              <a:avLst/>
            </a:prstGeom>
            <a:solidFill>
              <a:schemeClr val="lt1">
                <a:alpha val="40000"/>
              </a:schemeClr>
            </a:solid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1"/>
            <p:cNvSpPr/>
            <p:nvPr/>
          </p:nvSpPr>
          <p:spPr>
            <a:xfrm>
              <a:off x="86747" y="3022092"/>
              <a:ext cx="1527183" cy="1297607"/>
            </a:xfrm>
            <a:prstGeom prst="rect">
              <a:avLst/>
            </a:prstGeom>
            <a:blipFill rotWithShape="1">
              <a:blip r:embed="rId7">
                <a:alphaModFix/>
              </a:blip>
              <a:stretch>
                <a:fillRect t="-25997" b="-25998"/>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1"/>
            <p:cNvSpPr/>
            <p:nvPr/>
          </p:nvSpPr>
          <p:spPr>
            <a:xfrm>
              <a:off x="86747" y="4860642"/>
              <a:ext cx="1527183" cy="339358"/>
            </a:xfrm>
            <a:prstGeom prst="rect">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1"/>
            <p:cNvSpPr txBox="1"/>
            <p:nvPr/>
          </p:nvSpPr>
          <p:spPr>
            <a:xfrm>
              <a:off x="86747" y="4860642"/>
              <a:ext cx="1527183" cy="339358"/>
            </a:xfrm>
            <a:prstGeom prst="rect">
              <a:avLst/>
            </a:prstGeom>
            <a:noFill/>
            <a:ln>
              <a:noFill/>
            </a:ln>
          </p:spPr>
          <p:txBody>
            <a:bodyPr spcFirstLastPara="1" wrap="square" lIns="38100" tIns="38100" rIns="38100" bIns="38100" anchor="ctr" anchorCtr="0">
              <a:noAutofit/>
            </a:bodyPr>
            <a:lstStyle/>
            <a:p>
              <a:pPr marL="0" marR="0" lvl="0" indent="0" algn="l" rtl="0">
                <a:lnSpc>
                  <a:spcPct val="90000"/>
                </a:lnSpc>
                <a:spcBef>
                  <a:spcPts val="0"/>
                </a:spcBef>
                <a:spcAft>
                  <a:spcPts val="0"/>
                </a:spcAft>
                <a:buClr>
                  <a:schemeClr val="lt1"/>
                </a:buClr>
                <a:buSzPts val="1000"/>
                <a:buFont typeface="Calibri"/>
                <a:buNone/>
              </a:pPr>
              <a:r>
                <a:rPr lang="en-US" sz="1000" b="0">
                  <a:solidFill>
                    <a:schemeClr val="lt1"/>
                  </a:solidFill>
                  <a:latin typeface="Calibri"/>
                  <a:ea typeface="Calibri"/>
                  <a:cs typeface="Calibri"/>
                  <a:sym typeface="Calibri"/>
                </a:rPr>
                <a:t>Intel</a:t>
              </a:r>
              <a:br>
                <a:rPr lang="en-US" sz="1000" b="0">
                  <a:solidFill>
                    <a:schemeClr val="lt1"/>
                  </a:solidFill>
                  <a:latin typeface="Calibri"/>
                  <a:ea typeface="Calibri"/>
                  <a:cs typeface="Calibri"/>
                  <a:sym typeface="Calibri"/>
                </a:rPr>
              </a:br>
              <a:r>
                <a:rPr lang="en-US" sz="1000" b="0">
                  <a:solidFill>
                    <a:schemeClr val="lt1"/>
                  </a:solidFill>
                  <a:latin typeface="Calibri"/>
                  <a:ea typeface="Calibri"/>
                  <a:cs typeface="Calibri"/>
                  <a:sym typeface="Calibri"/>
                </a:rPr>
                <a:t>Nike</a:t>
              </a:r>
              <a:endParaRPr/>
            </a:p>
          </p:txBody>
        </p:sp>
        <p:sp>
          <p:nvSpPr>
            <p:cNvPr id="444" name="Google Shape;444;p21"/>
            <p:cNvSpPr/>
            <p:nvPr/>
          </p:nvSpPr>
          <p:spPr>
            <a:xfrm>
              <a:off x="86747" y="4494019"/>
              <a:ext cx="1527183" cy="19964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1"/>
            <p:cNvSpPr txBox="1"/>
            <p:nvPr/>
          </p:nvSpPr>
          <p:spPr>
            <a:xfrm>
              <a:off x="86747" y="4494019"/>
              <a:ext cx="1527183" cy="199647"/>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dk1"/>
                </a:buClr>
                <a:buSzPts val="1200"/>
                <a:buFont typeface="Calibri"/>
                <a:buNone/>
              </a:pPr>
              <a:r>
                <a:rPr lang="en-US" sz="1200" b="1">
                  <a:solidFill>
                    <a:schemeClr val="dk1"/>
                  </a:solidFill>
                  <a:latin typeface="Calibri"/>
                  <a:ea typeface="Calibri"/>
                  <a:cs typeface="Calibri"/>
                  <a:sym typeface="Calibri"/>
                </a:rPr>
                <a:t>Large Employers</a:t>
              </a:r>
              <a:endParaRPr/>
            </a:p>
          </p:txBody>
        </p:sp>
        <p:sp>
          <p:nvSpPr>
            <p:cNvPr id="446" name="Google Shape;446;p21"/>
            <p:cNvSpPr/>
            <p:nvPr/>
          </p:nvSpPr>
          <p:spPr>
            <a:xfrm>
              <a:off x="1960305" y="2942321"/>
              <a:ext cx="1696870" cy="2344796"/>
            </a:xfrm>
            <a:prstGeom prst="rect">
              <a:avLst/>
            </a:prstGeom>
            <a:solidFill>
              <a:schemeClr val="lt1">
                <a:alpha val="40000"/>
              </a:schemeClr>
            </a:solid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1"/>
            <p:cNvSpPr/>
            <p:nvPr/>
          </p:nvSpPr>
          <p:spPr>
            <a:xfrm>
              <a:off x="2045148" y="3022092"/>
              <a:ext cx="1527183" cy="1297607"/>
            </a:xfrm>
            <a:prstGeom prst="rect">
              <a:avLst/>
            </a:prstGeom>
            <a:blipFill rotWithShape="1">
              <a:blip r:embed="rId8">
                <a:alphaModFix/>
              </a:blip>
              <a:stretch>
                <a:fillRect l="-13997" r="-13999"/>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1"/>
            <p:cNvSpPr/>
            <p:nvPr/>
          </p:nvSpPr>
          <p:spPr>
            <a:xfrm>
              <a:off x="2045148" y="4860642"/>
              <a:ext cx="1527183" cy="339358"/>
            </a:xfrm>
            <a:prstGeom prst="rect">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1"/>
            <p:cNvSpPr txBox="1"/>
            <p:nvPr/>
          </p:nvSpPr>
          <p:spPr>
            <a:xfrm>
              <a:off x="2045148" y="4860642"/>
              <a:ext cx="1527183" cy="339358"/>
            </a:xfrm>
            <a:prstGeom prst="rect">
              <a:avLst/>
            </a:prstGeom>
            <a:noFill/>
            <a:ln>
              <a:noFill/>
            </a:ln>
          </p:spPr>
          <p:txBody>
            <a:bodyPr spcFirstLastPara="1" wrap="square" lIns="38100" tIns="38100" rIns="38100" bIns="38100" anchor="ctr" anchorCtr="0">
              <a:noAutofit/>
            </a:bodyPr>
            <a:lstStyle/>
            <a:p>
              <a:pPr marL="0" marR="0" lvl="0" indent="0" algn="l" rtl="0">
                <a:lnSpc>
                  <a:spcPct val="90000"/>
                </a:lnSpc>
                <a:spcBef>
                  <a:spcPts val="0"/>
                </a:spcBef>
                <a:spcAft>
                  <a:spcPts val="0"/>
                </a:spcAft>
                <a:buClr>
                  <a:schemeClr val="lt1"/>
                </a:buClr>
                <a:buSzPts val="1000"/>
                <a:buFont typeface="Calibri"/>
                <a:buNone/>
              </a:pPr>
              <a:r>
                <a:rPr lang="en-US" sz="1000" b="0">
                  <a:solidFill>
                    <a:schemeClr val="lt1"/>
                  </a:solidFill>
                  <a:latin typeface="Calibri"/>
                  <a:ea typeface="Calibri"/>
                  <a:cs typeface="Calibri"/>
                  <a:sym typeface="Calibri"/>
                </a:rPr>
                <a:t>VOADs</a:t>
              </a:r>
              <a:br>
                <a:rPr lang="en-US" sz="1000" b="0">
                  <a:solidFill>
                    <a:schemeClr val="lt1"/>
                  </a:solidFill>
                  <a:latin typeface="Calibri"/>
                  <a:ea typeface="Calibri"/>
                  <a:cs typeface="Calibri"/>
                  <a:sym typeface="Calibri"/>
                </a:rPr>
              </a:br>
              <a:r>
                <a:rPr lang="en-US" sz="1000" b="0">
                  <a:solidFill>
                    <a:schemeClr val="lt1"/>
                  </a:solidFill>
                  <a:latin typeface="Calibri"/>
                  <a:ea typeface="Calibri"/>
                  <a:cs typeface="Calibri"/>
                  <a:sym typeface="Calibri"/>
                </a:rPr>
                <a:t>Red Cross / Faith Based</a:t>
              </a:r>
              <a:endParaRPr/>
            </a:p>
          </p:txBody>
        </p:sp>
        <p:sp>
          <p:nvSpPr>
            <p:cNvPr id="450" name="Google Shape;450;p21"/>
            <p:cNvSpPr/>
            <p:nvPr/>
          </p:nvSpPr>
          <p:spPr>
            <a:xfrm>
              <a:off x="2045148" y="4494019"/>
              <a:ext cx="1527183" cy="19964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1"/>
            <p:cNvSpPr txBox="1"/>
            <p:nvPr/>
          </p:nvSpPr>
          <p:spPr>
            <a:xfrm>
              <a:off x="2045148" y="4494019"/>
              <a:ext cx="1527183" cy="199647"/>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dk1"/>
                </a:buClr>
                <a:buSzPts val="1200"/>
                <a:buFont typeface="Calibri"/>
                <a:buNone/>
              </a:pPr>
              <a:r>
                <a:rPr lang="en-US" sz="1200" b="1">
                  <a:solidFill>
                    <a:schemeClr val="dk1"/>
                  </a:solidFill>
                  <a:latin typeface="Calibri"/>
                  <a:ea typeface="Calibri"/>
                  <a:cs typeface="Calibri"/>
                  <a:sym typeface="Calibri"/>
                </a:rPr>
                <a:t>Non Profit</a:t>
              </a:r>
              <a:endParaRPr/>
            </a:p>
          </p:txBody>
        </p:sp>
        <p:sp>
          <p:nvSpPr>
            <p:cNvPr id="452" name="Google Shape;452;p21"/>
            <p:cNvSpPr/>
            <p:nvPr/>
          </p:nvSpPr>
          <p:spPr>
            <a:xfrm>
              <a:off x="3918706" y="2942321"/>
              <a:ext cx="1696870" cy="2344796"/>
            </a:xfrm>
            <a:prstGeom prst="rect">
              <a:avLst/>
            </a:prstGeom>
            <a:solidFill>
              <a:schemeClr val="lt1">
                <a:alpha val="40000"/>
              </a:schemeClr>
            </a:solid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1"/>
            <p:cNvSpPr/>
            <p:nvPr/>
          </p:nvSpPr>
          <p:spPr>
            <a:xfrm>
              <a:off x="4003550" y="3022092"/>
              <a:ext cx="1527183" cy="1297607"/>
            </a:xfrm>
            <a:prstGeom prst="rect">
              <a:avLst/>
            </a:prstGeom>
            <a:blipFill rotWithShape="1">
              <a:blip r:embed="rId9">
                <a:alphaModFix/>
              </a:blip>
              <a:stretch>
                <a:fillRect t="-8999" b="-8998"/>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1"/>
            <p:cNvSpPr/>
            <p:nvPr/>
          </p:nvSpPr>
          <p:spPr>
            <a:xfrm>
              <a:off x="4003550" y="4860642"/>
              <a:ext cx="1527183" cy="339358"/>
            </a:xfrm>
            <a:prstGeom prst="rect">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1"/>
            <p:cNvSpPr txBox="1"/>
            <p:nvPr/>
          </p:nvSpPr>
          <p:spPr>
            <a:xfrm>
              <a:off x="4003550" y="4860642"/>
              <a:ext cx="1527183" cy="339358"/>
            </a:xfrm>
            <a:prstGeom prst="rect">
              <a:avLst/>
            </a:prstGeom>
            <a:noFill/>
            <a:ln>
              <a:noFill/>
            </a:ln>
          </p:spPr>
          <p:txBody>
            <a:bodyPr spcFirstLastPara="1" wrap="square" lIns="38100" tIns="38100" rIns="38100" bIns="38100" anchor="ctr" anchorCtr="0">
              <a:noAutofit/>
            </a:bodyPr>
            <a:lstStyle/>
            <a:p>
              <a:pPr marL="0" marR="0" lvl="0" indent="0" algn="l" rtl="0">
                <a:lnSpc>
                  <a:spcPct val="90000"/>
                </a:lnSpc>
                <a:spcBef>
                  <a:spcPts val="0"/>
                </a:spcBef>
                <a:spcAft>
                  <a:spcPts val="0"/>
                </a:spcAft>
                <a:buClr>
                  <a:schemeClr val="lt1"/>
                </a:buClr>
                <a:buSzPts val="1000"/>
                <a:buFont typeface="Calibri"/>
                <a:buNone/>
              </a:pPr>
              <a:r>
                <a:rPr lang="en-US" sz="1000" b="0">
                  <a:solidFill>
                    <a:schemeClr val="lt1"/>
                  </a:solidFill>
                  <a:latin typeface="Calibri"/>
                  <a:ea typeface="Calibri"/>
                  <a:cs typeface="Calibri"/>
                  <a:sym typeface="Calibri"/>
                </a:rPr>
                <a:t>Restaurants / Retail Hospitality</a:t>
              </a:r>
              <a:endParaRPr/>
            </a:p>
          </p:txBody>
        </p:sp>
        <p:sp>
          <p:nvSpPr>
            <p:cNvPr id="456" name="Google Shape;456;p21"/>
            <p:cNvSpPr/>
            <p:nvPr/>
          </p:nvSpPr>
          <p:spPr>
            <a:xfrm>
              <a:off x="4003550" y="4494019"/>
              <a:ext cx="1527183" cy="19964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21"/>
            <p:cNvSpPr txBox="1"/>
            <p:nvPr/>
          </p:nvSpPr>
          <p:spPr>
            <a:xfrm>
              <a:off x="4003550" y="4494019"/>
              <a:ext cx="1527183" cy="199647"/>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dk1"/>
                </a:buClr>
                <a:buSzPts val="1200"/>
                <a:buFont typeface="Calibri"/>
                <a:buNone/>
              </a:pPr>
              <a:r>
                <a:rPr lang="en-US" sz="1200" b="1">
                  <a:solidFill>
                    <a:schemeClr val="dk1"/>
                  </a:solidFill>
                  <a:latin typeface="Calibri"/>
                  <a:ea typeface="Calibri"/>
                  <a:cs typeface="Calibri"/>
                  <a:sym typeface="Calibri"/>
                </a:rPr>
                <a:t>Private Businesses</a:t>
              </a:r>
              <a:endParaRPr sz="1200">
                <a:solidFill>
                  <a:schemeClr val="dk1"/>
                </a:solidFill>
                <a:latin typeface="Calibri"/>
                <a:ea typeface="Calibri"/>
                <a:cs typeface="Calibri"/>
                <a:sym typeface="Calibri"/>
              </a:endParaRPr>
            </a:p>
          </p:txBody>
        </p:sp>
        <p:sp>
          <p:nvSpPr>
            <p:cNvPr id="458" name="Google Shape;458;p21"/>
            <p:cNvSpPr/>
            <p:nvPr/>
          </p:nvSpPr>
          <p:spPr>
            <a:xfrm>
              <a:off x="5877108" y="2942321"/>
              <a:ext cx="1696870" cy="2344796"/>
            </a:xfrm>
            <a:prstGeom prst="rect">
              <a:avLst/>
            </a:prstGeom>
            <a:solidFill>
              <a:schemeClr val="lt1">
                <a:alpha val="40000"/>
              </a:schemeClr>
            </a:solid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1"/>
            <p:cNvSpPr/>
            <p:nvPr/>
          </p:nvSpPr>
          <p:spPr>
            <a:xfrm>
              <a:off x="5961952" y="3022092"/>
              <a:ext cx="1527183" cy="1297607"/>
            </a:xfrm>
            <a:prstGeom prst="rect">
              <a:avLst/>
            </a:prstGeom>
            <a:blipFill rotWithShape="1">
              <a:blip r:embed="rId10">
                <a:alphaModFix/>
              </a:blip>
              <a:stretch>
                <a:fillRect l="-21996" r="-21996"/>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1"/>
            <p:cNvSpPr/>
            <p:nvPr/>
          </p:nvSpPr>
          <p:spPr>
            <a:xfrm>
              <a:off x="5961952" y="4865378"/>
              <a:ext cx="1527183" cy="348463"/>
            </a:xfrm>
            <a:prstGeom prst="rect">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1"/>
            <p:cNvSpPr txBox="1"/>
            <p:nvPr/>
          </p:nvSpPr>
          <p:spPr>
            <a:xfrm>
              <a:off x="5961952" y="4865378"/>
              <a:ext cx="1527183" cy="348463"/>
            </a:xfrm>
            <a:prstGeom prst="rect">
              <a:avLst/>
            </a:prstGeom>
            <a:noFill/>
            <a:ln>
              <a:noFill/>
            </a:ln>
          </p:spPr>
          <p:txBody>
            <a:bodyPr spcFirstLastPara="1" wrap="square" lIns="38100" tIns="38100" rIns="38100" bIns="38100" anchor="ctr" anchorCtr="0">
              <a:noAutofit/>
            </a:bodyPr>
            <a:lstStyle/>
            <a:p>
              <a:pPr marL="0" marR="0" lvl="0" indent="0" algn="l" rtl="0">
                <a:lnSpc>
                  <a:spcPct val="90000"/>
                </a:lnSpc>
                <a:spcBef>
                  <a:spcPts val="0"/>
                </a:spcBef>
                <a:spcAft>
                  <a:spcPts val="0"/>
                </a:spcAft>
                <a:buClr>
                  <a:schemeClr val="lt1"/>
                </a:buClr>
                <a:buSzPts val="1000"/>
                <a:buFont typeface="Calibri"/>
                <a:buNone/>
              </a:pPr>
              <a:r>
                <a:rPr lang="en-US" sz="1000" b="0">
                  <a:solidFill>
                    <a:schemeClr val="lt1"/>
                  </a:solidFill>
                  <a:latin typeface="Calibri"/>
                  <a:ea typeface="Calibri"/>
                  <a:cs typeface="Calibri"/>
                  <a:sym typeface="Calibri"/>
                </a:rPr>
                <a:t>Broadcast Infrastructure</a:t>
              </a:r>
              <a:br>
                <a:rPr lang="en-US" sz="1000" b="0">
                  <a:solidFill>
                    <a:schemeClr val="lt1"/>
                  </a:solidFill>
                  <a:latin typeface="Calibri"/>
                  <a:ea typeface="Calibri"/>
                  <a:cs typeface="Calibri"/>
                  <a:sym typeface="Calibri"/>
                </a:rPr>
              </a:br>
              <a:r>
                <a:rPr lang="en-US" sz="1000" b="0">
                  <a:solidFill>
                    <a:schemeClr val="lt1"/>
                  </a:solidFill>
                  <a:latin typeface="Calibri"/>
                  <a:ea typeface="Calibri"/>
                  <a:cs typeface="Calibri"/>
                  <a:sym typeface="Calibri"/>
                </a:rPr>
                <a:t>Print / Radio</a:t>
              </a:r>
              <a:endParaRPr/>
            </a:p>
          </p:txBody>
        </p:sp>
        <p:sp>
          <p:nvSpPr>
            <p:cNvPr id="462" name="Google Shape;462;p21"/>
            <p:cNvSpPr/>
            <p:nvPr/>
          </p:nvSpPr>
          <p:spPr>
            <a:xfrm>
              <a:off x="5961952" y="4491743"/>
              <a:ext cx="1527183" cy="19964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1"/>
            <p:cNvSpPr txBox="1"/>
            <p:nvPr/>
          </p:nvSpPr>
          <p:spPr>
            <a:xfrm>
              <a:off x="5961952" y="4491743"/>
              <a:ext cx="1527183" cy="199647"/>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dk1"/>
                </a:buClr>
                <a:buSzPts val="1200"/>
                <a:buFont typeface="Calibri"/>
                <a:buNone/>
              </a:pPr>
              <a:r>
                <a:rPr lang="en-US" sz="1200" b="1">
                  <a:solidFill>
                    <a:schemeClr val="dk1"/>
                  </a:solidFill>
                  <a:latin typeface="Calibri"/>
                  <a:ea typeface="Calibri"/>
                  <a:cs typeface="Calibri"/>
                  <a:sym typeface="Calibri"/>
                </a:rPr>
                <a:t>Media Partners</a:t>
              </a:r>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2"/>
          <p:cNvSpPr txBox="1"/>
          <p:nvPr/>
        </p:nvSpPr>
        <p:spPr>
          <a:xfrm>
            <a:off x="2781300" y="2686050"/>
            <a:ext cx="6629400"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B4C7F"/>
              </a:buClr>
              <a:buSzPts val="2700"/>
              <a:buFont typeface="Arial"/>
              <a:buNone/>
            </a:pPr>
            <a:r>
              <a:rPr lang="en-US" sz="2700" b="1" i="0" u="none" strike="noStrike" cap="none">
                <a:solidFill>
                  <a:srgbClr val="0B4C7F"/>
                </a:solidFill>
                <a:latin typeface="Arial"/>
                <a:ea typeface="Arial"/>
                <a:cs typeface="Arial"/>
                <a:sym typeface="Arial"/>
              </a:rPr>
              <a:t>Keys to Preparedness Success</a:t>
            </a:r>
            <a:endParaRPr/>
          </a:p>
          <a:p>
            <a:pPr marL="0" marR="0" lvl="0" indent="0" algn="ctr" rtl="0">
              <a:lnSpc>
                <a:spcPct val="100000"/>
              </a:lnSpc>
              <a:spcBef>
                <a:spcPts val="0"/>
              </a:spcBef>
              <a:spcAft>
                <a:spcPts val="0"/>
              </a:spcAft>
              <a:buClr>
                <a:srgbClr val="0B4C7F"/>
              </a:buClr>
              <a:buSzPts val="2700"/>
              <a:buFont typeface="Arial"/>
              <a:buNone/>
            </a:pPr>
            <a:r>
              <a:rPr lang="en-US" sz="2700" b="0" i="0" u="none" strike="noStrike" cap="none">
                <a:solidFill>
                  <a:srgbClr val="0B4C7F"/>
                </a:solidFill>
                <a:latin typeface="Arial"/>
                <a:ea typeface="Arial"/>
                <a:cs typeface="Arial"/>
                <a:sym typeface="Arial"/>
              </a:rPr>
              <a:t>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23"/>
          <p:cNvSpPr txBox="1">
            <a:spLocks noGrp="1"/>
          </p:cNvSpPr>
          <p:nvPr>
            <p:ph type="title"/>
          </p:nvPr>
        </p:nvSpPr>
        <p:spPr>
          <a:xfrm>
            <a:off x="2396325" y="136521"/>
            <a:ext cx="6692818" cy="763432"/>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3200"/>
              <a:buFont typeface="Arial"/>
              <a:buNone/>
            </a:pPr>
            <a:r>
              <a:rPr lang="en-US"/>
              <a:t>Being Prepared</a:t>
            </a:r>
            <a:endParaRPr/>
          </a:p>
        </p:txBody>
      </p:sp>
      <p:sp>
        <p:nvSpPr>
          <p:cNvPr id="474" name="Google Shape;474;p23"/>
          <p:cNvSpPr txBox="1">
            <a:spLocks noGrp="1"/>
          </p:cNvSpPr>
          <p:nvPr>
            <p:ph type="body" idx="1"/>
          </p:nvPr>
        </p:nvSpPr>
        <p:spPr>
          <a:xfrm>
            <a:off x="1136626" y="1711452"/>
            <a:ext cx="4040188" cy="351634"/>
          </a:xfrm>
          <a:prstGeom prst="rect">
            <a:avLst/>
          </a:prstGeom>
          <a:noFill/>
          <a:ln>
            <a:noFill/>
          </a:ln>
        </p:spPr>
        <p:txBody>
          <a:bodyPr spcFirstLastPara="1" wrap="square" lIns="91425" tIns="45700" rIns="91425" bIns="45700" anchor="b" anchorCtr="0">
            <a:normAutofit fontScale="92500" lnSpcReduction="20000"/>
          </a:bodyPr>
          <a:lstStyle/>
          <a:p>
            <a:pPr marL="0" lvl="0" indent="0" algn="l" rtl="0">
              <a:lnSpc>
                <a:spcPct val="90000"/>
              </a:lnSpc>
              <a:spcBef>
                <a:spcPts val="0"/>
              </a:spcBef>
              <a:spcAft>
                <a:spcPts val="0"/>
              </a:spcAft>
              <a:buClr>
                <a:schemeClr val="dk1"/>
              </a:buClr>
              <a:buSzPct val="100000"/>
              <a:buNone/>
            </a:pPr>
            <a:r>
              <a:rPr lang="en-US"/>
              <a:t>Organizationally Prepared</a:t>
            </a:r>
            <a:endParaRPr/>
          </a:p>
        </p:txBody>
      </p:sp>
      <p:sp>
        <p:nvSpPr>
          <p:cNvPr id="475" name="Google Shape;475;p23"/>
          <p:cNvSpPr txBox="1">
            <a:spLocks noGrp="1"/>
          </p:cNvSpPr>
          <p:nvPr>
            <p:ph type="body" idx="2"/>
          </p:nvPr>
        </p:nvSpPr>
        <p:spPr>
          <a:xfrm>
            <a:off x="570706" y="2063086"/>
            <a:ext cx="4040188" cy="3838346"/>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2800"/>
              <a:buChar char="•"/>
            </a:pPr>
            <a:r>
              <a:rPr lang="en-US"/>
              <a:t>Organization Continuity of Operations Planning</a:t>
            </a:r>
            <a:endParaRPr/>
          </a:p>
          <a:p>
            <a:pPr marL="685800" lvl="1" indent="-228600" algn="l" rtl="0">
              <a:lnSpc>
                <a:spcPct val="90000"/>
              </a:lnSpc>
              <a:spcBef>
                <a:spcPts val="500"/>
              </a:spcBef>
              <a:spcAft>
                <a:spcPts val="0"/>
              </a:spcAft>
              <a:buClr>
                <a:schemeClr val="dk1"/>
              </a:buClr>
              <a:buSzPts val="2400"/>
              <a:buChar char="•"/>
            </a:pPr>
            <a:r>
              <a:rPr lang="en-US"/>
              <a:t>Succession Planning</a:t>
            </a:r>
            <a:endParaRPr/>
          </a:p>
          <a:p>
            <a:pPr marL="685800" lvl="1" indent="-228600" algn="l" rtl="0">
              <a:lnSpc>
                <a:spcPct val="90000"/>
              </a:lnSpc>
              <a:spcBef>
                <a:spcPts val="500"/>
              </a:spcBef>
              <a:spcAft>
                <a:spcPts val="0"/>
              </a:spcAft>
              <a:buClr>
                <a:schemeClr val="dk1"/>
              </a:buClr>
              <a:buSzPts val="2400"/>
              <a:buChar char="•"/>
            </a:pPr>
            <a:r>
              <a:rPr lang="en-US"/>
              <a:t>Critical tasks</a:t>
            </a:r>
            <a:endParaRPr/>
          </a:p>
          <a:p>
            <a:pPr marL="685800" lvl="1" indent="-228600" algn="l" rtl="0">
              <a:lnSpc>
                <a:spcPct val="90000"/>
              </a:lnSpc>
              <a:spcBef>
                <a:spcPts val="500"/>
              </a:spcBef>
              <a:spcAft>
                <a:spcPts val="0"/>
              </a:spcAft>
              <a:buClr>
                <a:schemeClr val="dk1"/>
              </a:buClr>
              <a:buSzPts val="2400"/>
              <a:buChar char="•"/>
            </a:pPr>
            <a:r>
              <a:rPr lang="en-US"/>
              <a:t>Data and resource resiliency</a:t>
            </a:r>
            <a:endParaRPr/>
          </a:p>
          <a:p>
            <a:pPr marL="228600" lvl="0" indent="-228600" algn="l" rtl="0">
              <a:lnSpc>
                <a:spcPct val="90000"/>
              </a:lnSpc>
              <a:spcBef>
                <a:spcPts val="1000"/>
              </a:spcBef>
              <a:spcAft>
                <a:spcPts val="0"/>
              </a:spcAft>
              <a:buClr>
                <a:schemeClr val="dk1"/>
              </a:buClr>
              <a:buSzPts val="2800"/>
              <a:buChar char="•"/>
            </a:pPr>
            <a:r>
              <a:rPr lang="en-US"/>
              <a:t>Response Plans</a:t>
            </a:r>
            <a:endParaRPr/>
          </a:p>
          <a:p>
            <a:pPr marL="685800" lvl="1" indent="-228600" algn="l" rtl="0">
              <a:lnSpc>
                <a:spcPct val="90000"/>
              </a:lnSpc>
              <a:spcBef>
                <a:spcPts val="500"/>
              </a:spcBef>
              <a:spcAft>
                <a:spcPts val="0"/>
              </a:spcAft>
              <a:buClr>
                <a:schemeClr val="dk1"/>
              </a:buClr>
              <a:buSzPts val="2400"/>
              <a:buChar char="•"/>
            </a:pPr>
            <a:r>
              <a:rPr lang="en-US"/>
              <a:t>Operations</a:t>
            </a:r>
            <a:endParaRPr/>
          </a:p>
          <a:p>
            <a:pPr marL="685800" lvl="1" indent="-228600" algn="l" rtl="0">
              <a:lnSpc>
                <a:spcPct val="90000"/>
              </a:lnSpc>
              <a:spcBef>
                <a:spcPts val="500"/>
              </a:spcBef>
              <a:spcAft>
                <a:spcPts val="0"/>
              </a:spcAft>
              <a:buClr>
                <a:schemeClr val="dk1"/>
              </a:buClr>
              <a:buSzPts val="2400"/>
              <a:buChar char="•"/>
            </a:pPr>
            <a:r>
              <a:rPr lang="en-US"/>
              <a:t>Procedures</a:t>
            </a:r>
            <a:endParaRPr/>
          </a:p>
          <a:p>
            <a:pPr marL="685800" lvl="1" indent="-228600" algn="l" rtl="0">
              <a:lnSpc>
                <a:spcPct val="90000"/>
              </a:lnSpc>
              <a:spcBef>
                <a:spcPts val="500"/>
              </a:spcBef>
              <a:spcAft>
                <a:spcPts val="0"/>
              </a:spcAft>
              <a:buClr>
                <a:schemeClr val="dk1"/>
              </a:buClr>
              <a:buSzPts val="2400"/>
              <a:buChar char="•"/>
            </a:pPr>
            <a:r>
              <a:rPr lang="en-US"/>
              <a:t>Checklists</a:t>
            </a:r>
            <a:endParaRPr/>
          </a:p>
        </p:txBody>
      </p:sp>
      <p:sp>
        <p:nvSpPr>
          <p:cNvPr id="476" name="Google Shape;476;p23"/>
          <p:cNvSpPr txBox="1">
            <a:spLocks noGrp="1"/>
          </p:cNvSpPr>
          <p:nvPr>
            <p:ph type="body" idx="3"/>
          </p:nvPr>
        </p:nvSpPr>
        <p:spPr>
          <a:xfrm>
            <a:off x="6299657" y="3817069"/>
            <a:ext cx="4041775" cy="330380"/>
          </a:xfrm>
          <a:prstGeom prst="rect">
            <a:avLst/>
          </a:prstGeom>
          <a:noFill/>
          <a:ln>
            <a:noFill/>
          </a:ln>
        </p:spPr>
        <p:txBody>
          <a:bodyPr spcFirstLastPara="1" wrap="square" lIns="91425" tIns="45700" rIns="91425" bIns="45700" anchor="b" anchorCtr="0">
            <a:normAutofit fontScale="85000" lnSpcReduction="20000"/>
          </a:bodyPr>
          <a:lstStyle/>
          <a:p>
            <a:pPr marL="0" lvl="0" indent="0" algn="l" rtl="0">
              <a:lnSpc>
                <a:spcPct val="90000"/>
              </a:lnSpc>
              <a:spcBef>
                <a:spcPts val="0"/>
              </a:spcBef>
              <a:spcAft>
                <a:spcPts val="0"/>
              </a:spcAft>
              <a:buClr>
                <a:schemeClr val="dk1"/>
              </a:buClr>
              <a:buSzPct val="100000"/>
              <a:buNone/>
            </a:pPr>
            <a:r>
              <a:rPr lang="en-US"/>
              <a:t>Employee Personally Prepared</a:t>
            </a:r>
            <a:endParaRPr/>
          </a:p>
        </p:txBody>
      </p:sp>
      <p:sp>
        <p:nvSpPr>
          <p:cNvPr id="477" name="Google Shape;477;p23"/>
          <p:cNvSpPr txBox="1">
            <a:spLocks noGrp="1"/>
          </p:cNvSpPr>
          <p:nvPr>
            <p:ph type="body" idx="4"/>
          </p:nvPr>
        </p:nvSpPr>
        <p:spPr>
          <a:xfrm>
            <a:off x="6601830" y="4203814"/>
            <a:ext cx="4041775" cy="2228586"/>
          </a:xfrm>
          <a:prstGeom prst="rect">
            <a:avLst/>
          </a:prstGeom>
          <a:noFill/>
          <a:ln>
            <a:noFill/>
          </a:ln>
        </p:spPr>
        <p:txBody>
          <a:bodyPr spcFirstLastPara="1" wrap="square" lIns="91425" tIns="45700" rIns="91425" bIns="45700" anchor="t" anchorCtr="0">
            <a:normAutofit fontScale="85000" lnSpcReduction="20000"/>
          </a:bodyPr>
          <a:lstStyle/>
          <a:p>
            <a:pPr marL="228600" lvl="0" indent="-228600" algn="l" rtl="0">
              <a:lnSpc>
                <a:spcPct val="90000"/>
              </a:lnSpc>
              <a:spcBef>
                <a:spcPts val="0"/>
              </a:spcBef>
              <a:spcAft>
                <a:spcPts val="0"/>
              </a:spcAft>
              <a:buClr>
                <a:schemeClr val="dk1"/>
              </a:buClr>
              <a:buSzPct val="100000"/>
              <a:buChar char="•"/>
            </a:pPr>
            <a:r>
              <a:rPr lang="en-US"/>
              <a:t>At Least 2 Weeks Ready</a:t>
            </a:r>
            <a:endParaRPr/>
          </a:p>
          <a:p>
            <a:pPr marL="685800" lvl="1" indent="-228600" algn="l" rtl="0">
              <a:lnSpc>
                <a:spcPct val="90000"/>
              </a:lnSpc>
              <a:spcBef>
                <a:spcPts val="500"/>
              </a:spcBef>
              <a:spcAft>
                <a:spcPts val="0"/>
              </a:spcAft>
              <a:buClr>
                <a:schemeClr val="dk1"/>
              </a:buClr>
              <a:buSzPct val="100000"/>
              <a:buChar char="•"/>
            </a:pPr>
            <a:r>
              <a:rPr lang="en-US"/>
              <a:t>Food</a:t>
            </a:r>
            <a:endParaRPr/>
          </a:p>
          <a:p>
            <a:pPr marL="685800" lvl="1" indent="-228600" algn="l" rtl="0">
              <a:lnSpc>
                <a:spcPct val="90000"/>
              </a:lnSpc>
              <a:spcBef>
                <a:spcPts val="500"/>
              </a:spcBef>
              <a:spcAft>
                <a:spcPts val="0"/>
              </a:spcAft>
              <a:buClr>
                <a:schemeClr val="dk1"/>
              </a:buClr>
              <a:buSzPct val="100000"/>
              <a:buChar char="•"/>
            </a:pPr>
            <a:r>
              <a:rPr lang="en-US"/>
              <a:t>Water</a:t>
            </a:r>
            <a:endParaRPr/>
          </a:p>
          <a:p>
            <a:pPr marL="685800" lvl="1" indent="-228600" algn="l" rtl="0">
              <a:lnSpc>
                <a:spcPct val="90000"/>
              </a:lnSpc>
              <a:spcBef>
                <a:spcPts val="500"/>
              </a:spcBef>
              <a:spcAft>
                <a:spcPts val="0"/>
              </a:spcAft>
              <a:buClr>
                <a:schemeClr val="dk1"/>
              </a:buClr>
              <a:buSzPct val="100000"/>
              <a:buChar char="•"/>
            </a:pPr>
            <a:r>
              <a:rPr lang="en-US"/>
              <a:t>Medications</a:t>
            </a:r>
            <a:endParaRPr/>
          </a:p>
          <a:p>
            <a:pPr marL="685800" lvl="1" indent="-228600" algn="l" rtl="0">
              <a:lnSpc>
                <a:spcPct val="90000"/>
              </a:lnSpc>
              <a:spcBef>
                <a:spcPts val="500"/>
              </a:spcBef>
              <a:spcAft>
                <a:spcPts val="0"/>
              </a:spcAft>
              <a:buClr>
                <a:schemeClr val="dk1"/>
              </a:buClr>
              <a:buSzPct val="100000"/>
              <a:buChar char="•"/>
            </a:pPr>
            <a:r>
              <a:rPr lang="en-US"/>
              <a:t>RE-unification Plans</a:t>
            </a:r>
            <a:endParaRPr/>
          </a:p>
          <a:p>
            <a:pPr marL="685800" lvl="1" indent="-228600" algn="l" rtl="0">
              <a:lnSpc>
                <a:spcPct val="90000"/>
              </a:lnSpc>
              <a:spcBef>
                <a:spcPts val="500"/>
              </a:spcBef>
              <a:spcAft>
                <a:spcPts val="0"/>
              </a:spcAft>
              <a:buClr>
                <a:schemeClr val="dk1"/>
              </a:buClr>
              <a:buSzPct val="100000"/>
              <a:buChar char="•"/>
            </a:pPr>
            <a:r>
              <a:rPr lang="en-US"/>
              <a:t>Rout from work or home to Kids and Loved ones</a:t>
            </a:r>
            <a:endParaRPr/>
          </a:p>
          <a:p>
            <a:pPr marL="685800" lvl="1" indent="-228600" algn="l" rtl="0">
              <a:lnSpc>
                <a:spcPct val="90000"/>
              </a:lnSpc>
              <a:spcBef>
                <a:spcPts val="500"/>
              </a:spcBef>
              <a:spcAft>
                <a:spcPts val="0"/>
              </a:spcAft>
              <a:buClr>
                <a:schemeClr val="dk1"/>
              </a:buClr>
              <a:buSzPct val="100000"/>
              <a:buChar char="•"/>
            </a:pPr>
            <a:r>
              <a:rPr lang="en-US"/>
              <a:t>Out of area contact</a:t>
            </a:r>
            <a:endParaRPr/>
          </a:p>
          <a:p>
            <a:pPr marL="685800" lvl="1" indent="-99059" algn="l" rtl="0">
              <a:lnSpc>
                <a:spcPct val="90000"/>
              </a:lnSpc>
              <a:spcBef>
                <a:spcPts val="500"/>
              </a:spcBef>
              <a:spcAft>
                <a:spcPts val="0"/>
              </a:spcAft>
              <a:buClr>
                <a:schemeClr val="dk1"/>
              </a:buClr>
              <a:buSzPct val="100000"/>
              <a:buNone/>
            </a:pPr>
            <a:endParaRPr/>
          </a:p>
          <a:p>
            <a:pPr marL="228600" lvl="0" indent="-77470" algn="l" rtl="0">
              <a:lnSpc>
                <a:spcPct val="90000"/>
              </a:lnSpc>
              <a:spcBef>
                <a:spcPts val="1000"/>
              </a:spcBef>
              <a:spcAft>
                <a:spcPts val="0"/>
              </a:spcAft>
              <a:buClr>
                <a:schemeClr val="dk1"/>
              </a:buClr>
              <a:buSzPct val="100000"/>
              <a:buNone/>
            </a:pPr>
            <a:endParaRPr/>
          </a:p>
        </p:txBody>
      </p:sp>
      <p:pic>
        <p:nvPicPr>
          <p:cNvPr id="478" name="Google Shape;478;p23"/>
          <p:cNvPicPr preferRelativeResize="0"/>
          <p:nvPr/>
        </p:nvPicPr>
        <p:blipFill rotWithShape="1">
          <a:blip r:embed="rId3">
            <a:alphaModFix/>
          </a:blip>
          <a:srcRect/>
          <a:stretch/>
        </p:blipFill>
        <p:spPr>
          <a:xfrm>
            <a:off x="4991338" y="4548888"/>
            <a:ext cx="1665806" cy="1704178"/>
          </a:xfrm>
          <a:prstGeom prst="rect">
            <a:avLst/>
          </a:prstGeom>
          <a:noFill/>
          <a:ln>
            <a:noFill/>
          </a:ln>
        </p:spPr>
      </p:pic>
      <p:pic>
        <p:nvPicPr>
          <p:cNvPr id="479" name="Google Shape;479;p23"/>
          <p:cNvPicPr preferRelativeResize="0"/>
          <p:nvPr/>
        </p:nvPicPr>
        <p:blipFill rotWithShape="1">
          <a:blip r:embed="rId4">
            <a:alphaModFix/>
          </a:blip>
          <a:srcRect/>
          <a:stretch/>
        </p:blipFill>
        <p:spPr>
          <a:xfrm>
            <a:off x="5742734" y="1046607"/>
            <a:ext cx="4925267" cy="2770463"/>
          </a:xfrm>
          <a:prstGeom prst="rect">
            <a:avLst/>
          </a:prstGeom>
          <a:noFill/>
          <a:ln>
            <a:noFill/>
          </a:ln>
        </p:spPr>
      </p:pic>
      <p:pic>
        <p:nvPicPr>
          <p:cNvPr id="480" name="Google Shape;480;p23"/>
          <p:cNvPicPr preferRelativeResize="0"/>
          <p:nvPr/>
        </p:nvPicPr>
        <p:blipFill rotWithShape="1">
          <a:blip r:embed="rId5">
            <a:alphaModFix/>
          </a:blip>
          <a:srcRect/>
          <a:stretch/>
        </p:blipFill>
        <p:spPr>
          <a:xfrm>
            <a:off x="3060444" y="4569101"/>
            <a:ext cx="1834444" cy="183444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79"/>
                                        </p:tgtEl>
                                        <p:attrNameLst>
                                          <p:attrName>style.visibility</p:attrName>
                                        </p:attrNameLst>
                                      </p:cBhvr>
                                      <p:to>
                                        <p:strVal val="visible"/>
                                      </p:to>
                                    </p:set>
                                    <p:animEffect transition="in" filter="fade">
                                      <p:cBhvr>
                                        <p:cTn id="7" dur="1"/>
                                        <p:tgtEl>
                                          <p:spTgt spid="4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24"/>
          <p:cNvSpPr txBox="1">
            <a:spLocks noGrp="1"/>
          </p:cNvSpPr>
          <p:nvPr>
            <p:ph type="body" idx="1"/>
          </p:nvPr>
        </p:nvSpPr>
        <p:spPr>
          <a:xfrm>
            <a:off x="1147287" y="6092410"/>
            <a:ext cx="9574661" cy="45759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2400"/>
              <a:buNone/>
            </a:pPr>
            <a:r>
              <a:rPr lang="en-US" u="sng">
                <a:solidFill>
                  <a:schemeClr val="hlink"/>
                </a:solidFill>
                <a:hlinkClick r:id="rId3"/>
              </a:rPr>
              <a:t>https://www.oregon.gov/oem/hazardsprep/Pages/2-Weeks-Ready.aspx</a:t>
            </a:r>
            <a:r>
              <a:rPr lang="en-US"/>
              <a:t> </a:t>
            </a:r>
            <a:endParaRPr/>
          </a:p>
        </p:txBody>
      </p:sp>
      <p:sp>
        <p:nvSpPr>
          <p:cNvPr id="486" name="Google Shape;486;p24"/>
          <p:cNvSpPr txBox="1">
            <a:spLocks noGrp="1"/>
          </p:cNvSpPr>
          <p:nvPr>
            <p:ph type="title"/>
          </p:nvPr>
        </p:nvSpPr>
        <p:spPr>
          <a:xfrm>
            <a:off x="1837315" y="180109"/>
            <a:ext cx="9980612" cy="666462"/>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3200"/>
              <a:buFont typeface="Arial"/>
              <a:buNone/>
            </a:pPr>
            <a:r>
              <a:rPr lang="en-US"/>
              <a:t>2 Weeks Ready</a:t>
            </a:r>
            <a:endParaRPr/>
          </a:p>
        </p:txBody>
      </p:sp>
      <p:grpSp>
        <p:nvGrpSpPr>
          <p:cNvPr id="487" name="Google Shape;487;p24"/>
          <p:cNvGrpSpPr/>
          <p:nvPr/>
        </p:nvGrpSpPr>
        <p:grpSpPr>
          <a:xfrm>
            <a:off x="352679" y="3745582"/>
            <a:ext cx="7294295" cy="2340860"/>
            <a:chOff x="0" y="2288"/>
            <a:chExt cx="7294295" cy="2340860"/>
          </a:xfrm>
        </p:grpSpPr>
        <p:sp>
          <p:nvSpPr>
            <p:cNvPr id="488" name="Google Shape;488;p24"/>
            <p:cNvSpPr/>
            <p:nvPr/>
          </p:nvSpPr>
          <p:spPr>
            <a:xfrm>
              <a:off x="0" y="2288"/>
              <a:ext cx="7294295" cy="2340860"/>
            </a:xfrm>
            <a:prstGeom prst="rect">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4"/>
            <p:cNvSpPr txBox="1"/>
            <p:nvPr/>
          </p:nvSpPr>
          <p:spPr>
            <a:xfrm>
              <a:off x="0" y="2288"/>
              <a:ext cx="7294295" cy="2340860"/>
            </a:xfrm>
            <a:prstGeom prst="rect">
              <a:avLst/>
            </a:prstGeom>
            <a:noFill/>
            <a:ln>
              <a:noFill/>
            </a:ln>
          </p:spPr>
          <p:txBody>
            <a:bodyPr spcFirstLastPara="1" wrap="square" lIns="121900" tIns="121900" rIns="121900" bIns="121900" anchor="t" anchorCtr="0">
              <a:noAutofit/>
            </a:bodyPr>
            <a:lstStyle/>
            <a:p>
              <a:pPr marL="0" marR="0" lvl="0" indent="0" algn="l" rtl="0">
                <a:lnSpc>
                  <a:spcPct val="90000"/>
                </a:lnSpc>
                <a:spcBef>
                  <a:spcPts val="0"/>
                </a:spcBef>
                <a:spcAft>
                  <a:spcPts val="0"/>
                </a:spcAft>
                <a:buClr>
                  <a:schemeClr val="lt1"/>
                </a:buClr>
                <a:buSzPts val="4800"/>
                <a:buFont typeface="Calibri"/>
                <a:buNone/>
              </a:pPr>
              <a:r>
                <a:rPr lang="en-US" sz="4800">
                  <a:solidFill>
                    <a:schemeClr val="lt1"/>
                  </a:solidFill>
                  <a:latin typeface="Calibri"/>
                  <a:ea typeface="Calibri"/>
                  <a:cs typeface="Calibri"/>
                  <a:sym typeface="Calibri"/>
                </a:rPr>
                <a:t>2 Weeks Ready</a:t>
              </a:r>
              <a:endParaRPr/>
            </a:p>
            <a:p>
              <a:pPr marL="285750" marR="0" lvl="1" indent="-285750" algn="l" rtl="0">
                <a:lnSpc>
                  <a:spcPct val="90000"/>
                </a:lnSpc>
                <a:spcBef>
                  <a:spcPts val="1680"/>
                </a:spcBef>
                <a:spcAft>
                  <a:spcPts val="0"/>
                </a:spcAft>
                <a:buClr>
                  <a:schemeClr val="lt1"/>
                </a:buClr>
                <a:buSzPts val="3700"/>
                <a:buFont typeface="Calibri"/>
                <a:buChar char="•"/>
              </a:pPr>
              <a:r>
                <a:rPr lang="en-US" sz="3700" b="0" i="0" u="none" strike="noStrike" cap="none">
                  <a:solidFill>
                    <a:schemeClr val="lt1"/>
                  </a:solidFill>
                  <a:latin typeface="Calibri"/>
                  <a:ea typeface="Calibri"/>
                  <a:cs typeface="Calibri"/>
                  <a:sym typeface="Calibri"/>
                </a:rPr>
                <a:t>Year long outreach program</a:t>
              </a:r>
              <a:endParaRPr/>
            </a:p>
            <a:p>
              <a:pPr marL="285750" marR="0" lvl="1" indent="-285750" algn="l" rtl="0">
                <a:lnSpc>
                  <a:spcPct val="90000"/>
                </a:lnSpc>
                <a:spcBef>
                  <a:spcPts val="555"/>
                </a:spcBef>
                <a:spcAft>
                  <a:spcPts val="0"/>
                </a:spcAft>
                <a:buClr>
                  <a:schemeClr val="lt1"/>
                </a:buClr>
                <a:buSzPts val="3700"/>
                <a:buFont typeface="Calibri"/>
                <a:buChar char="•"/>
              </a:pPr>
              <a:r>
                <a:rPr lang="en-US" sz="3700" b="0" i="0" u="none" strike="noStrike" cap="none">
                  <a:solidFill>
                    <a:schemeClr val="lt1"/>
                  </a:solidFill>
                  <a:latin typeface="Calibri"/>
                  <a:ea typeface="Calibri"/>
                  <a:cs typeface="Calibri"/>
                  <a:sym typeface="Calibri"/>
                </a:rPr>
                <a:t>Facebook.com/2WeeksReady</a:t>
              </a:r>
              <a:endParaRPr/>
            </a:p>
          </p:txBody>
        </p:sp>
      </p:grpSp>
      <p:pic>
        <p:nvPicPr>
          <p:cNvPr id="490" name="Google Shape;490;p24"/>
          <p:cNvPicPr preferRelativeResize="0"/>
          <p:nvPr/>
        </p:nvPicPr>
        <p:blipFill rotWithShape="1">
          <a:blip r:embed="rId4">
            <a:alphaModFix/>
          </a:blip>
          <a:srcRect/>
          <a:stretch/>
        </p:blipFill>
        <p:spPr>
          <a:xfrm>
            <a:off x="5243426" y="998730"/>
            <a:ext cx="3352800" cy="3352800"/>
          </a:xfrm>
          <a:prstGeom prst="rect">
            <a:avLst/>
          </a:prstGeom>
          <a:noFill/>
          <a:ln>
            <a:noFill/>
          </a:ln>
        </p:spPr>
      </p:pic>
      <p:pic>
        <p:nvPicPr>
          <p:cNvPr id="491" name="Google Shape;491;p24"/>
          <p:cNvPicPr preferRelativeResize="0"/>
          <p:nvPr/>
        </p:nvPicPr>
        <p:blipFill rotWithShape="1">
          <a:blip r:embed="rId5">
            <a:alphaModFix/>
          </a:blip>
          <a:srcRect/>
          <a:stretch/>
        </p:blipFill>
        <p:spPr>
          <a:xfrm>
            <a:off x="8764891" y="70377"/>
            <a:ext cx="3361267" cy="3361267"/>
          </a:xfrm>
          <a:prstGeom prst="rect">
            <a:avLst/>
          </a:prstGeom>
          <a:noFill/>
          <a:ln>
            <a:noFill/>
          </a:ln>
        </p:spPr>
      </p:pic>
      <p:pic>
        <p:nvPicPr>
          <p:cNvPr id="492" name="Google Shape;492;p24" descr="Graphical user interface, application&#10;&#10;Description automatically generated"/>
          <p:cNvPicPr preferRelativeResize="0"/>
          <p:nvPr/>
        </p:nvPicPr>
        <p:blipFill rotWithShape="1">
          <a:blip r:embed="rId6">
            <a:alphaModFix/>
          </a:blip>
          <a:srcRect/>
          <a:stretch/>
        </p:blipFill>
        <p:spPr>
          <a:xfrm>
            <a:off x="352679" y="1893536"/>
            <a:ext cx="4978560" cy="1849758"/>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25"/>
          <p:cNvSpPr txBox="1">
            <a:spLocks noGrp="1"/>
          </p:cNvSpPr>
          <p:nvPr>
            <p:ph type="body" idx="1"/>
          </p:nvPr>
        </p:nvSpPr>
        <p:spPr>
          <a:xfrm>
            <a:off x="838200" y="1964175"/>
            <a:ext cx="10515600" cy="450589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a:t>Build a Plan: </a:t>
            </a:r>
            <a:r>
              <a:rPr lang="en-US" u="sng">
                <a:solidFill>
                  <a:schemeClr val="hlink"/>
                </a:solidFill>
                <a:hlinkClick r:id="rId3"/>
              </a:rPr>
              <a:t>https://www.ready.gov/family-plan</a:t>
            </a:r>
            <a:r>
              <a:rPr lang="en-US"/>
              <a:t> </a:t>
            </a:r>
            <a:endParaRPr/>
          </a:p>
          <a:p>
            <a:pPr marL="228600" lvl="0" indent="-228600" algn="l" rtl="0">
              <a:lnSpc>
                <a:spcPct val="90000"/>
              </a:lnSpc>
              <a:spcBef>
                <a:spcPts val="1000"/>
              </a:spcBef>
              <a:spcAft>
                <a:spcPts val="0"/>
              </a:spcAft>
              <a:buClr>
                <a:schemeClr val="dk1"/>
              </a:buClr>
              <a:buSzPts val="2800"/>
              <a:buChar char="•"/>
            </a:pPr>
            <a:r>
              <a:rPr lang="en-US"/>
              <a:t>How to Build a Kit: </a:t>
            </a:r>
            <a:r>
              <a:rPr lang="en-US" u="sng">
                <a:solidFill>
                  <a:schemeClr val="hlink"/>
                </a:solidFill>
                <a:hlinkClick r:id="rId4"/>
              </a:rPr>
              <a:t>https://www.redcross.org/get-help/how-to-prepare-for-emergencies/survival-kit-supplies.html</a:t>
            </a:r>
            <a:r>
              <a:rPr lang="en-US"/>
              <a:t> </a:t>
            </a:r>
            <a:endParaRPr/>
          </a:p>
          <a:p>
            <a:pPr marL="228600" lvl="0" indent="-228600" algn="l" rtl="0">
              <a:lnSpc>
                <a:spcPct val="90000"/>
              </a:lnSpc>
              <a:spcBef>
                <a:spcPts val="1000"/>
              </a:spcBef>
              <a:spcAft>
                <a:spcPts val="0"/>
              </a:spcAft>
              <a:buClr>
                <a:schemeClr val="dk1"/>
              </a:buClr>
              <a:buSzPts val="2800"/>
              <a:buChar char="•"/>
            </a:pPr>
            <a:r>
              <a:rPr lang="en-US"/>
              <a:t>Preparedness Publications: </a:t>
            </a:r>
            <a:r>
              <a:rPr lang="en-US" u="sng">
                <a:solidFill>
                  <a:schemeClr val="hlink"/>
                </a:solidFill>
                <a:hlinkClick r:id="rId5"/>
              </a:rPr>
              <a:t>https://www.oregon.gov/OEM/hazardsprep/Pages/Preparedness-Publications.aspx</a:t>
            </a:r>
            <a:r>
              <a:rPr lang="en-US"/>
              <a:t> </a:t>
            </a:r>
            <a:endParaRPr/>
          </a:p>
          <a:p>
            <a:pPr marL="228600" lvl="0" indent="-50800" algn="l" rtl="0">
              <a:lnSpc>
                <a:spcPct val="90000"/>
              </a:lnSpc>
              <a:spcBef>
                <a:spcPts val="1000"/>
              </a:spcBef>
              <a:spcAft>
                <a:spcPts val="0"/>
              </a:spcAft>
              <a:buClr>
                <a:schemeClr val="dk1"/>
              </a:buClr>
              <a:buSzPts val="2800"/>
              <a:buNone/>
            </a:pPr>
            <a:endParaRPr/>
          </a:p>
          <a:p>
            <a:pPr marL="228600" lvl="0" indent="-228600" algn="l" rtl="0">
              <a:lnSpc>
                <a:spcPct val="90000"/>
              </a:lnSpc>
              <a:spcBef>
                <a:spcPts val="1000"/>
              </a:spcBef>
              <a:spcAft>
                <a:spcPts val="0"/>
              </a:spcAft>
              <a:buClr>
                <a:schemeClr val="dk1"/>
              </a:buClr>
              <a:buSzPts val="2800"/>
              <a:buChar char="•"/>
            </a:pPr>
            <a:r>
              <a:rPr lang="en-US" b="1"/>
              <a:t>Current Situation: </a:t>
            </a:r>
            <a:endParaRPr/>
          </a:p>
          <a:p>
            <a:pPr marL="685800" lvl="1" indent="-228600" algn="l" rtl="0">
              <a:lnSpc>
                <a:spcPct val="90000"/>
              </a:lnSpc>
              <a:spcBef>
                <a:spcPts val="500"/>
              </a:spcBef>
              <a:spcAft>
                <a:spcPts val="0"/>
              </a:spcAft>
              <a:buClr>
                <a:schemeClr val="dk1"/>
              </a:buClr>
              <a:buSzPts val="2400"/>
              <a:buChar char="•"/>
            </a:pPr>
            <a:r>
              <a:rPr lang="en-US"/>
              <a:t>Real-time Assessment and Planning Tool for Oregon (RAPTOR)</a:t>
            </a:r>
            <a:endParaRPr/>
          </a:p>
          <a:p>
            <a:pPr marL="342891" lvl="1" indent="0" algn="l" rtl="0">
              <a:lnSpc>
                <a:spcPct val="90000"/>
              </a:lnSpc>
              <a:spcBef>
                <a:spcPts val="500"/>
              </a:spcBef>
              <a:spcAft>
                <a:spcPts val="0"/>
              </a:spcAft>
              <a:buClr>
                <a:schemeClr val="dk1"/>
              </a:buClr>
              <a:buSzPts val="2400"/>
              <a:buNone/>
            </a:pPr>
            <a:r>
              <a:rPr lang="en-US" u="sng">
                <a:solidFill>
                  <a:schemeClr val="hlink"/>
                </a:solidFill>
                <a:hlinkClick r:id="rId6"/>
              </a:rPr>
              <a:t>https://www.oregon.gov/oem/emops/Pages/RAPTOR.aspx</a:t>
            </a:r>
            <a:r>
              <a:rPr lang="en-US"/>
              <a:t> </a:t>
            </a:r>
            <a:endParaRPr/>
          </a:p>
        </p:txBody>
      </p:sp>
      <p:sp>
        <p:nvSpPr>
          <p:cNvPr id="498" name="Google Shape;498;p25"/>
          <p:cNvSpPr txBox="1">
            <a:spLocks noGrp="1"/>
          </p:cNvSpPr>
          <p:nvPr>
            <p:ph type="title"/>
          </p:nvPr>
        </p:nvSpPr>
        <p:spPr>
          <a:xfrm>
            <a:off x="1917811" y="123465"/>
            <a:ext cx="9900115" cy="666462"/>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3200"/>
              <a:buFont typeface="Arial"/>
              <a:buNone/>
            </a:pPr>
            <a:r>
              <a:rPr lang="en-US"/>
              <a:t>Individual &amp; Family Preparedness Resources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26"/>
          <p:cNvSpPr txBox="1">
            <a:spLocks noGrp="1"/>
          </p:cNvSpPr>
          <p:nvPr>
            <p:ph type="title"/>
          </p:nvPr>
        </p:nvSpPr>
        <p:spPr>
          <a:xfrm>
            <a:off x="1821551" y="172994"/>
            <a:ext cx="7388352" cy="60249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Bitter"/>
              <a:buNone/>
            </a:pPr>
            <a:r>
              <a:rPr lang="en-US">
                <a:solidFill>
                  <a:schemeClr val="dk1"/>
                </a:solidFill>
                <a:latin typeface="Bitter"/>
                <a:ea typeface="Bitter"/>
                <a:cs typeface="Bitter"/>
                <a:sym typeface="Bitter"/>
              </a:rPr>
              <a:t>Education and Outreach</a:t>
            </a:r>
            <a:endParaRPr/>
          </a:p>
        </p:txBody>
      </p:sp>
      <p:grpSp>
        <p:nvGrpSpPr>
          <p:cNvPr id="504" name="Google Shape;504;p26"/>
          <p:cNvGrpSpPr/>
          <p:nvPr/>
        </p:nvGrpSpPr>
        <p:grpSpPr>
          <a:xfrm>
            <a:off x="5638800" y="1618259"/>
            <a:ext cx="4698442" cy="4217400"/>
            <a:chOff x="0" y="18058"/>
            <a:chExt cx="4698442" cy="4217400"/>
          </a:xfrm>
        </p:grpSpPr>
        <p:sp>
          <p:nvSpPr>
            <p:cNvPr id="505" name="Google Shape;505;p26"/>
            <p:cNvSpPr/>
            <p:nvPr/>
          </p:nvSpPr>
          <p:spPr>
            <a:xfrm>
              <a:off x="0" y="18058"/>
              <a:ext cx="4698442" cy="1029600"/>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26"/>
            <p:cNvSpPr txBox="1"/>
            <p:nvPr/>
          </p:nvSpPr>
          <p:spPr>
            <a:xfrm>
              <a:off x="50261" y="68319"/>
              <a:ext cx="4597920" cy="929078"/>
            </a:xfrm>
            <a:prstGeom prst="rect">
              <a:avLst/>
            </a:prstGeom>
            <a:noFill/>
            <a:ln>
              <a:noFill/>
            </a:ln>
          </p:spPr>
          <p:txBody>
            <a:bodyPr spcFirstLastPara="1" wrap="square" lIns="167625" tIns="167625" rIns="167625" bIns="167625" anchor="ctr" anchorCtr="0">
              <a:noAutofit/>
            </a:bodyPr>
            <a:lstStyle/>
            <a:p>
              <a:pPr marL="0" marR="0" lvl="0" indent="0" algn="l" rtl="0">
                <a:lnSpc>
                  <a:spcPct val="90000"/>
                </a:lnSpc>
                <a:spcBef>
                  <a:spcPts val="0"/>
                </a:spcBef>
                <a:spcAft>
                  <a:spcPts val="0"/>
                </a:spcAft>
                <a:buClr>
                  <a:schemeClr val="lt1"/>
                </a:buClr>
                <a:buSzPts val="4400"/>
                <a:buFont typeface="Gill Sans"/>
                <a:buNone/>
              </a:pPr>
              <a:r>
                <a:rPr lang="en-US" sz="4400">
                  <a:solidFill>
                    <a:schemeClr val="lt1"/>
                  </a:solidFill>
                  <a:latin typeface="Gill Sans"/>
                  <a:ea typeface="Gill Sans"/>
                  <a:cs typeface="Gill Sans"/>
                  <a:sym typeface="Gill Sans"/>
                </a:rPr>
                <a:t>Publications</a:t>
              </a:r>
              <a:endParaRPr/>
            </a:p>
          </p:txBody>
        </p:sp>
        <p:sp>
          <p:nvSpPr>
            <p:cNvPr id="507" name="Google Shape;507;p26"/>
            <p:cNvSpPr/>
            <p:nvPr/>
          </p:nvSpPr>
          <p:spPr>
            <a:xfrm>
              <a:off x="0" y="1047658"/>
              <a:ext cx="4698442" cy="3187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6"/>
            <p:cNvSpPr txBox="1"/>
            <p:nvPr/>
          </p:nvSpPr>
          <p:spPr>
            <a:xfrm>
              <a:off x="0" y="1047658"/>
              <a:ext cx="4698442" cy="3187800"/>
            </a:xfrm>
            <a:prstGeom prst="rect">
              <a:avLst/>
            </a:prstGeom>
            <a:noFill/>
            <a:ln>
              <a:noFill/>
            </a:ln>
          </p:spPr>
          <p:txBody>
            <a:bodyPr spcFirstLastPara="1" wrap="square" lIns="149175" tIns="55875" rIns="312925" bIns="55875" anchor="t" anchorCtr="0">
              <a:noAutofit/>
            </a:bodyPr>
            <a:lstStyle/>
            <a:p>
              <a:pPr marL="285750" marR="0" lvl="1" indent="-285750" algn="l" rtl="0">
                <a:lnSpc>
                  <a:spcPct val="90000"/>
                </a:lnSpc>
                <a:spcBef>
                  <a:spcPts val="0"/>
                </a:spcBef>
                <a:spcAft>
                  <a:spcPts val="0"/>
                </a:spcAft>
                <a:buClr>
                  <a:schemeClr val="dk1"/>
                </a:buClr>
                <a:buSzPts val="3400"/>
                <a:buFont typeface="Gill Sans"/>
                <a:buChar char="•"/>
              </a:pPr>
              <a:r>
                <a:rPr lang="en-US" sz="3400" b="0" i="0" u="none" strike="noStrike" cap="none">
                  <a:solidFill>
                    <a:schemeClr val="dk1"/>
                  </a:solidFill>
                  <a:latin typeface="Gill Sans"/>
                  <a:ea typeface="Gill Sans"/>
                  <a:cs typeface="Gill Sans"/>
                  <a:sym typeface="Gill Sans"/>
                </a:rPr>
                <a:t>Without Warning comic books</a:t>
              </a:r>
              <a:endParaRPr/>
            </a:p>
            <a:p>
              <a:pPr marL="285750" marR="0" lvl="1" indent="-285750" algn="l" rtl="0">
                <a:lnSpc>
                  <a:spcPct val="90000"/>
                </a:lnSpc>
                <a:spcBef>
                  <a:spcPts val="680"/>
                </a:spcBef>
                <a:spcAft>
                  <a:spcPts val="0"/>
                </a:spcAft>
                <a:buClr>
                  <a:schemeClr val="dk1"/>
                </a:buClr>
                <a:buSzPts val="3400"/>
                <a:buFont typeface="Gill Sans"/>
                <a:buChar char="•"/>
              </a:pPr>
              <a:r>
                <a:rPr lang="en-US" sz="3400" b="0" i="0" u="none" strike="noStrike" cap="none">
                  <a:solidFill>
                    <a:schemeClr val="dk1"/>
                  </a:solidFill>
                  <a:latin typeface="Gill Sans"/>
                  <a:ea typeface="Gill Sans"/>
                  <a:cs typeface="Gill Sans"/>
                  <a:sym typeface="Gill Sans"/>
                </a:rPr>
                <a:t>Living on Shaky Ground</a:t>
              </a:r>
              <a:endParaRPr/>
            </a:p>
            <a:p>
              <a:pPr marL="285750" marR="0" lvl="1" indent="-285750" algn="l" rtl="0">
                <a:lnSpc>
                  <a:spcPct val="90000"/>
                </a:lnSpc>
                <a:spcBef>
                  <a:spcPts val="680"/>
                </a:spcBef>
                <a:spcAft>
                  <a:spcPts val="0"/>
                </a:spcAft>
                <a:buClr>
                  <a:schemeClr val="dk1"/>
                </a:buClr>
                <a:buSzPts val="3400"/>
                <a:buFont typeface="Gill Sans"/>
                <a:buChar char="•"/>
              </a:pPr>
              <a:r>
                <a:rPr lang="en-US" sz="3400" b="0" i="0" u="none" strike="noStrike" cap="none">
                  <a:solidFill>
                    <a:schemeClr val="dk1"/>
                  </a:solidFill>
                  <a:latin typeface="Gill Sans"/>
                  <a:ea typeface="Gill Sans"/>
                  <a:cs typeface="Gill Sans"/>
                  <a:sym typeface="Gill Sans"/>
                </a:rPr>
                <a:t>Go-Kit Passport</a:t>
              </a:r>
              <a:endParaRPr/>
            </a:p>
            <a:p>
              <a:pPr marL="285750" marR="0" lvl="1" indent="-285750" algn="l" rtl="0">
                <a:lnSpc>
                  <a:spcPct val="90000"/>
                </a:lnSpc>
                <a:spcBef>
                  <a:spcPts val="680"/>
                </a:spcBef>
                <a:spcAft>
                  <a:spcPts val="0"/>
                </a:spcAft>
                <a:buClr>
                  <a:schemeClr val="dk1"/>
                </a:buClr>
                <a:buSzPts val="3400"/>
                <a:buFont typeface="Gill Sans"/>
                <a:buChar char="•"/>
              </a:pPr>
              <a:r>
                <a:rPr lang="en-US" sz="3400" b="0" i="0" u="none" strike="noStrike" cap="none">
                  <a:solidFill>
                    <a:schemeClr val="dk1"/>
                  </a:solidFill>
                  <a:latin typeface="Gill Sans"/>
                  <a:ea typeface="Gill Sans"/>
                  <a:cs typeface="Gill Sans"/>
                  <a:sym typeface="Gill Sans"/>
                </a:rPr>
                <a:t>Tsunami Brochure</a:t>
              </a:r>
              <a:endParaRPr/>
            </a:p>
          </p:txBody>
        </p:sp>
      </p:grpSp>
      <p:pic>
        <p:nvPicPr>
          <p:cNvPr id="509" name="Google Shape;509;p26"/>
          <p:cNvPicPr preferRelativeResize="0"/>
          <p:nvPr/>
        </p:nvPicPr>
        <p:blipFill rotWithShape="1">
          <a:blip r:embed="rId3">
            <a:alphaModFix/>
          </a:blip>
          <a:srcRect/>
          <a:stretch/>
        </p:blipFill>
        <p:spPr>
          <a:xfrm>
            <a:off x="1977081" y="1274806"/>
            <a:ext cx="3098987" cy="476991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p27"/>
          <p:cNvSpPr txBox="1">
            <a:spLocks noGrp="1"/>
          </p:cNvSpPr>
          <p:nvPr>
            <p:ph type="body" idx="1"/>
          </p:nvPr>
        </p:nvSpPr>
        <p:spPr>
          <a:xfrm>
            <a:off x="838200" y="1667613"/>
            <a:ext cx="10979728" cy="501027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3200"/>
              <a:buChar char="•"/>
            </a:pPr>
            <a:r>
              <a:rPr lang="en-US" sz="3200" u="sng">
                <a:solidFill>
                  <a:schemeClr val="hlink"/>
                </a:solidFill>
                <a:hlinkClick r:id="rId3"/>
              </a:rPr>
              <a:t>https://oralert.gov/</a:t>
            </a:r>
            <a:r>
              <a:rPr lang="en-US" sz="3200"/>
              <a:t> </a:t>
            </a:r>
            <a:endParaRPr/>
          </a:p>
          <a:p>
            <a:pPr marL="685800" lvl="1" indent="-228600" algn="l" rtl="0">
              <a:lnSpc>
                <a:spcPct val="90000"/>
              </a:lnSpc>
              <a:spcBef>
                <a:spcPts val="500"/>
              </a:spcBef>
              <a:spcAft>
                <a:spcPts val="0"/>
              </a:spcAft>
              <a:buClr>
                <a:schemeClr val="dk1"/>
              </a:buClr>
              <a:buSzPts val="2800"/>
              <a:buChar char="•"/>
            </a:pPr>
            <a:r>
              <a:rPr lang="en-US" sz="2800"/>
              <a:t>Statewide Alert and Warning Information</a:t>
            </a:r>
            <a:endParaRPr/>
          </a:p>
          <a:p>
            <a:pPr marL="1143000" lvl="2" indent="-228600" algn="l" rtl="0">
              <a:lnSpc>
                <a:spcPct val="90000"/>
              </a:lnSpc>
              <a:spcBef>
                <a:spcPts val="500"/>
              </a:spcBef>
              <a:spcAft>
                <a:spcPts val="0"/>
              </a:spcAft>
              <a:buClr>
                <a:schemeClr val="dk1"/>
              </a:buClr>
              <a:buSzPts val="2400"/>
              <a:buChar char="•"/>
            </a:pPr>
            <a:r>
              <a:rPr lang="en-US" sz="2400"/>
              <a:t>Emergency Alert System (EAS)</a:t>
            </a:r>
            <a:endParaRPr/>
          </a:p>
          <a:p>
            <a:pPr marL="1143000" lvl="2" indent="-228600" algn="l" rtl="0">
              <a:lnSpc>
                <a:spcPct val="90000"/>
              </a:lnSpc>
              <a:spcBef>
                <a:spcPts val="500"/>
              </a:spcBef>
              <a:spcAft>
                <a:spcPts val="0"/>
              </a:spcAft>
              <a:buClr>
                <a:schemeClr val="dk1"/>
              </a:buClr>
              <a:buSzPts val="2400"/>
              <a:buChar char="•"/>
            </a:pPr>
            <a:r>
              <a:rPr lang="en-US" sz="2400"/>
              <a:t>Internet Public Alert and Warnings System (IPAWS)</a:t>
            </a:r>
            <a:endParaRPr/>
          </a:p>
          <a:p>
            <a:pPr marL="1143000" lvl="2" indent="-228600" algn="l" rtl="0">
              <a:lnSpc>
                <a:spcPct val="90000"/>
              </a:lnSpc>
              <a:spcBef>
                <a:spcPts val="500"/>
              </a:spcBef>
              <a:spcAft>
                <a:spcPts val="0"/>
              </a:spcAft>
              <a:buClr>
                <a:schemeClr val="dk1"/>
              </a:buClr>
              <a:buSzPts val="2400"/>
              <a:buChar char="•"/>
            </a:pPr>
            <a:r>
              <a:rPr lang="en-US" sz="2400"/>
              <a:t>Wireless Emergency Alerts (WEA)</a:t>
            </a:r>
            <a:endParaRPr/>
          </a:p>
          <a:p>
            <a:pPr marL="1600200" lvl="3" indent="-228600" algn="l" rtl="0">
              <a:lnSpc>
                <a:spcPct val="90000"/>
              </a:lnSpc>
              <a:spcBef>
                <a:spcPts val="500"/>
              </a:spcBef>
              <a:spcAft>
                <a:spcPts val="0"/>
              </a:spcAft>
              <a:buClr>
                <a:schemeClr val="dk1"/>
              </a:buClr>
              <a:buSzPts val="2000"/>
              <a:buChar char="•"/>
            </a:pPr>
            <a:r>
              <a:rPr lang="en-US" sz="2000"/>
              <a:t>AMBER Alerts</a:t>
            </a:r>
            <a:endParaRPr/>
          </a:p>
          <a:p>
            <a:pPr marL="1600200" lvl="3" indent="-228600" algn="l" rtl="0">
              <a:lnSpc>
                <a:spcPct val="90000"/>
              </a:lnSpc>
              <a:spcBef>
                <a:spcPts val="500"/>
              </a:spcBef>
              <a:spcAft>
                <a:spcPts val="0"/>
              </a:spcAft>
              <a:buClr>
                <a:schemeClr val="dk1"/>
              </a:buClr>
              <a:buSzPts val="2000"/>
              <a:buChar char="•"/>
            </a:pPr>
            <a:r>
              <a:rPr lang="en-US" sz="2000"/>
              <a:t>Evacuation Orders</a:t>
            </a:r>
            <a:endParaRPr/>
          </a:p>
          <a:p>
            <a:pPr marL="1600200" lvl="3" indent="-228600" algn="l" rtl="0">
              <a:lnSpc>
                <a:spcPct val="90000"/>
              </a:lnSpc>
              <a:spcBef>
                <a:spcPts val="500"/>
              </a:spcBef>
              <a:spcAft>
                <a:spcPts val="0"/>
              </a:spcAft>
              <a:buClr>
                <a:schemeClr val="dk1"/>
              </a:buClr>
              <a:buSzPts val="2000"/>
              <a:buChar char="•"/>
            </a:pPr>
            <a:r>
              <a:rPr lang="en-US" sz="2000"/>
              <a:t>Other</a:t>
            </a:r>
            <a:endParaRPr/>
          </a:p>
          <a:p>
            <a:pPr marL="685800" lvl="1" indent="-228600" algn="l" rtl="0">
              <a:lnSpc>
                <a:spcPct val="90000"/>
              </a:lnSpc>
              <a:spcBef>
                <a:spcPts val="500"/>
              </a:spcBef>
              <a:spcAft>
                <a:spcPts val="0"/>
              </a:spcAft>
              <a:buClr>
                <a:schemeClr val="dk1"/>
              </a:buClr>
              <a:buSzPts val="2800"/>
              <a:buChar char="•"/>
            </a:pPr>
            <a:r>
              <a:rPr lang="en-US" sz="2800"/>
              <a:t>Community Based</a:t>
            </a:r>
            <a:endParaRPr/>
          </a:p>
          <a:p>
            <a:pPr marL="342891" lvl="1" indent="0" algn="l" rtl="0">
              <a:lnSpc>
                <a:spcPct val="90000"/>
              </a:lnSpc>
              <a:spcBef>
                <a:spcPts val="500"/>
              </a:spcBef>
              <a:spcAft>
                <a:spcPts val="0"/>
              </a:spcAft>
              <a:buClr>
                <a:schemeClr val="dk1"/>
              </a:buClr>
              <a:buSzPts val="2800"/>
              <a:buNone/>
            </a:pPr>
            <a:r>
              <a:rPr lang="en-US" sz="2800"/>
              <a:t>Alerts: Local County</a:t>
            </a:r>
            <a:endParaRPr/>
          </a:p>
          <a:p>
            <a:pPr marL="342891" lvl="1" indent="0" algn="l" rtl="0">
              <a:lnSpc>
                <a:spcPct val="90000"/>
              </a:lnSpc>
              <a:spcBef>
                <a:spcPts val="500"/>
              </a:spcBef>
              <a:spcAft>
                <a:spcPts val="0"/>
              </a:spcAft>
              <a:buClr>
                <a:schemeClr val="dk1"/>
              </a:buClr>
              <a:buSzPts val="2800"/>
              <a:buNone/>
            </a:pPr>
            <a:r>
              <a:rPr lang="en-US" sz="2800"/>
              <a:t>Emergency Management</a:t>
            </a:r>
            <a:endParaRPr/>
          </a:p>
          <a:p>
            <a:pPr marL="342891" lvl="1" indent="0" algn="l" rtl="0">
              <a:lnSpc>
                <a:spcPct val="90000"/>
              </a:lnSpc>
              <a:spcBef>
                <a:spcPts val="500"/>
              </a:spcBef>
              <a:spcAft>
                <a:spcPts val="0"/>
              </a:spcAft>
              <a:buClr>
                <a:schemeClr val="dk1"/>
              </a:buClr>
              <a:buSzPts val="2800"/>
              <a:buNone/>
            </a:pPr>
            <a:endParaRPr sz="2800"/>
          </a:p>
        </p:txBody>
      </p:sp>
      <p:sp>
        <p:nvSpPr>
          <p:cNvPr id="515" name="Google Shape;515;p27"/>
          <p:cNvSpPr txBox="1">
            <a:spLocks noGrp="1"/>
          </p:cNvSpPr>
          <p:nvPr>
            <p:ph type="title"/>
          </p:nvPr>
        </p:nvSpPr>
        <p:spPr>
          <a:xfrm>
            <a:off x="1837315" y="180109"/>
            <a:ext cx="9980612" cy="666462"/>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3200"/>
              <a:buFont typeface="Arial"/>
              <a:buNone/>
            </a:pPr>
            <a:r>
              <a:rPr lang="en-US"/>
              <a:t>OR-Alert</a:t>
            </a:r>
            <a:endParaRPr/>
          </a:p>
        </p:txBody>
      </p:sp>
      <p:pic>
        <p:nvPicPr>
          <p:cNvPr id="516" name="Google Shape;516;p27" descr="Diagram&#10;&#10;Description automatically generated"/>
          <p:cNvPicPr preferRelativeResize="0"/>
          <p:nvPr/>
        </p:nvPicPr>
        <p:blipFill rotWithShape="1">
          <a:blip r:embed="rId4">
            <a:alphaModFix/>
          </a:blip>
          <a:srcRect/>
          <a:stretch/>
        </p:blipFill>
        <p:spPr>
          <a:xfrm>
            <a:off x="6400443" y="3429000"/>
            <a:ext cx="5664620" cy="2946463"/>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graphicFrame>
        <p:nvGraphicFramePr>
          <p:cNvPr id="521" name="Google Shape;521;p28"/>
          <p:cNvGraphicFramePr/>
          <p:nvPr/>
        </p:nvGraphicFramePr>
        <p:xfrm>
          <a:off x="3526097" y="0"/>
          <a:ext cx="5369893" cy="6949912"/>
        </p:xfrm>
        <a:graphic>
          <a:graphicData uri="http://schemas.openxmlformats.org/presentationml/2006/ole">
            <mc:AlternateContent xmlns:mc="http://schemas.openxmlformats.org/markup-compatibility/2006">
              <mc:Choice xmlns:v="urn:schemas-microsoft-com:vml" Requires="v">
                <p:oleObj r:id="rId3" imgW="5369893" imgH="6949912" progId="AcroExch.Document.DC">
                  <p:embed/>
                </p:oleObj>
              </mc:Choice>
              <mc:Fallback>
                <p:oleObj r:id="rId3" imgW="5369893" imgH="6949912" progId="AcroExch.Document.DC">
                  <p:embed/>
                  <p:pic>
                    <p:nvPicPr>
                      <p:cNvPr id="521" name="Google Shape;521;p28"/>
                      <p:cNvPicPr preferRelativeResize="0"/>
                      <p:nvPr/>
                    </p:nvPicPr>
                    <p:blipFill rotWithShape="1">
                      <a:blip r:embed="rId4">
                        <a:alphaModFix/>
                      </a:blip>
                      <a:srcRect/>
                      <a:stretch/>
                    </p:blipFill>
                    <p:spPr>
                      <a:xfrm>
                        <a:off x="3526097" y="0"/>
                        <a:ext cx="5369893" cy="6949912"/>
                      </a:xfrm>
                      <a:prstGeom prst="rect">
                        <a:avLst/>
                      </a:prstGeom>
                      <a:noFill/>
                      <a:ln>
                        <a:noFill/>
                      </a:ln>
                    </p:spPr>
                  </p:pic>
                </p:oleObj>
              </mc:Fallback>
            </mc:AlternateContent>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29"/>
          <p:cNvSpPr txBox="1">
            <a:spLocks noGrp="1"/>
          </p:cNvSpPr>
          <p:nvPr>
            <p:ph type="body" idx="1"/>
          </p:nvPr>
        </p:nvSpPr>
        <p:spPr>
          <a:xfrm>
            <a:off x="354266" y="2696937"/>
            <a:ext cx="5157787" cy="66646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600"/>
              <a:buNone/>
            </a:pPr>
            <a:r>
              <a:rPr lang="en-US" sz="3600"/>
              <a:t>Business Preparedness</a:t>
            </a:r>
            <a:endParaRPr/>
          </a:p>
        </p:txBody>
      </p:sp>
      <p:sp>
        <p:nvSpPr>
          <p:cNvPr id="527" name="Google Shape;527;p29"/>
          <p:cNvSpPr txBox="1">
            <a:spLocks noGrp="1"/>
          </p:cNvSpPr>
          <p:nvPr>
            <p:ph type="body" idx="2"/>
          </p:nvPr>
        </p:nvSpPr>
        <p:spPr>
          <a:xfrm>
            <a:off x="113288" y="5215221"/>
            <a:ext cx="11965423" cy="666463"/>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u="sng">
                <a:solidFill>
                  <a:schemeClr val="hlink"/>
                </a:solidFill>
                <a:hlinkClick r:id="rId3"/>
              </a:rPr>
              <a:t>https://www.oregon.gov/oem/hazardsprep/Pages/Business-Preparedness.aspx</a:t>
            </a:r>
            <a:r>
              <a:rPr lang="en-US"/>
              <a:t> </a:t>
            </a:r>
            <a:endParaRPr/>
          </a:p>
        </p:txBody>
      </p:sp>
      <p:pic>
        <p:nvPicPr>
          <p:cNvPr id="528" name="Google Shape;528;p29" descr="Graphical user interface, text, application&#10;&#10;Description automatically generated"/>
          <p:cNvPicPr preferRelativeResize="0">
            <a:picLocks noGrp="1"/>
          </p:cNvPicPr>
          <p:nvPr>
            <p:ph type="body" idx="4"/>
          </p:nvPr>
        </p:nvPicPr>
        <p:blipFill rotWithShape="1">
          <a:blip r:embed="rId4">
            <a:alphaModFix/>
          </a:blip>
          <a:srcRect/>
          <a:stretch/>
        </p:blipFill>
        <p:spPr>
          <a:xfrm>
            <a:off x="5077727" y="1116701"/>
            <a:ext cx="5222765" cy="3932231"/>
          </a:xfrm>
          <a:prstGeom prst="rect">
            <a:avLst/>
          </a:prstGeom>
          <a:noFill/>
          <a:ln>
            <a:noFill/>
          </a:ln>
        </p:spPr>
      </p:pic>
      <p:sp>
        <p:nvSpPr>
          <p:cNvPr id="529" name="Google Shape;529;p29"/>
          <p:cNvSpPr txBox="1">
            <a:spLocks noGrp="1"/>
          </p:cNvSpPr>
          <p:nvPr>
            <p:ph type="title"/>
          </p:nvPr>
        </p:nvSpPr>
        <p:spPr>
          <a:xfrm>
            <a:off x="1837315" y="180109"/>
            <a:ext cx="9980612" cy="666462"/>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3200"/>
              <a:buFont typeface="Arial"/>
              <a:buNone/>
            </a:pPr>
            <a:r>
              <a:rPr lang="en-US"/>
              <a:t>Business Preparedness Tools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3"/>
          <p:cNvSpPr txBox="1">
            <a:spLocks noGrp="1"/>
          </p:cNvSpPr>
          <p:nvPr>
            <p:ph type="title"/>
          </p:nvPr>
        </p:nvSpPr>
        <p:spPr>
          <a:xfrm rot="3643829">
            <a:off x="-602791" y="3323206"/>
            <a:ext cx="3421297" cy="62244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3200"/>
              <a:buFont typeface="Arial"/>
              <a:buNone/>
            </a:pPr>
            <a:r>
              <a:rPr lang="en-US"/>
              <a:t>This is What We Do</a:t>
            </a:r>
            <a:endParaRPr/>
          </a:p>
        </p:txBody>
      </p:sp>
      <p:pic>
        <p:nvPicPr>
          <p:cNvPr id="144" name="Google Shape;144;p3" descr="EDS, an HP Company 'Cat Herders'" title="EDS, an HP Company 'Cat Herders'">
            <a:hlinkClick r:id="rId3"/>
          </p:cNvPr>
          <p:cNvPicPr preferRelativeResize="0"/>
          <p:nvPr/>
        </p:nvPicPr>
        <p:blipFill>
          <a:blip r:embed="rId4">
            <a:alphaModFix/>
          </a:blip>
          <a:stretch>
            <a:fillRect/>
          </a:stretch>
        </p:blipFill>
        <p:spPr>
          <a:xfrm>
            <a:off x="2215750" y="1128525"/>
            <a:ext cx="9976275" cy="561165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4"/>
                                        </p:tgtEl>
                                        <p:attrNameLst>
                                          <p:attrName>style.visibility</p:attrName>
                                        </p:attrNameLst>
                                      </p:cBhvr>
                                      <p:to>
                                        <p:strVal val="visible"/>
                                      </p:to>
                                    </p:set>
                                    <p:animEffect transition="in" filter="fade">
                                      <p:cBhvr>
                                        <p:cTn id="7" dur="1000"/>
                                        <p:tgtEl>
                                          <p:spTgt spid="1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30"/>
          <p:cNvSpPr txBox="1">
            <a:spLocks noGrp="1"/>
          </p:cNvSpPr>
          <p:nvPr>
            <p:ph type="body" idx="1"/>
          </p:nvPr>
        </p:nvSpPr>
        <p:spPr>
          <a:xfrm>
            <a:off x="839788" y="1949453"/>
            <a:ext cx="4695164" cy="666462"/>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2400"/>
              <a:buNone/>
            </a:pPr>
            <a:r>
              <a:rPr lang="en-US"/>
              <a:t>County, Tribal, and City Emergency Management Contacts</a:t>
            </a:r>
            <a:endParaRPr/>
          </a:p>
        </p:txBody>
      </p:sp>
      <p:sp>
        <p:nvSpPr>
          <p:cNvPr id="535" name="Google Shape;535;p30"/>
          <p:cNvSpPr txBox="1">
            <a:spLocks noGrp="1"/>
          </p:cNvSpPr>
          <p:nvPr>
            <p:ph type="body" idx="2"/>
          </p:nvPr>
        </p:nvSpPr>
        <p:spPr>
          <a:xfrm>
            <a:off x="839788" y="2754453"/>
            <a:ext cx="5157787" cy="368458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u="sng">
                <a:solidFill>
                  <a:schemeClr val="hlink"/>
                </a:solidFill>
                <a:hlinkClick r:id="rId3"/>
              </a:rPr>
              <a:t>https://www.oregon.gov/oem/Documents/locals_list.pdf</a:t>
            </a:r>
            <a:r>
              <a:rPr lang="en-US"/>
              <a:t> </a:t>
            </a:r>
            <a:endParaRPr/>
          </a:p>
        </p:txBody>
      </p:sp>
      <p:pic>
        <p:nvPicPr>
          <p:cNvPr id="536" name="Google Shape;536;p30" descr="Graphical user interface, text, application&#10;&#10;Description automatically generated"/>
          <p:cNvPicPr preferRelativeResize="0">
            <a:picLocks noGrp="1"/>
          </p:cNvPicPr>
          <p:nvPr>
            <p:ph type="body" idx="4"/>
          </p:nvPr>
        </p:nvPicPr>
        <p:blipFill rotWithShape="1">
          <a:blip r:embed="rId4">
            <a:alphaModFix/>
          </a:blip>
          <a:srcRect/>
          <a:stretch/>
        </p:blipFill>
        <p:spPr>
          <a:xfrm>
            <a:off x="6716389" y="1089257"/>
            <a:ext cx="3471484" cy="5681794"/>
          </a:xfrm>
          <a:prstGeom prst="rect">
            <a:avLst/>
          </a:prstGeom>
          <a:noFill/>
          <a:ln>
            <a:noFill/>
          </a:ln>
        </p:spPr>
      </p:pic>
      <p:sp>
        <p:nvSpPr>
          <p:cNvPr id="537" name="Google Shape;537;p30"/>
          <p:cNvSpPr txBox="1">
            <a:spLocks noGrp="1"/>
          </p:cNvSpPr>
          <p:nvPr>
            <p:ph type="title"/>
          </p:nvPr>
        </p:nvSpPr>
        <p:spPr>
          <a:xfrm>
            <a:off x="1837315" y="180109"/>
            <a:ext cx="9980612" cy="666462"/>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3200"/>
              <a:buFont typeface="Arial"/>
              <a:buNone/>
            </a:pPr>
            <a:r>
              <a:rPr lang="en-US"/>
              <a:t>Community Emergency Management Contacts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31"/>
          <p:cNvSpPr txBox="1">
            <a:spLocks noGrp="1"/>
          </p:cNvSpPr>
          <p:nvPr>
            <p:ph type="title"/>
          </p:nvPr>
        </p:nvSpPr>
        <p:spPr>
          <a:xfrm>
            <a:off x="1837315" y="180109"/>
            <a:ext cx="9980612" cy="666462"/>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3200"/>
              <a:buFont typeface="Arial"/>
              <a:buNone/>
            </a:pPr>
            <a:r>
              <a:rPr lang="en-US"/>
              <a:t>Oregon Shake Out</a:t>
            </a:r>
            <a:endParaRPr/>
          </a:p>
        </p:txBody>
      </p:sp>
      <p:graphicFrame>
        <p:nvGraphicFramePr>
          <p:cNvPr id="543" name="Google Shape;543;p31"/>
          <p:cNvGraphicFramePr/>
          <p:nvPr/>
        </p:nvGraphicFramePr>
        <p:xfrm>
          <a:off x="5191168" y="2115715"/>
          <a:ext cx="3532704" cy="4572155"/>
        </p:xfrm>
        <a:graphic>
          <a:graphicData uri="http://schemas.openxmlformats.org/presentationml/2006/ole">
            <mc:AlternateContent xmlns:mc="http://schemas.openxmlformats.org/markup-compatibility/2006">
              <mc:Choice xmlns:v="urn:schemas-microsoft-com:vml" Requires="v">
                <p:oleObj r:id="rId3" imgW="3532704" imgH="4572155" progId="AcroExch.Document.DC">
                  <p:embed/>
                </p:oleObj>
              </mc:Choice>
              <mc:Fallback>
                <p:oleObj r:id="rId3" imgW="3532704" imgH="4572155" progId="AcroExch.Document.DC">
                  <p:embed/>
                  <p:pic>
                    <p:nvPicPr>
                      <p:cNvPr id="543" name="Google Shape;543;p31"/>
                      <p:cNvPicPr preferRelativeResize="0"/>
                      <p:nvPr/>
                    </p:nvPicPr>
                    <p:blipFill rotWithShape="1">
                      <a:blip r:embed="rId4">
                        <a:alphaModFix/>
                      </a:blip>
                      <a:srcRect/>
                      <a:stretch/>
                    </p:blipFill>
                    <p:spPr>
                      <a:xfrm>
                        <a:off x="5191168" y="2115715"/>
                        <a:ext cx="3532704" cy="4572155"/>
                      </a:xfrm>
                      <a:prstGeom prst="rect">
                        <a:avLst/>
                      </a:prstGeom>
                      <a:noFill/>
                      <a:ln>
                        <a:noFill/>
                      </a:ln>
                    </p:spPr>
                  </p:pic>
                </p:oleObj>
              </mc:Fallback>
            </mc:AlternateContent>
          </a:graphicData>
        </a:graphic>
      </p:graphicFrame>
      <p:graphicFrame>
        <p:nvGraphicFramePr>
          <p:cNvPr id="544" name="Google Shape;544;p31"/>
          <p:cNvGraphicFramePr/>
          <p:nvPr/>
        </p:nvGraphicFramePr>
        <p:xfrm>
          <a:off x="1383227" y="2091271"/>
          <a:ext cx="3683043" cy="4766729"/>
        </p:xfrm>
        <a:graphic>
          <a:graphicData uri="http://schemas.openxmlformats.org/presentationml/2006/ole">
            <mc:AlternateContent xmlns:mc="http://schemas.openxmlformats.org/markup-compatibility/2006">
              <mc:Choice xmlns:v="urn:schemas-microsoft-com:vml" Requires="v">
                <p:oleObj r:id="rId5" imgW="3683043" imgH="4766729" progId="AcroExch.Document.DC">
                  <p:embed/>
                </p:oleObj>
              </mc:Choice>
              <mc:Fallback>
                <p:oleObj r:id="rId5" imgW="3683043" imgH="4766729" progId="AcroExch.Document.DC">
                  <p:embed/>
                  <p:pic>
                    <p:nvPicPr>
                      <p:cNvPr id="544" name="Google Shape;544;p31"/>
                      <p:cNvPicPr preferRelativeResize="0"/>
                      <p:nvPr/>
                    </p:nvPicPr>
                    <p:blipFill rotWithShape="1">
                      <a:blip r:embed="rId6">
                        <a:alphaModFix/>
                      </a:blip>
                      <a:srcRect/>
                      <a:stretch/>
                    </p:blipFill>
                    <p:spPr>
                      <a:xfrm>
                        <a:off x="1383227" y="2091271"/>
                        <a:ext cx="3683043" cy="4766729"/>
                      </a:xfrm>
                      <a:prstGeom prst="rect">
                        <a:avLst/>
                      </a:prstGeom>
                      <a:noFill/>
                      <a:ln>
                        <a:noFill/>
                      </a:ln>
                    </p:spPr>
                  </p:pic>
                </p:oleObj>
              </mc:Fallback>
            </mc:AlternateContent>
          </a:graphicData>
        </a:graphic>
      </p:graphicFrame>
      <p:sp>
        <p:nvSpPr>
          <p:cNvPr id="545" name="Google Shape;545;p31"/>
          <p:cNvSpPr txBox="1">
            <a:spLocks noGrp="1"/>
          </p:cNvSpPr>
          <p:nvPr>
            <p:ph type="body" idx="1"/>
          </p:nvPr>
        </p:nvSpPr>
        <p:spPr>
          <a:xfrm>
            <a:off x="838200" y="1668162"/>
            <a:ext cx="10515600" cy="4801911"/>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a:t>Shake Out: </a:t>
            </a:r>
            <a:r>
              <a:rPr lang="en-US" u="sng">
                <a:solidFill>
                  <a:schemeClr val="hlink"/>
                </a:solidFill>
                <a:hlinkClick r:id="rId7"/>
              </a:rPr>
              <a:t>https://www.shakeout.org/oregon/resources/</a:t>
            </a:r>
            <a:r>
              <a:rPr lang="en-US"/>
              <a:t> </a:t>
            </a: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pic>
        <p:nvPicPr>
          <p:cNvPr id="550" name="Google Shape;550;p32" descr="Diagram&#10;&#10;Description automatically generated"/>
          <p:cNvPicPr preferRelativeResize="0">
            <a:picLocks noGrp="1"/>
          </p:cNvPicPr>
          <p:nvPr>
            <p:ph type="body" idx="2"/>
          </p:nvPr>
        </p:nvPicPr>
        <p:blipFill rotWithShape="1">
          <a:blip r:embed="rId3">
            <a:alphaModFix/>
          </a:blip>
          <a:srcRect/>
          <a:stretch/>
        </p:blipFill>
        <p:spPr>
          <a:xfrm>
            <a:off x="198798" y="3082620"/>
            <a:ext cx="6388828" cy="3595271"/>
          </a:xfrm>
          <a:prstGeom prst="rect">
            <a:avLst/>
          </a:prstGeom>
          <a:noFill/>
          <a:ln>
            <a:noFill/>
          </a:ln>
        </p:spPr>
      </p:pic>
      <p:sp>
        <p:nvSpPr>
          <p:cNvPr id="551" name="Google Shape;551;p32"/>
          <p:cNvSpPr txBox="1">
            <a:spLocks noGrp="1"/>
          </p:cNvSpPr>
          <p:nvPr>
            <p:ph type="body" idx="3"/>
          </p:nvPr>
        </p:nvSpPr>
        <p:spPr>
          <a:xfrm>
            <a:off x="1837314" y="1136978"/>
            <a:ext cx="9980613" cy="154437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2800"/>
              <a:buNone/>
            </a:pPr>
            <a:r>
              <a:rPr lang="en-US" sz="2800"/>
              <a:t>Shake Alert: </a:t>
            </a:r>
            <a:r>
              <a:rPr lang="en-US" sz="2800" u="sng">
                <a:solidFill>
                  <a:schemeClr val="hlink"/>
                </a:solidFill>
                <a:hlinkClick r:id="rId4"/>
              </a:rPr>
              <a:t>https://www.shakealert.org/</a:t>
            </a:r>
            <a:r>
              <a:rPr lang="en-US" sz="2800"/>
              <a:t> </a:t>
            </a:r>
            <a:endParaRPr/>
          </a:p>
          <a:p>
            <a:pPr marL="457200" lvl="1" indent="0" algn="l" rtl="0">
              <a:lnSpc>
                <a:spcPct val="90000"/>
              </a:lnSpc>
              <a:spcBef>
                <a:spcPts val="500"/>
              </a:spcBef>
              <a:spcAft>
                <a:spcPts val="0"/>
              </a:spcAft>
              <a:buClr>
                <a:schemeClr val="dk1"/>
              </a:buClr>
              <a:buSzPts val="2400"/>
              <a:buNone/>
            </a:pPr>
            <a:r>
              <a:rPr lang="en-US" sz="2400"/>
              <a:t>USGS Shake Alert Site: </a:t>
            </a:r>
            <a:r>
              <a:rPr lang="en-US" sz="1400" u="sng">
                <a:solidFill>
                  <a:srgbClr val="3D7299"/>
                </a:solidFill>
                <a:hlinkClick r:id="rId5">
                  <a:extLst>
                    <a:ext uri="{A12FA001-AC4F-418D-AE19-62706E023703}">
                      <ahyp:hlinkClr xmlns:ahyp="http://schemas.microsoft.com/office/drawing/2018/hyperlinkcolor" val="tx"/>
                    </a:ext>
                  </a:extLst>
                </a:hlinkClick>
              </a:rPr>
              <a:t>https://www.usgs.gov/news/entire-us-west-coast-now-has-access-shakealert-earthquake-early-warning?qt-news_science_products=4#qt-news_science_products</a:t>
            </a:r>
            <a:r>
              <a:rPr lang="en-US" sz="1400">
                <a:solidFill>
                  <a:srgbClr val="3D7299"/>
                </a:solidFill>
              </a:rPr>
              <a:t> </a:t>
            </a:r>
            <a:endParaRPr sz="1400"/>
          </a:p>
          <a:p>
            <a:pPr marL="457200" lvl="1" indent="0" algn="l" rtl="0">
              <a:lnSpc>
                <a:spcPct val="90000"/>
              </a:lnSpc>
              <a:spcBef>
                <a:spcPts val="500"/>
              </a:spcBef>
              <a:spcAft>
                <a:spcPts val="0"/>
              </a:spcAft>
              <a:buClr>
                <a:schemeClr val="dk1"/>
              </a:buClr>
              <a:buSzPts val="2400"/>
              <a:buNone/>
            </a:pPr>
            <a:r>
              <a:rPr lang="en-US" sz="2400"/>
              <a:t>Shake Alert App: </a:t>
            </a:r>
            <a:r>
              <a:rPr lang="en-US" sz="2400" u="sng">
                <a:solidFill>
                  <a:schemeClr val="hlink"/>
                </a:solidFill>
                <a:hlinkClick r:id="rId6"/>
              </a:rPr>
              <a:t>https://earlywarninglabs.com/mobile-app/</a:t>
            </a:r>
            <a:r>
              <a:rPr lang="en-US" sz="2400"/>
              <a:t> </a:t>
            </a:r>
            <a:endParaRPr/>
          </a:p>
        </p:txBody>
      </p:sp>
      <p:sp>
        <p:nvSpPr>
          <p:cNvPr id="552" name="Google Shape;552;p32"/>
          <p:cNvSpPr txBox="1">
            <a:spLocks noGrp="1"/>
          </p:cNvSpPr>
          <p:nvPr>
            <p:ph type="title"/>
          </p:nvPr>
        </p:nvSpPr>
        <p:spPr>
          <a:xfrm>
            <a:off x="1837315" y="180109"/>
            <a:ext cx="9980612" cy="666462"/>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3200"/>
              <a:buFont typeface="Arial"/>
              <a:buNone/>
            </a:pPr>
            <a:r>
              <a:rPr lang="en-US"/>
              <a:t>Shake Alert</a:t>
            </a:r>
            <a:endParaRPr/>
          </a:p>
        </p:txBody>
      </p:sp>
      <p:pic>
        <p:nvPicPr>
          <p:cNvPr id="553" name="Google Shape;553;p32" descr="Diagram&#10;&#10;Description automatically generated"/>
          <p:cNvPicPr preferRelativeResize="0"/>
          <p:nvPr/>
        </p:nvPicPr>
        <p:blipFill rotWithShape="1">
          <a:blip r:embed="rId7">
            <a:alphaModFix/>
          </a:blip>
          <a:srcRect/>
          <a:stretch/>
        </p:blipFill>
        <p:spPr>
          <a:xfrm>
            <a:off x="6734432" y="2666926"/>
            <a:ext cx="5457568" cy="4149103"/>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Google Shape;558;p33"/>
          <p:cNvSpPr txBox="1">
            <a:spLocks noGrp="1"/>
          </p:cNvSpPr>
          <p:nvPr>
            <p:ph type="title"/>
          </p:nvPr>
        </p:nvSpPr>
        <p:spPr>
          <a:xfrm>
            <a:off x="1837315" y="180109"/>
            <a:ext cx="9980612" cy="666462"/>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3200"/>
              <a:buFont typeface="Arial"/>
              <a:buNone/>
            </a:pPr>
            <a:r>
              <a:rPr lang="en-US"/>
              <a:t>Tsunami Preparedness</a:t>
            </a:r>
            <a:endParaRPr/>
          </a:p>
        </p:txBody>
      </p:sp>
      <p:pic>
        <p:nvPicPr>
          <p:cNvPr id="559" name="Google Shape;559;p33"/>
          <p:cNvPicPr preferRelativeResize="0">
            <a:picLocks noGrp="1"/>
          </p:cNvPicPr>
          <p:nvPr>
            <p:ph type="body" idx="1"/>
          </p:nvPr>
        </p:nvPicPr>
        <p:blipFill rotWithShape="1">
          <a:blip r:embed="rId3">
            <a:alphaModFix/>
          </a:blip>
          <a:srcRect/>
          <a:stretch/>
        </p:blipFill>
        <p:spPr>
          <a:xfrm>
            <a:off x="4002913" y="1002049"/>
            <a:ext cx="4659823" cy="5076967"/>
          </a:xfrm>
          <a:prstGeom prst="rect">
            <a:avLst/>
          </a:prstGeom>
          <a:noFill/>
          <a:ln>
            <a:noFill/>
          </a:ln>
        </p:spPr>
      </p:pic>
      <p:sp>
        <p:nvSpPr>
          <p:cNvPr id="560" name="Google Shape;560;p33"/>
          <p:cNvSpPr txBox="1">
            <a:spLocks noGrp="1"/>
          </p:cNvSpPr>
          <p:nvPr>
            <p:ph type="body" idx="2"/>
          </p:nvPr>
        </p:nvSpPr>
        <p:spPr>
          <a:xfrm>
            <a:off x="2084011" y="6069749"/>
            <a:ext cx="8664199" cy="40542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2400"/>
              <a:buNone/>
            </a:pPr>
            <a:r>
              <a:rPr lang="en-US" sz="2400" u="sng">
                <a:solidFill>
                  <a:schemeClr val="hlink"/>
                </a:solidFill>
                <a:hlinkClick r:id="rId4"/>
              </a:rPr>
              <a:t>https://www.oregon.gov/OEM/hazardsprep/Pages/Tsunami.aspx</a:t>
            </a:r>
            <a:r>
              <a:rPr lang="en-US" sz="2400"/>
              <a:t>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pic>
        <p:nvPicPr>
          <p:cNvPr id="565" name="Google Shape;565;p34"/>
          <p:cNvPicPr preferRelativeResize="0">
            <a:picLocks noGrp="1"/>
          </p:cNvPicPr>
          <p:nvPr>
            <p:ph type="body" idx="1"/>
          </p:nvPr>
        </p:nvPicPr>
        <p:blipFill rotWithShape="1">
          <a:blip r:embed="rId3">
            <a:alphaModFix/>
          </a:blip>
          <a:srcRect/>
          <a:stretch/>
        </p:blipFill>
        <p:spPr>
          <a:xfrm>
            <a:off x="2312185" y="0"/>
            <a:ext cx="9879815" cy="6736989"/>
          </a:xfrm>
          <a:prstGeom prst="rect">
            <a:avLst/>
          </a:prstGeom>
          <a:noFill/>
          <a:ln>
            <a:noFill/>
          </a:ln>
        </p:spPr>
      </p:pic>
      <p:sp>
        <p:nvSpPr>
          <p:cNvPr id="566" name="Google Shape;566;p34"/>
          <p:cNvSpPr txBox="1">
            <a:spLocks noGrp="1"/>
          </p:cNvSpPr>
          <p:nvPr>
            <p:ph type="sldNum" idx="12"/>
          </p:nvPr>
        </p:nvSpPr>
        <p:spPr>
          <a:xfrm>
            <a:off x="6553200" y="6356354"/>
            <a:ext cx="21336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ED7D31"/>
              </a:buClr>
              <a:buSzPts val="825"/>
              <a:buFont typeface="Calibri"/>
              <a:buNone/>
            </a:pPr>
            <a:fld id="{00000000-1234-1234-1234-123412341234}" type="slidenum">
              <a:rPr lang="en-US" sz="825" b="0" i="0" u="none" strike="noStrike" cap="none">
                <a:solidFill>
                  <a:srgbClr val="ED7D31"/>
                </a:solidFill>
                <a:latin typeface="Calibri"/>
                <a:ea typeface="Calibri"/>
                <a:cs typeface="Calibri"/>
                <a:sym typeface="Calibri"/>
              </a:rPr>
              <a:t>34</a:t>
            </a:fld>
            <a:endParaRPr sz="825" b="0" i="0" u="none" strike="noStrike" cap="none">
              <a:solidFill>
                <a:srgbClr val="888888"/>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65"/>
                                        </p:tgtEl>
                                        <p:attrNameLst>
                                          <p:attrName>style.visibility</p:attrName>
                                        </p:attrNameLst>
                                      </p:cBhvr>
                                      <p:to>
                                        <p:strVal val="visible"/>
                                      </p:to>
                                    </p:set>
                                    <p:animEffect transition="in" filter="fade">
                                      <p:cBhvr>
                                        <p:cTn id="7" dur="5000"/>
                                        <p:tgtEl>
                                          <p:spTgt spid="5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35"/>
          <p:cNvSpPr txBox="1">
            <a:spLocks noGrp="1"/>
          </p:cNvSpPr>
          <p:nvPr>
            <p:ph type="title"/>
          </p:nvPr>
        </p:nvSpPr>
        <p:spPr>
          <a:xfrm>
            <a:off x="2435352" y="279735"/>
            <a:ext cx="4343400" cy="102480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1F3864"/>
              </a:buClr>
              <a:buSzPts val="3000"/>
              <a:buFont typeface="Arial"/>
              <a:buNone/>
            </a:pPr>
            <a:r>
              <a:rPr lang="en-US"/>
              <a:t>Defensible Space</a:t>
            </a:r>
            <a:endParaRPr/>
          </a:p>
        </p:txBody>
      </p:sp>
      <p:pic>
        <p:nvPicPr>
          <p:cNvPr id="573" name="Google Shape;573;p35" descr="A picture containing tree, outdoor, grass&#10;&#10;Description automatically generated"/>
          <p:cNvPicPr preferRelativeResize="0"/>
          <p:nvPr/>
        </p:nvPicPr>
        <p:blipFill rotWithShape="1">
          <a:blip r:embed="rId3">
            <a:alphaModFix/>
          </a:blip>
          <a:srcRect/>
          <a:stretch/>
        </p:blipFill>
        <p:spPr>
          <a:xfrm>
            <a:off x="2731008" y="983742"/>
            <a:ext cx="7832344" cy="5874258"/>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p36"/>
          <p:cNvSpPr txBox="1">
            <a:spLocks noGrp="1"/>
          </p:cNvSpPr>
          <p:nvPr>
            <p:ph type="title"/>
          </p:nvPr>
        </p:nvSpPr>
        <p:spPr>
          <a:xfrm>
            <a:off x="2471928" y="291927"/>
            <a:ext cx="4489704" cy="56151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1F3864"/>
              </a:buClr>
              <a:buSzPts val="3000"/>
              <a:buFont typeface="Arial"/>
              <a:buNone/>
            </a:pPr>
            <a:r>
              <a:rPr lang="en-US"/>
              <a:t>Defensible Space</a:t>
            </a:r>
            <a:endParaRPr/>
          </a:p>
        </p:txBody>
      </p:sp>
      <p:pic>
        <p:nvPicPr>
          <p:cNvPr id="580" name="Google Shape;580;p36" descr="A house surrounded by trees"/>
          <p:cNvPicPr preferRelativeResize="0"/>
          <p:nvPr/>
        </p:nvPicPr>
        <p:blipFill rotWithShape="1">
          <a:blip r:embed="rId3">
            <a:alphaModFix/>
          </a:blip>
          <a:srcRect/>
          <a:stretch/>
        </p:blipFill>
        <p:spPr>
          <a:xfrm>
            <a:off x="2798064" y="999744"/>
            <a:ext cx="7811008" cy="5858256"/>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p37"/>
          <p:cNvSpPr txBox="1">
            <a:spLocks noGrp="1"/>
          </p:cNvSpPr>
          <p:nvPr>
            <p:ph type="title"/>
          </p:nvPr>
        </p:nvSpPr>
        <p:spPr>
          <a:xfrm>
            <a:off x="277368" y="3120471"/>
            <a:ext cx="3002280" cy="105972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1F3864"/>
              </a:buClr>
              <a:buSzPts val="3000"/>
              <a:buFont typeface="Arial"/>
              <a:buNone/>
            </a:pPr>
            <a:r>
              <a:rPr lang="en-US"/>
              <a:t>Organized Chaos</a:t>
            </a:r>
            <a:endParaRPr/>
          </a:p>
        </p:txBody>
      </p:sp>
      <p:pic>
        <p:nvPicPr>
          <p:cNvPr id="587" name="Google Shape;587;p37"/>
          <p:cNvPicPr preferRelativeResize="0"/>
          <p:nvPr/>
        </p:nvPicPr>
        <p:blipFill rotWithShape="1">
          <a:blip r:embed="rId3">
            <a:alphaModFix/>
          </a:blip>
          <a:srcRect/>
          <a:stretch/>
        </p:blipFill>
        <p:spPr>
          <a:xfrm>
            <a:off x="3121153" y="-8191"/>
            <a:ext cx="9083040" cy="6866192"/>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p38"/>
          <p:cNvSpPr txBox="1">
            <a:spLocks noGrp="1"/>
          </p:cNvSpPr>
          <p:nvPr>
            <p:ph type="title"/>
          </p:nvPr>
        </p:nvSpPr>
        <p:spPr>
          <a:xfrm>
            <a:off x="1213978" y="208547"/>
            <a:ext cx="9836233" cy="6096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2400"/>
              <a:buFont typeface="Arial"/>
              <a:buNone/>
            </a:pPr>
            <a:r>
              <a:rPr lang="en-US" b="1"/>
              <a:t>Oregon Recovery Plan - Supporting  Agencies</a:t>
            </a:r>
            <a:endParaRPr/>
          </a:p>
        </p:txBody>
      </p:sp>
      <p:graphicFrame>
        <p:nvGraphicFramePr>
          <p:cNvPr id="594" name="Google Shape;594;p38"/>
          <p:cNvGraphicFramePr/>
          <p:nvPr/>
        </p:nvGraphicFramePr>
        <p:xfrm>
          <a:off x="0" y="0"/>
          <a:ext cx="3000000" cy="3000000"/>
        </p:xfrm>
        <a:graphic>
          <a:graphicData uri="http://schemas.openxmlformats.org/drawingml/2006/table">
            <a:tbl>
              <a:tblPr firstRow="1" firstCol="1" bandRow="1">
                <a:noFill/>
                <a:tableStyleId>{AB891F26-611B-4573-AC62-5DF4028EF1F4}</a:tableStyleId>
              </a:tblPr>
              <a:tblGrid>
                <a:gridCol w="4358275">
                  <a:extLst>
                    <a:ext uri="{9D8B030D-6E8A-4147-A177-3AD203B41FA5}">
                      <a16:colId xmlns:a16="http://schemas.microsoft.com/office/drawing/2014/main" val="20000"/>
                    </a:ext>
                  </a:extLst>
                </a:gridCol>
                <a:gridCol w="3640225">
                  <a:extLst>
                    <a:ext uri="{9D8B030D-6E8A-4147-A177-3AD203B41FA5}">
                      <a16:colId xmlns:a16="http://schemas.microsoft.com/office/drawing/2014/main" val="20001"/>
                    </a:ext>
                  </a:extLst>
                </a:gridCol>
                <a:gridCol w="4193500">
                  <a:extLst>
                    <a:ext uri="{9D8B030D-6E8A-4147-A177-3AD203B41FA5}">
                      <a16:colId xmlns:a16="http://schemas.microsoft.com/office/drawing/2014/main" val="20002"/>
                    </a:ext>
                  </a:extLst>
                </a:gridCol>
              </a:tblGrid>
              <a:tr h="481450">
                <a:tc gridSpan="3">
                  <a:txBody>
                    <a:bodyPr/>
                    <a:lstStyle/>
                    <a:p>
                      <a:pPr marL="0" marR="0" lvl="0" indent="0" algn="ctr" rtl="0">
                        <a:lnSpc>
                          <a:spcPct val="102000"/>
                        </a:lnSpc>
                        <a:spcBef>
                          <a:spcPts val="0"/>
                        </a:spcBef>
                        <a:spcAft>
                          <a:spcPts val="0"/>
                        </a:spcAft>
                        <a:buNone/>
                      </a:pPr>
                      <a:r>
                        <a:rPr lang="en-US" sz="1200" u="none" strike="noStrike" cap="none"/>
                        <a:t>INTERAGENCY RECOVERY COORDINATION STRUCTURE</a:t>
                      </a:r>
                      <a:endParaRPr sz="1200" u="none" strike="noStrike" cap="none">
                        <a:latin typeface="Times New Roman"/>
                        <a:ea typeface="Times New Roman"/>
                        <a:cs typeface="Times New Roman"/>
                        <a:sym typeface="Times New Roman"/>
                      </a:endParaRPr>
                    </a:p>
                  </a:txBody>
                  <a:tcPr marL="68575" marR="68575"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77200">
                <a:tc>
                  <a:txBody>
                    <a:bodyPr/>
                    <a:lstStyle/>
                    <a:p>
                      <a:pPr marL="0" marR="0" lvl="0" indent="0" algn="ctr" rtl="0">
                        <a:lnSpc>
                          <a:spcPct val="102000"/>
                        </a:lnSpc>
                        <a:spcBef>
                          <a:spcPts val="0"/>
                        </a:spcBef>
                        <a:spcAft>
                          <a:spcPts val="0"/>
                        </a:spcAft>
                        <a:buNone/>
                      </a:pPr>
                      <a:r>
                        <a:rPr lang="en-US" sz="1800" u="none" strike="noStrike" cap="none"/>
                        <a:t>State Recovery Function</a:t>
                      </a:r>
                      <a:endParaRPr sz="18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02000"/>
                        </a:lnSpc>
                        <a:spcBef>
                          <a:spcPts val="0"/>
                        </a:spcBef>
                        <a:spcAft>
                          <a:spcPts val="0"/>
                        </a:spcAft>
                        <a:buNone/>
                      </a:pPr>
                      <a:r>
                        <a:rPr lang="en-US" sz="1800" u="none" strike="noStrike" cap="none"/>
                        <a:t>State Coordinating Agency</a:t>
                      </a:r>
                      <a:endParaRPr sz="18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02000"/>
                        </a:lnSpc>
                        <a:spcBef>
                          <a:spcPts val="0"/>
                        </a:spcBef>
                        <a:spcAft>
                          <a:spcPts val="0"/>
                        </a:spcAft>
                        <a:buNone/>
                      </a:pPr>
                      <a:r>
                        <a:rPr lang="en-US" sz="1800" u="none" strike="noStrike" cap="none"/>
                        <a:t>Federal Coordinating Agency</a:t>
                      </a:r>
                      <a:endParaRPr sz="1800" u="none" strike="noStrike" cap="none">
                        <a:latin typeface="Times New Roman"/>
                        <a:ea typeface="Times New Roman"/>
                        <a:cs typeface="Times New Roman"/>
                        <a:sym typeface="Times New Roman"/>
                      </a:endParaRPr>
                    </a:p>
                  </a:txBody>
                  <a:tcPr marL="68575" marR="68575" marT="0" marB="0" anchor="ctr"/>
                </a:tc>
                <a:extLst>
                  <a:ext uri="{0D108BD9-81ED-4DB2-BD59-A6C34878D82A}">
                    <a16:rowId xmlns:a16="http://schemas.microsoft.com/office/drawing/2014/main" val="10001"/>
                  </a:ext>
                </a:extLst>
              </a:tr>
              <a:tr h="580775">
                <a:tc>
                  <a:txBody>
                    <a:bodyPr/>
                    <a:lstStyle/>
                    <a:p>
                      <a:pPr marL="0" marR="0" lvl="0" indent="0" algn="l" rtl="0">
                        <a:lnSpc>
                          <a:spcPct val="102000"/>
                        </a:lnSpc>
                        <a:spcBef>
                          <a:spcPts val="0"/>
                        </a:spcBef>
                        <a:spcAft>
                          <a:spcPts val="0"/>
                        </a:spcAft>
                        <a:buNone/>
                      </a:pPr>
                      <a:r>
                        <a:rPr lang="en-US" sz="1600" u="none" strike="noStrike" cap="none"/>
                        <a:t>SRF 1 - Community Planning and Capacity Building</a:t>
                      </a:r>
                      <a:endParaRPr sz="16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l" rtl="0">
                        <a:lnSpc>
                          <a:spcPct val="102000"/>
                        </a:lnSpc>
                        <a:spcBef>
                          <a:spcPts val="0"/>
                        </a:spcBef>
                        <a:spcAft>
                          <a:spcPts val="0"/>
                        </a:spcAft>
                        <a:buNone/>
                      </a:pPr>
                      <a:r>
                        <a:rPr lang="en-US" sz="1600" u="none" strike="noStrike" cap="none"/>
                        <a:t>Oregon Dept. of Land Conservation and Development</a:t>
                      </a:r>
                      <a:endParaRPr sz="16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l" rtl="0">
                        <a:lnSpc>
                          <a:spcPct val="102000"/>
                        </a:lnSpc>
                        <a:spcBef>
                          <a:spcPts val="0"/>
                        </a:spcBef>
                        <a:spcAft>
                          <a:spcPts val="0"/>
                        </a:spcAft>
                        <a:buNone/>
                      </a:pPr>
                      <a:r>
                        <a:rPr lang="en-US" sz="1600" u="none" strike="noStrike" cap="none"/>
                        <a:t>USDHS – FEMA</a:t>
                      </a:r>
                      <a:endParaRPr/>
                    </a:p>
                    <a:p>
                      <a:pPr marL="0" marR="0" lvl="0" indent="0" algn="l" rtl="0">
                        <a:lnSpc>
                          <a:spcPct val="102000"/>
                        </a:lnSpc>
                        <a:spcBef>
                          <a:spcPts val="0"/>
                        </a:spcBef>
                        <a:spcAft>
                          <a:spcPts val="0"/>
                        </a:spcAft>
                        <a:buNone/>
                      </a:pPr>
                      <a:r>
                        <a:rPr lang="en-US" sz="1600" u="none" strike="noStrike" cap="none">
                          <a:solidFill>
                            <a:schemeClr val="dk1"/>
                          </a:solidFill>
                          <a:latin typeface="Calibri"/>
                          <a:ea typeface="Calibri"/>
                          <a:cs typeface="Calibri"/>
                          <a:sym typeface="Calibri"/>
                        </a:rPr>
                        <a:t>US Environmental Protection Agency</a:t>
                      </a:r>
                      <a:endParaRPr/>
                    </a:p>
                  </a:txBody>
                  <a:tcPr marL="68575" marR="68575" marT="0" marB="0" anchor="ctr"/>
                </a:tc>
                <a:extLst>
                  <a:ext uri="{0D108BD9-81ED-4DB2-BD59-A6C34878D82A}">
                    <a16:rowId xmlns:a16="http://schemas.microsoft.com/office/drawing/2014/main" val="10002"/>
                  </a:ext>
                </a:extLst>
              </a:tr>
              <a:tr h="579250">
                <a:tc>
                  <a:txBody>
                    <a:bodyPr/>
                    <a:lstStyle/>
                    <a:p>
                      <a:pPr marL="0" marR="0" lvl="0" indent="0" algn="l" rtl="0">
                        <a:lnSpc>
                          <a:spcPct val="102000"/>
                        </a:lnSpc>
                        <a:spcBef>
                          <a:spcPts val="0"/>
                        </a:spcBef>
                        <a:spcAft>
                          <a:spcPts val="0"/>
                        </a:spcAft>
                        <a:buNone/>
                      </a:pPr>
                      <a:r>
                        <a:rPr lang="en-US" sz="1600" u="none" strike="noStrike" cap="none"/>
                        <a:t>SRF 2 – Economic Recovery</a:t>
                      </a:r>
                      <a:endParaRPr sz="16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l" rtl="0">
                        <a:lnSpc>
                          <a:spcPct val="102000"/>
                        </a:lnSpc>
                        <a:spcBef>
                          <a:spcPts val="0"/>
                        </a:spcBef>
                        <a:spcAft>
                          <a:spcPts val="0"/>
                        </a:spcAft>
                        <a:buNone/>
                      </a:pPr>
                      <a:r>
                        <a:rPr lang="en-US" sz="1600" u="none" strike="noStrike" cap="none"/>
                        <a:t>Business Oregon</a:t>
                      </a:r>
                      <a:endParaRPr sz="16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l" rtl="0">
                        <a:lnSpc>
                          <a:spcPct val="102000"/>
                        </a:lnSpc>
                        <a:spcBef>
                          <a:spcPts val="0"/>
                        </a:spcBef>
                        <a:spcAft>
                          <a:spcPts val="0"/>
                        </a:spcAft>
                        <a:buNone/>
                      </a:pPr>
                      <a:r>
                        <a:rPr lang="en-US" sz="1600" u="none" strike="noStrike" cap="none"/>
                        <a:t>US DOC – Economic Development Administration</a:t>
                      </a:r>
                      <a:endParaRPr sz="1600" u="none" strike="noStrike" cap="none">
                        <a:latin typeface="Times New Roman"/>
                        <a:ea typeface="Times New Roman"/>
                        <a:cs typeface="Times New Roman"/>
                        <a:sym typeface="Times New Roman"/>
                      </a:endParaRPr>
                    </a:p>
                  </a:txBody>
                  <a:tcPr marL="68575" marR="68575" marT="0" marB="0" anchor="ctr"/>
                </a:tc>
                <a:extLst>
                  <a:ext uri="{0D108BD9-81ED-4DB2-BD59-A6C34878D82A}">
                    <a16:rowId xmlns:a16="http://schemas.microsoft.com/office/drawing/2014/main" val="10003"/>
                  </a:ext>
                </a:extLst>
              </a:tr>
              <a:tr h="409325">
                <a:tc>
                  <a:txBody>
                    <a:bodyPr/>
                    <a:lstStyle/>
                    <a:p>
                      <a:pPr marL="0" marR="0" lvl="0" indent="0" algn="l" rtl="0">
                        <a:lnSpc>
                          <a:spcPct val="102000"/>
                        </a:lnSpc>
                        <a:spcBef>
                          <a:spcPts val="0"/>
                        </a:spcBef>
                        <a:spcAft>
                          <a:spcPts val="0"/>
                        </a:spcAft>
                        <a:buNone/>
                      </a:pPr>
                      <a:r>
                        <a:rPr lang="en-US" sz="1600" u="none" strike="noStrike" cap="none"/>
                        <a:t>SRF 3 – Health</a:t>
                      </a:r>
                      <a:endParaRPr sz="16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l" rtl="0">
                        <a:lnSpc>
                          <a:spcPct val="102000"/>
                        </a:lnSpc>
                        <a:spcBef>
                          <a:spcPts val="0"/>
                        </a:spcBef>
                        <a:spcAft>
                          <a:spcPts val="0"/>
                        </a:spcAft>
                        <a:buNone/>
                      </a:pPr>
                      <a:r>
                        <a:rPr lang="en-US" sz="1600" u="none" strike="noStrike" cap="none"/>
                        <a:t>Oregon Health Authority</a:t>
                      </a:r>
                      <a:endParaRPr sz="16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l" rtl="0">
                        <a:lnSpc>
                          <a:spcPct val="102000"/>
                        </a:lnSpc>
                        <a:spcBef>
                          <a:spcPts val="0"/>
                        </a:spcBef>
                        <a:spcAft>
                          <a:spcPts val="0"/>
                        </a:spcAft>
                        <a:buNone/>
                      </a:pPr>
                      <a:r>
                        <a:rPr lang="en-US" sz="1600" u="none" strike="noStrike" cap="none"/>
                        <a:t>US Dept. of Health and Human Services</a:t>
                      </a:r>
                      <a:endParaRPr sz="1600" u="none" strike="noStrike" cap="none">
                        <a:latin typeface="Times New Roman"/>
                        <a:ea typeface="Times New Roman"/>
                        <a:cs typeface="Times New Roman"/>
                        <a:sym typeface="Times New Roman"/>
                      </a:endParaRPr>
                    </a:p>
                  </a:txBody>
                  <a:tcPr marL="68575" marR="68575" marT="0" marB="0" anchor="ctr"/>
                </a:tc>
                <a:extLst>
                  <a:ext uri="{0D108BD9-81ED-4DB2-BD59-A6C34878D82A}">
                    <a16:rowId xmlns:a16="http://schemas.microsoft.com/office/drawing/2014/main" val="10004"/>
                  </a:ext>
                </a:extLst>
              </a:tr>
              <a:tr h="342700">
                <a:tc>
                  <a:txBody>
                    <a:bodyPr/>
                    <a:lstStyle/>
                    <a:p>
                      <a:pPr marL="0" marR="0" lvl="0" indent="0" algn="l" rtl="0">
                        <a:lnSpc>
                          <a:spcPct val="102000"/>
                        </a:lnSpc>
                        <a:spcBef>
                          <a:spcPts val="0"/>
                        </a:spcBef>
                        <a:spcAft>
                          <a:spcPts val="0"/>
                        </a:spcAft>
                        <a:buNone/>
                      </a:pPr>
                      <a:r>
                        <a:rPr lang="en-US" sz="1600" u="none" strike="noStrike" cap="none"/>
                        <a:t>SRF 4 - Social Services</a:t>
                      </a:r>
                      <a:endParaRPr sz="16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l" rtl="0">
                        <a:lnSpc>
                          <a:spcPct val="102000"/>
                        </a:lnSpc>
                        <a:spcBef>
                          <a:spcPts val="0"/>
                        </a:spcBef>
                        <a:spcAft>
                          <a:spcPts val="0"/>
                        </a:spcAft>
                        <a:buNone/>
                      </a:pPr>
                      <a:r>
                        <a:rPr lang="en-US" sz="1600" u="none" strike="noStrike" cap="none"/>
                        <a:t>Oregon Dept. of Human Services</a:t>
                      </a:r>
                      <a:endParaRPr sz="16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l" rtl="0">
                        <a:lnSpc>
                          <a:spcPct val="102000"/>
                        </a:lnSpc>
                        <a:spcBef>
                          <a:spcPts val="0"/>
                        </a:spcBef>
                        <a:spcAft>
                          <a:spcPts val="0"/>
                        </a:spcAft>
                        <a:buNone/>
                      </a:pPr>
                      <a:r>
                        <a:rPr lang="en-US" sz="1600" u="none" strike="noStrike" cap="none"/>
                        <a:t>US Dept. of Health and Human Services</a:t>
                      </a:r>
                      <a:endParaRPr sz="1600" u="none" strike="noStrike" cap="none">
                        <a:latin typeface="Times New Roman"/>
                        <a:ea typeface="Times New Roman"/>
                        <a:cs typeface="Times New Roman"/>
                        <a:sym typeface="Times New Roman"/>
                      </a:endParaRPr>
                    </a:p>
                  </a:txBody>
                  <a:tcPr marL="68575" marR="68575" marT="0" marB="0" anchor="ctr"/>
                </a:tc>
                <a:extLst>
                  <a:ext uri="{0D108BD9-81ED-4DB2-BD59-A6C34878D82A}">
                    <a16:rowId xmlns:a16="http://schemas.microsoft.com/office/drawing/2014/main" val="10005"/>
                  </a:ext>
                </a:extLst>
              </a:tr>
              <a:tr h="579250">
                <a:tc>
                  <a:txBody>
                    <a:bodyPr/>
                    <a:lstStyle/>
                    <a:p>
                      <a:pPr marL="0" marR="0" lvl="0" indent="0" algn="l" rtl="0">
                        <a:lnSpc>
                          <a:spcPct val="102000"/>
                        </a:lnSpc>
                        <a:spcBef>
                          <a:spcPts val="0"/>
                        </a:spcBef>
                        <a:spcAft>
                          <a:spcPts val="0"/>
                        </a:spcAft>
                        <a:buNone/>
                      </a:pPr>
                      <a:r>
                        <a:rPr lang="en-US" sz="1600" u="none" strike="noStrike" cap="none"/>
                        <a:t>SRF 5 - Housing</a:t>
                      </a:r>
                      <a:endParaRPr sz="16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l" rtl="0">
                        <a:lnSpc>
                          <a:spcPct val="102000"/>
                        </a:lnSpc>
                        <a:spcBef>
                          <a:spcPts val="0"/>
                        </a:spcBef>
                        <a:spcAft>
                          <a:spcPts val="0"/>
                        </a:spcAft>
                        <a:buNone/>
                      </a:pPr>
                      <a:r>
                        <a:rPr lang="en-US" sz="1600" u="none" strike="noStrike" cap="none"/>
                        <a:t>Oregon Housing and Community Services</a:t>
                      </a:r>
                      <a:endParaRPr sz="16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l" rtl="0">
                        <a:lnSpc>
                          <a:spcPct val="102000"/>
                        </a:lnSpc>
                        <a:spcBef>
                          <a:spcPts val="0"/>
                        </a:spcBef>
                        <a:spcAft>
                          <a:spcPts val="0"/>
                        </a:spcAft>
                        <a:buNone/>
                      </a:pPr>
                      <a:r>
                        <a:rPr lang="en-US" sz="1600" u="none" strike="noStrike" cap="none"/>
                        <a:t>US Dept. of Housing and Urban Development</a:t>
                      </a:r>
                      <a:endParaRPr sz="1600" u="none" strike="noStrike" cap="none">
                        <a:latin typeface="Times New Roman"/>
                        <a:ea typeface="Times New Roman"/>
                        <a:cs typeface="Times New Roman"/>
                        <a:sym typeface="Times New Roman"/>
                      </a:endParaRPr>
                    </a:p>
                  </a:txBody>
                  <a:tcPr marL="68575" marR="68575" marT="0" marB="0" anchor="ctr"/>
                </a:tc>
                <a:extLst>
                  <a:ext uri="{0D108BD9-81ED-4DB2-BD59-A6C34878D82A}">
                    <a16:rowId xmlns:a16="http://schemas.microsoft.com/office/drawing/2014/main" val="10006"/>
                  </a:ext>
                </a:extLst>
              </a:tr>
              <a:tr h="1762650">
                <a:tc>
                  <a:txBody>
                    <a:bodyPr/>
                    <a:lstStyle/>
                    <a:p>
                      <a:pPr marL="0" marR="0" lvl="0" indent="0" algn="l" rtl="0">
                        <a:lnSpc>
                          <a:spcPct val="102000"/>
                        </a:lnSpc>
                        <a:spcBef>
                          <a:spcPts val="0"/>
                        </a:spcBef>
                        <a:spcAft>
                          <a:spcPts val="0"/>
                        </a:spcAft>
                        <a:buNone/>
                      </a:pPr>
                      <a:r>
                        <a:rPr lang="en-US" sz="1600" u="none" strike="noStrike" cap="none"/>
                        <a:t>SRF 6 - Infrastructure</a:t>
                      </a:r>
                      <a:endParaRPr sz="16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l" rtl="0">
                        <a:lnSpc>
                          <a:spcPct val="102000"/>
                        </a:lnSpc>
                        <a:spcBef>
                          <a:spcPts val="0"/>
                        </a:spcBef>
                        <a:spcAft>
                          <a:spcPts val="0"/>
                        </a:spcAft>
                        <a:buNone/>
                      </a:pPr>
                      <a:r>
                        <a:rPr lang="en-US" sz="1600" u="none" strike="noStrike" cap="none"/>
                        <a:t>Oregon Dept. of Administrative Services</a:t>
                      </a:r>
                      <a:endParaRPr/>
                    </a:p>
                    <a:p>
                      <a:pPr marL="0" marR="0" lvl="0" indent="0" algn="l" rtl="0">
                        <a:lnSpc>
                          <a:spcPct val="102000"/>
                        </a:lnSpc>
                        <a:spcBef>
                          <a:spcPts val="0"/>
                        </a:spcBef>
                        <a:spcAft>
                          <a:spcPts val="0"/>
                        </a:spcAft>
                        <a:buNone/>
                      </a:pPr>
                      <a:r>
                        <a:rPr lang="en-US" sz="1600" u="none" strike="noStrike" cap="none"/>
                        <a:t>Oregon Dept. of Energy </a:t>
                      </a:r>
                      <a:br>
                        <a:rPr lang="en-US" sz="1600" u="none" strike="noStrike" cap="none"/>
                      </a:br>
                      <a:r>
                        <a:rPr lang="en-US" sz="1600" u="none" strike="noStrike" cap="none"/>
                        <a:t>Oregon Dept. of Transportation</a:t>
                      </a:r>
                      <a:endParaRPr/>
                    </a:p>
                    <a:p>
                      <a:pPr marL="0" marR="0" lvl="0" indent="0" algn="l" rtl="0">
                        <a:lnSpc>
                          <a:spcPct val="102000"/>
                        </a:lnSpc>
                        <a:spcBef>
                          <a:spcPts val="0"/>
                        </a:spcBef>
                        <a:spcAft>
                          <a:spcPts val="0"/>
                        </a:spcAft>
                        <a:buNone/>
                      </a:pPr>
                      <a:r>
                        <a:rPr lang="en-US" sz="1600" u="none" strike="noStrike" cap="none"/>
                        <a:t>Public Utility Commission of Oregon</a:t>
                      </a:r>
                      <a:endParaRPr/>
                    </a:p>
                    <a:p>
                      <a:pPr marL="0" marR="0" lvl="0" indent="0" algn="l" rtl="0">
                        <a:lnSpc>
                          <a:spcPct val="102000"/>
                        </a:lnSpc>
                        <a:spcBef>
                          <a:spcPts val="0"/>
                        </a:spcBef>
                        <a:spcAft>
                          <a:spcPts val="0"/>
                        </a:spcAft>
                        <a:buNone/>
                      </a:pPr>
                      <a:r>
                        <a:rPr lang="en-US" sz="1600" u="none" strike="noStrike" cap="none">
                          <a:solidFill>
                            <a:schemeClr val="dk1"/>
                          </a:solidFill>
                          <a:latin typeface="Calibri"/>
                          <a:ea typeface="Calibri"/>
                          <a:cs typeface="Calibri"/>
                          <a:sym typeface="Calibri"/>
                        </a:rPr>
                        <a:t>OEM Public Assistance</a:t>
                      </a:r>
                      <a:endParaRPr/>
                    </a:p>
                  </a:txBody>
                  <a:tcPr marL="68575" marR="68575" marT="0" marB="0" anchor="ctr"/>
                </a:tc>
                <a:tc>
                  <a:txBody>
                    <a:bodyPr/>
                    <a:lstStyle/>
                    <a:p>
                      <a:pPr marL="0" marR="0" lvl="0" indent="0" algn="l" rtl="0">
                        <a:lnSpc>
                          <a:spcPct val="102000"/>
                        </a:lnSpc>
                        <a:spcBef>
                          <a:spcPts val="0"/>
                        </a:spcBef>
                        <a:spcAft>
                          <a:spcPts val="0"/>
                        </a:spcAft>
                        <a:buNone/>
                      </a:pPr>
                      <a:r>
                        <a:rPr lang="en-US" sz="1600" u="none" strike="noStrike" cap="none"/>
                        <a:t>FEMA Public Assistance</a:t>
                      </a:r>
                      <a:endParaRPr sz="1600" u="none" strike="noStrike" cap="none">
                        <a:latin typeface="Times New Roman"/>
                        <a:ea typeface="Times New Roman"/>
                        <a:cs typeface="Times New Roman"/>
                        <a:sym typeface="Times New Roman"/>
                      </a:endParaRPr>
                    </a:p>
                  </a:txBody>
                  <a:tcPr marL="68575" marR="68575" marT="0" marB="0" anchor="ctr"/>
                </a:tc>
                <a:extLst>
                  <a:ext uri="{0D108BD9-81ED-4DB2-BD59-A6C34878D82A}">
                    <a16:rowId xmlns:a16="http://schemas.microsoft.com/office/drawing/2014/main" val="10007"/>
                  </a:ext>
                </a:extLst>
              </a:tr>
              <a:tr h="580775">
                <a:tc>
                  <a:txBody>
                    <a:bodyPr/>
                    <a:lstStyle/>
                    <a:p>
                      <a:pPr marL="0" marR="0" lvl="0" indent="0" algn="l" rtl="0">
                        <a:lnSpc>
                          <a:spcPct val="102000"/>
                        </a:lnSpc>
                        <a:spcBef>
                          <a:spcPts val="0"/>
                        </a:spcBef>
                        <a:spcAft>
                          <a:spcPts val="0"/>
                        </a:spcAft>
                        <a:buNone/>
                      </a:pPr>
                      <a:r>
                        <a:rPr lang="en-US" sz="1600" u="none" strike="noStrike" cap="none"/>
                        <a:t>SRF 7 - Natural and Cultural Resources</a:t>
                      </a:r>
                      <a:endParaRPr sz="16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l" rtl="0">
                        <a:lnSpc>
                          <a:spcPct val="102000"/>
                        </a:lnSpc>
                        <a:spcBef>
                          <a:spcPts val="0"/>
                        </a:spcBef>
                        <a:spcAft>
                          <a:spcPts val="0"/>
                        </a:spcAft>
                        <a:buNone/>
                      </a:pPr>
                      <a:r>
                        <a:rPr lang="en-US" sz="1600" u="none" strike="noStrike" cap="none">
                          <a:solidFill>
                            <a:schemeClr val="dk1"/>
                          </a:solidFill>
                          <a:latin typeface="Calibri"/>
                          <a:ea typeface="Calibri"/>
                          <a:cs typeface="Calibri"/>
                          <a:sym typeface="Calibri"/>
                        </a:rPr>
                        <a:t>Oregon Dept. of Land Conservation and Development</a:t>
                      </a:r>
                      <a:endParaRPr/>
                    </a:p>
                  </a:txBody>
                  <a:tcPr marL="68575" marR="68575" marT="0" marB="0" anchor="ctr"/>
                </a:tc>
                <a:tc>
                  <a:txBody>
                    <a:bodyPr/>
                    <a:lstStyle/>
                    <a:p>
                      <a:pPr marL="0" marR="0" lvl="0" indent="0" algn="l" rtl="0">
                        <a:lnSpc>
                          <a:spcPct val="102000"/>
                        </a:lnSpc>
                        <a:spcBef>
                          <a:spcPts val="0"/>
                        </a:spcBef>
                        <a:spcAft>
                          <a:spcPts val="0"/>
                        </a:spcAft>
                        <a:buNone/>
                      </a:pPr>
                      <a:r>
                        <a:rPr lang="en-US" sz="1600" u="none" strike="noStrike" cap="none"/>
                        <a:t>US Dept. of the Interior</a:t>
                      </a:r>
                      <a:endParaRPr sz="1600" u="none" strike="noStrike" cap="none">
                        <a:latin typeface="Times New Roman"/>
                        <a:ea typeface="Times New Roman"/>
                        <a:cs typeface="Times New Roman"/>
                        <a:sym typeface="Times New Roman"/>
                      </a:endParaRPr>
                    </a:p>
                  </a:txBody>
                  <a:tcPr marL="68575" marR="68575" marT="0" marB="0" anchor="ctr"/>
                </a:tc>
                <a:extLst>
                  <a:ext uri="{0D108BD9-81ED-4DB2-BD59-A6C34878D82A}">
                    <a16:rowId xmlns:a16="http://schemas.microsoft.com/office/drawing/2014/main" val="10008"/>
                  </a:ext>
                </a:extLst>
              </a:tr>
              <a:tr h="1164625">
                <a:tc>
                  <a:txBody>
                    <a:bodyPr/>
                    <a:lstStyle/>
                    <a:p>
                      <a:pPr marL="0" marR="0" lvl="0" indent="0" algn="l" rtl="0">
                        <a:lnSpc>
                          <a:spcPct val="102000"/>
                        </a:lnSpc>
                        <a:spcBef>
                          <a:spcPts val="0"/>
                        </a:spcBef>
                        <a:spcAft>
                          <a:spcPts val="0"/>
                        </a:spcAft>
                        <a:buNone/>
                      </a:pPr>
                      <a:r>
                        <a:rPr lang="en-US" sz="1600" u="none" strike="noStrike" cap="none"/>
                        <a:t>Advisory </a:t>
                      </a:r>
                      <a:endParaRPr sz="16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l" rtl="0">
                        <a:lnSpc>
                          <a:spcPct val="102000"/>
                        </a:lnSpc>
                        <a:spcBef>
                          <a:spcPts val="0"/>
                        </a:spcBef>
                        <a:spcAft>
                          <a:spcPts val="0"/>
                        </a:spcAft>
                        <a:buNone/>
                      </a:pPr>
                      <a:r>
                        <a:rPr lang="en-US" sz="1600" u="none" strike="noStrike" cap="none"/>
                        <a:t> </a:t>
                      </a:r>
                      <a:endParaRPr sz="16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l" rtl="0">
                        <a:lnSpc>
                          <a:spcPct val="102000"/>
                        </a:lnSpc>
                        <a:spcBef>
                          <a:spcPts val="0"/>
                        </a:spcBef>
                        <a:spcAft>
                          <a:spcPts val="0"/>
                        </a:spcAft>
                        <a:buNone/>
                      </a:pPr>
                      <a:r>
                        <a:rPr lang="en-US" sz="1600" u="none" strike="noStrike" cap="none"/>
                        <a:t>US Environmental Protection Agency</a:t>
                      </a:r>
                      <a:br>
                        <a:rPr lang="en-US" sz="1600" u="none" strike="noStrike" cap="none"/>
                      </a:br>
                      <a:r>
                        <a:rPr lang="en-US" sz="1600" u="none" strike="noStrike" cap="none"/>
                        <a:t>US Dept. of Agriculture – Rural Development</a:t>
                      </a:r>
                      <a:endParaRPr/>
                    </a:p>
                    <a:p>
                      <a:pPr marL="0" marR="0" lvl="0" indent="0" algn="l" rtl="0">
                        <a:lnSpc>
                          <a:spcPct val="102000"/>
                        </a:lnSpc>
                        <a:spcBef>
                          <a:spcPts val="0"/>
                        </a:spcBef>
                        <a:spcAft>
                          <a:spcPts val="0"/>
                        </a:spcAft>
                        <a:buNone/>
                      </a:pPr>
                      <a:r>
                        <a:rPr lang="en-US" sz="1600" u="none" strike="noStrike" cap="none">
                          <a:latin typeface="Times New Roman"/>
                          <a:ea typeface="Times New Roman"/>
                          <a:cs typeface="Times New Roman"/>
                          <a:sym typeface="Times New Roman"/>
                        </a:rPr>
                        <a:t>FEMA Philanthropic Advisor</a:t>
                      </a:r>
                      <a:endParaRPr/>
                    </a:p>
                  </a:txBody>
                  <a:tcPr marL="68575" marR="68575" marT="0" marB="0" anchor="ctr"/>
                </a:tc>
                <a:extLst>
                  <a:ext uri="{0D108BD9-81ED-4DB2-BD59-A6C34878D82A}">
                    <a16:rowId xmlns:a16="http://schemas.microsoft.com/office/drawing/2014/main" val="10009"/>
                  </a:ext>
                </a:extLst>
              </a:tr>
            </a:tbl>
          </a:graphicData>
        </a:graphic>
      </p:graphicFrame>
      <p:sp>
        <p:nvSpPr>
          <p:cNvPr id="595" name="Google Shape;595;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38</a:t>
            </a:fld>
            <a:endParaRPr sz="1200">
              <a:solidFill>
                <a:srgbClr val="888888"/>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sp>
        <p:nvSpPr>
          <p:cNvPr id="601" name="Google Shape;601;p39"/>
          <p:cNvSpPr txBox="1">
            <a:spLocks noGrp="1"/>
          </p:cNvSpPr>
          <p:nvPr>
            <p:ph type="title"/>
          </p:nvPr>
        </p:nvSpPr>
        <p:spPr>
          <a:xfrm>
            <a:off x="3096278" y="318423"/>
            <a:ext cx="7802638" cy="418037"/>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2F5496"/>
              </a:buClr>
              <a:buSzPts val="2400"/>
              <a:buFont typeface="Arial"/>
              <a:buNone/>
            </a:pPr>
            <a:r>
              <a:rPr lang="en-US" b="1">
                <a:solidFill>
                  <a:srgbClr val="2F5496"/>
                </a:solidFill>
              </a:rPr>
              <a:t>Lessons Learned</a:t>
            </a:r>
            <a:endParaRPr/>
          </a:p>
        </p:txBody>
      </p:sp>
      <p:sp>
        <p:nvSpPr>
          <p:cNvPr id="602" name="Google Shape;602;p39"/>
          <p:cNvSpPr txBox="1">
            <a:spLocks noGrp="1"/>
          </p:cNvSpPr>
          <p:nvPr>
            <p:ph type="body" idx="1"/>
          </p:nvPr>
        </p:nvSpPr>
        <p:spPr>
          <a:xfrm>
            <a:off x="509047" y="2296220"/>
            <a:ext cx="4633286" cy="3657600"/>
          </a:xfrm>
          <a:prstGeom prst="rect">
            <a:avLst/>
          </a:prstGeom>
          <a:noFill/>
          <a:ln>
            <a:noFill/>
          </a:ln>
        </p:spPr>
        <p:txBody>
          <a:bodyPr spcFirstLastPara="1" wrap="square" lIns="68575" tIns="34275" rIns="68575" bIns="34275" anchor="t" anchorCtr="0">
            <a:normAutofit/>
          </a:bodyPr>
          <a:lstStyle/>
          <a:p>
            <a:pPr marL="342884" lvl="0" indent="-342884" algn="l" rtl="0">
              <a:lnSpc>
                <a:spcPct val="90000"/>
              </a:lnSpc>
              <a:spcBef>
                <a:spcPts val="0"/>
              </a:spcBef>
              <a:spcAft>
                <a:spcPts val="0"/>
              </a:spcAft>
              <a:buClr>
                <a:schemeClr val="dk1"/>
              </a:buClr>
              <a:buSzPts val="1950"/>
              <a:buChar char="•"/>
            </a:pPr>
            <a:r>
              <a:rPr lang="en-US" sz="1950"/>
              <a:t>Oregon Disaster Recovery Plan</a:t>
            </a:r>
            <a:endParaRPr sz="1950"/>
          </a:p>
          <a:p>
            <a:pPr marL="342884" lvl="0" indent="-342884" algn="l" rtl="0">
              <a:lnSpc>
                <a:spcPct val="90000"/>
              </a:lnSpc>
              <a:spcBef>
                <a:spcPts val="750"/>
              </a:spcBef>
              <a:spcAft>
                <a:spcPts val="0"/>
              </a:spcAft>
              <a:buClr>
                <a:schemeClr val="dk1"/>
              </a:buClr>
              <a:buSzPts val="1950"/>
              <a:buChar char="•"/>
            </a:pPr>
            <a:r>
              <a:rPr lang="en-US" sz="1950"/>
              <a:t>Recovery Coordination Center (RCC)</a:t>
            </a:r>
            <a:endParaRPr sz="1950"/>
          </a:p>
          <a:p>
            <a:pPr marL="342884" lvl="0" indent="-342884" algn="l" rtl="0">
              <a:lnSpc>
                <a:spcPct val="90000"/>
              </a:lnSpc>
              <a:spcBef>
                <a:spcPts val="750"/>
              </a:spcBef>
              <a:spcAft>
                <a:spcPts val="0"/>
              </a:spcAft>
              <a:buClr>
                <a:schemeClr val="dk1"/>
              </a:buClr>
              <a:buSzPts val="1950"/>
              <a:buChar char="•"/>
            </a:pPr>
            <a:r>
              <a:rPr lang="en-US" sz="1950"/>
              <a:t>Voluntary Agency Liaison/Non-Governmental Organization (NGO) Coordination</a:t>
            </a:r>
            <a:endParaRPr sz="1950"/>
          </a:p>
          <a:p>
            <a:pPr marL="342884" lvl="0" indent="-342884" algn="l" rtl="0">
              <a:lnSpc>
                <a:spcPct val="90000"/>
              </a:lnSpc>
              <a:spcBef>
                <a:spcPts val="750"/>
              </a:spcBef>
              <a:spcAft>
                <a:spcPts val="0"/>
              </a:spcAft>
              <a:buClr>
                <a:schemeClr val="dk1"/>
              </a:buClr>
              <a:buSzPts val="1950"/>
              <a:buChar char="•"/>
            </a:pPr>
            <a:r>
              <a:rPr lang="en-US" sz="1950"/>
              <a:t>Regional Mitigation/Recovery Program</a:t>
            </a:r>
            <a:endParaRPr/>
          </a:p>
          <a:p>
            <a:pPr marL="342884" lvl="0" indent="-342884" algn="l" rtl="0">
              <a:lnSpc>
                <a:spcPct val="90000"/>
              </a:lnSpc>
              <a:spcBef>
                <a:spcPts val="750"/>
              </a:spcBef>
              <a:spcAft>
                <a:spcPts val="0"/>
              </a:spcAft>
              <a:buClr>
                <a:schemeClr val="dk1"/>
              </a:buClr>
              <a:buSzPts val="1950"/>
              <a:buChar char="•"/>
            </a:pPr>
            <a:r>
              <a:rPr lang="en-US" sz="1950"/>
              <a:t>FEMA Engagement</a:t>
            </a:r>
            <a:endParaRPr/>
          </a:p>
          <a:p>
            <a:pPr marL="685784" lvl="1" indent="-342884" algn="l" rtl="0">
              <a:lnSpc>
                <a:spcPct val="90000"/>
              </a:lnSpc>
              <a:spcBef>
                <a:spcPts val="375"/>
              </a:spcBef>
              <a:spcAft>
                <a:spcPts val="0"/>
              </a:spcAft>
              <a:buClr>
                <a:schemeClr val="dk1"/>
              </a:buClr>
              <a:buSzPts val="1500"/>
              <a:buChar char="•"/>
            </a:pPr>
            <a:r>
              <a:rPr lang="en-US" sz="1500"/>
              <a:t>Public Assistance (PA)</a:t>
            </a:r>
            <a:endParaRPr sz="1500"/>
          </a:p>
          <a:p>
            <a:pPr marL="685784" lvl="1" indent="-342884" algn="l" rtl="0">
              <a:lnSpc>
                <a:spcPct val="90000"/>
              </a:lnSpc>
              <a:spcBef>
                <a:spcPts val="375"/>
              </a:spcBef>
              <a:spcAft>
                <a:spcPts val="0"/>
              </a:spcAft>
              <a:buClr>
                <a:schemeClr val="dk1"/>
              </a:buClr>
              <a:buSzPts val="1500"/>
              <a:buChar char="•"/>
            </a:pPr>
            <a:r>
              <a:rPr lang="en-US" sz="1500"/>
              <a:t>Individual and Households Program (IHP) </a:t>
            </a:r>
            <a:endParaRPr/>
          </a:p>
          <a:p>
            <a:pPr marL="685784" lvl="1" indent="-342884" algn="l" rtl="0">
              <a:lnSpc>
                <a:spcPct val="90000"/>
              </a:lnSpc>
              <a:spcBef>
                <a:spcPts val="375"/>
              </a:spcBef>
              <a:spcAft>
                <a:spcPts val="0"/>
              </a:spcAft>
              <a:buClr>
                <a:schemeClr val="dk1"/>
              </a:buClr>
              <a:buSzPts val="1500"/>
              <a:buChar char="•"/>
            </a:pPr>
            <a:r>
              <a:rPr lang="en-US" sz="1500"/>
              <a:t>Direct Housing</a:t>
            </a:r>
            <a:endParaRPr/>
          </a:p>
          <a:p>
            <a:pPr marL="685784" lvl="1" indent="-238109" algn="l" rtl="0">
              <a:lnSpc>
                <a:spcPct val="90000"/>
              </a:lnSpc>
              <a:spcBef>
                <a:spcPts val="375"/>
              </a:spcBef>
              <a:spcAft>
                <a:spcPts val="0"/>
              </a:spcAft>
              <a:buClr>
                <a:schemeClr val="dk1"/>
              </a:buClr>
              <a:buSzPts val="1650"/>
              <a:buNone/>
            </a:pPr>
            <a:endParaRPr sz="1650"/>
          </a:p>
        </p:txBody>
      </p:sp>
      <p:pic>
        <p:nvPicPr>
          <p:cNvPr id="603" name="Google Shape;603;p39"/>
          <p:cNvPicPr preferRelativeResize="0"/>
          <p:nvPr/>
        </p:nvPicPr>
        <p:blipFill rotWithShape="1">
          <a:blip r:embed="rId3">
            <a:alphaModFix/>
          </a:blip>
          <a:srcRect/>
          <a:stretch/>
        </p:blipFill>
        <p:spPr>
          <a:xfrm>
            <a:off x="6096000" y="1277653"/>
            <a:ext cx="5457033" cy="3638021"/>
          </a:xfrm>
          <a:prstGeom prst="rect">
            <a:avLst/>
          </a:prstGeom>
          <a:noFill/>
          <a:ln w="19050" cap="flat" cmpd="sng">
            <a:solidFill>
              <a:srgbClr val="1F3864"/>
            </a:solidFill>
            <a:prstDash val="solid"/>
            <a:round/>
            <a:headEnd type="none" w="sm" len="sm"/>
            <a:tailEnd type="none" w="sm" len="sm"/>
          </a:ln>
          <a:effectLst>
            <a:outerShdw blurRad="292100" dist="139700" dir="2700000" algn="tl" rotWithShape="0">
              <a:srgbClr val="333333">
                <a:alpha val="64705"/>
              </a:srgbClr>
            </a:outerShdw>
          </a:effectLst>
        </p:spPr>
      </p:pic>
      <p:pic>
        <p:nvPicPr>
          <p:cNvPr id="604" name="Google Shape;604;p39"/>
          <p:cNvPicPr preferRelativeResize="0"/>
          <p:nvPr/>
        </p:nvPicPr>
        <p:blipFill rotWithShape="1">
          <a:blip r:embed="rId4">
            <a:alphaModFix/>
          </a:blip>
          <a:srcRect/>
          <a:stretch/>
        </p:blipFill>
        <p:spPr>
          <a:xfrm>
            <a:off x="5239869" y="3869381"/>
            <a:ext cx="4810531" cy="2705924"/>
          </a:xfrm>
          <a:prstGeom prst="rect">
            <a:avLst/>
          </a:prstGeom>
          <a:noFill/>
          <a:ln w="19050" cap="flat" cmpd="sng">
            <a:solidFill>
              <a:srgbClr val="1F3864"/>
            </a:solidFill>
            <a:prstDash val="solid"/>
            <a:round/>
            <a:headEnd type="none" w="sm" len="sm"/>
            <a:tailEnd type="none" w="sm" len="sm"/>
          </a:ln>
          <a:effectLst>
            <a:outerShdw blurRad="292100" dist="139700" dir="2700000" algn="tl" rotWithShape="0">
              <a:srgbClr val="333333">
                <a:alpha val="64705"/>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4"/>
          <p:cNvSpPr txBox="1">
            <a:spLocks noGrp="1"/>
          </p:cNvSpPr>
          <p:nvPr>
            <p:ph type="title"/>
          </p:nvPr>
        </p:nvSpPr>
        <p:spPr>
          <a:xfrm>
            <a:off x="1837315" y="180109"/>
            <a:ext cx="9980612" cy="666462"/>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3200"/>
              <a:buFont typeface="Arial"/>
              <a:buNone/>
            </a:pPr>
            <a:r>
              <a:rPr lang="en-US"/>
              <a:t>Vision/Mission/Values</a:t>
            </a:r>
            <a:endParaRPr/>
          </a:p>
        </p:txBody>
      </p:sp>
      <p:pic>
        <p:nvPicPr>
          <p:cNvPr id="151" name="Google Shape;151;p4"/>
          <p:cNvPicPr preferRelativeResize="0">
            <a:picLocks noGrp="1"/>
          </p:cNvPicPr>
          <p:nvPr>
            <p:ph type="body" idx="1"/>
          </p:nvPr>
        </p:nvPicPr>
        <p:blipFill rotWithShape="1">
          <a:blip r:embed="rId3">
            <a:alphaModFix/>
          </a:blip>
          <a:srcRect l="7004" t="43247" r="57786" b="23996"/>
          <a:stretch/>
        </p:blipFill>
        <p:spPr>
          <a:xfrm>
            <a:off x="2318120" y="1659158"/>
            <a:ext cx="5400998" cy="1413164"/>
          </a:xfrm>
          <a:prstGeom prst="rect">
            <a:avLst/>
          </a:prstGeom>
          <a:noFill/>
          <a:ln>
            <a:noFill/>
          </a:ln>
        </p:spPr>
      </p:pic>
      <p:pic>
        <p:nvPicPr>
          <p:cNvPr id="152" name="Google Shape;152;p4"/>
          <p:cNvPicPr preferRelativeResize="0"/>
          <p:nvPr/>
        </p:nvPicPr>
        <p:blipFill rotWithShape="1">
          <a:blip r:embed="rId4">
            <a:alphaModFix/>
          </a:blip>
          <a:srcRect l="1013" t="28409" r="62008" b="31068"/>
          <a:stretch/>
        </p:blipFill>
        <p:spPr>
          <a:xfrm>
            <a:off x="1639623" y="3128929"/>
            <a:ext cx="6257082" cy="1928553"/>
          </a:xfrm>
          <a:prstGeom prst="rect">
            <a:avLst/>
          </a:prstGeom>
          <a:noFill/>
          <a:ln>
            <a:noFill/>
          </a:ln>
        </p:spPr>
      </p:pic>
      <p:pic>
        <p:nvPicPr>
          <p:cNvPr id="153" name="Google Shape;153;p4"/>
          <p:cNvPicPr preferRelativeResize="0"/>
          <p:nvPr/>
        </p:nvPicPr>
        <p:blipFill rotWithShape="1">
          <a:blip r:embed="rId5">
            <a:alphaModFix/>
          </a:blip>
          <a:srcRect l="1033" t="12278" r="77050" b="59161"/>
          <a:stretch/>
        </p:blipFill>
        <p:spPr>
          <a:xfrm>
            <a:off x="1843157" y="5187142"/>
            <a:ext cx="3175462" cy="1163782"/>
          </a:xfrm>
          <a:prstGeom prst="rect">
            <a:avLst/>
          </a:prstGeom>
          <a:noFill/>
          <a:ln>
            <a:noFill/>
          </a:ln>
        </p:spPr>
      </p:pic>
      <p:pic>
        <p:nvPicPr>
          <p:cNvPr id="154" name="Google Shape;154;p4"/>
          <p:cNvPicPr preferRelativeResize="0"/>
          <p:nvPr/>
        </p:nvPicPr>
        <p:blipFill rotWithShape="1">
          <a:blip r:embed="rId5">
            <a:alphaModFix/>
          </a:blip>
          <a:srcRect l="25590" t="25335" r="58230" b="59569"/>
          <a:stretch/>
        </p:blipFill>
        <p:spPr>
          <a:xfrm>
            <a:off x="3789932" y="5735782"/>
            <a:ext cx="2344189" cy="615142"/>
          </a:xfrm>
          <a:prstGeom prst="rect">
            <a:avLst/>
          </a:prstGeom>
          <a:noFill/>
          <a:ln>
            <a:noFill/>
          </a:ln>
        </p:spPr>
      </p:pic>
      <p:pic>
        <p:nvPicPr>
          <p:cNvPr id="155" name="Google Shape;155;p4"/>
          <p:cNvPicPr preferRelativeResize="0"/>
          <p:nvPr/>
        </p:nvPicPr>
        <p:blipFill rotWithShape="1">
          <a:blip r:embed="rId5">
            <a:alphaModFix/>
          </a:blip>
          <a:srcRect l="966" t="80694" r="84073" b="6006"/>
          <a:stretch/>
        </p:blipFill>
        <p:spPr>
          <a:xfrm>
            <a:off x="6120938" y="5785659"/>
            <a:ext cx="2061556" cy="515389"/>
          </a:xfrm>
          <a:prstGeom prst="rect">
            <a:avLst/>
          </a:prstGeom>
          <a:noFill/>
          <a:ln>
            <a:noFill/>
          </a:ln>
        </p:spPr>
      </p:pic>
      <p:pic>
        <p:nvPicPr>
          <p:cNvPr id="156" name="Google Shape;156;p4"/>
          <p:cNvPicPr preferRelativeResize="0"/>
          <p:nvPr/>
        </p:nvPicPr>
        <p:blipFill rotWithShape="1">
          <a:blip r:embed="rId5">
            <a:alphaModFix/>
          </a:blip>
          <a:srcRect l="25811" t="73718" r="60980" b="11201"/>
          <a:stretch/>
        </p:blipFill>
        <p:spPr>
          <a:xfrm>
            <a:off x="8448501" y="5769032"/>
            <a:ext cx="1812174" cy="581892"/>
          </a:xfrm>
          <a:prstGeom prst="rect">
            <a:avLst/>
          </a:prstGeom>
          <a:noFill/>
          <a:ln>
            <a:noFill/>
          </a:ln>
        </p:spPr>
      </p:pic>
      <p:pic>
        <p:nvPicPr>
          <p:cNvPr id="157" name="Google Shape;157;p4"/>
          <p:cNvPicPr preferRelativeResize="0"/>
          <p:nvPr/>
        </p:nvPicPr>
        <p:blipFill rotWithShape="1">
          <a:blip r:embed="rId6">
            <a:alphaModFix/>
          </a:blip>
          <a:srcRect/>
          <a:stretch/>
        </p:blipFill>
        <p:spPr>
          <a:xfrm>
            <a:off x="8074292" y="1793487"/>
            <a:ext cx="2456588" cy="3179847"/>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sp>
        <p:nvSpPr>
          <p:cNvPr id="610" name="Google Shape;610;p40"/>
          <p:cNvSpPr txBox="1">
            <a:spLocks noGrp="1"/>
          </p:cNvSpPr>
          <p:nvPr>
            <p:ph type="title"/>
          </p:nvPr>
        </p:nvSpPr>
        <p:spPr>
          <a:xfrm>
            <a:off x="2220087" y="297712"/>
            <a:ext cx="9461551" cy="548859"/>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rgbClr val="2F5496"/>
              </a:buClr>
              <a:buSzPts val="2400"/>
              <a:buFont typeface="Arial"/>
              <a:buNone/>
            </a:pPr>
            <a:r>
              <a:rPr lang="en-US" b="1">
                <a:solidFill>
                  <a:srgbClr val="2F5496"/>
                </a:solidFill>
              </a:rPr>
              <a:t>Recovery Operational Cadence</a:t>
            </a:r>
            <a:endParaRPr/>
          </a:p>
        </p:txBody>
      </p:sp>
      <p:sp>
        <p:nvSpPr>
          <p:cNvPr id="611" name="Google Shape;611;p40"/>
          <p:cNvSpPr txBox="1">
            <a:spLocks noGrp="1"/>
          </p:cNvSpPr>
          <p:nvPr>
            <p:ph type="body" idx="1"/>
          </p:nvPr>
        </p:nvSpPr>
        <p:spPr>
          <a:xfrm>
            <a:off x="3138488" y="1746680"/>
            <a:ext cx="5915025" cy="139808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1800"/>
              <a:t>Recovery operations can work on a rolling timeline</a:t>
            </a:r>
            <a:endParaRPr/>
          </a:p>
          <a:p>
            <a:pPr marL="171450" lvl="0" indent="-171450" algn="l" rtl="0">
              <a:lnSpc>
                <a:spcPct val="90000"/>
              </a:lnSpc>
              <a:spcBef>
                <a:spcPts val="750"/>
              </a:spcBef>
              <a:spcAft>
                <a:spcPts val="0"/>
              </a:spcAft>
              <a:buClr>
                <a:schemeClr val="dk1"/>
              </a:buClr>
              <a:buSzPts val="1800"/>
              <a:buChar char="•"/>
            </a:pPr>
            <a:r>
              <a:rPr lang="en-US" sz="1800"/>
              <a:t>Short term 30 days or less</a:t>
            </a:r>
            <a:endParaRPr/>
          </a:p>
          <a:p>
            <a:pPr marL="171450" lvl="0" indent="-171450" algn="l" rtl="0">
              <a:lnSpc>
                <a:spcPct val="90000"/>
              </a:lnSpc>
              <a:spcBef>
                <a:spcPts val="750"/>
              </a:spcBef>
              <a:spcAft>
                <a:spcPts val="0"/>
              </a:spcAft>
              <a:buClr>
                <a:schemeClr val="dk1"/>
              </a:buClr>
              <a:buSzPts val="1800"/>
              <a:buChar char="•"/>
            </a:pPr>
            <a:r>
              <a:rPr lang="en-US" sz="1800"/>
              <a:t>Intermediate 30 to 120 to 180 days</a:t>
            </a:r>
            <a:endParaRPr/>
          </a:p>
          <a:p>
            <a:pPr marL="171450" lvl="0" indent="-171450" algn="l" rtl="0">
              <a:lnSpc>
                <a:spcPct val="90000"/>
              </a:lnSpc>
              <a:spcBef>
                <a:spcPts val="750"/>
              </a:spcBef>
              <a:spcAft>
                <a:spcPts val="0"/>
              </a:spcAft>
              <a:buClr>
                <a:schemeClr val="dk1"/>
              </a:buClr>
              <a:buSzPts val="1800"/>
              <a:buChar char="•"/>
            </a:pPr>
            <a:r>
              <a:rPr lang="en-US" sz="1800"/>
              <a:t>Long Term 120-180 days to years </a:t>
            </a:r>
            <a:endParaRPr/>
          </a:p>
        </p:txBody>
      </p:sp>
      <p:pic>
        <p:nvPicPr>
          <p:cNvPr id="612" name="Google Shape;612;p40"/>
          <p:cNvPicPr preferRelativeResize="0"/>
          <p:nvPr/>
        </p:nvPicPr>
        <p:blipFill rotWithShape="1">
          <a:blip r:embed="rId3">
            <a:alphaModFix/>
          </a:blip>
          <a:srcRect/>
          <a:stretch/>
        </p:blipFill>
        <p:spPr>
          <a:xfrm>
            <a:off x="2406247" y="3573028"/>
            <a:ext cx="7379506" cy="2316524"/>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Google Shape;618;p41"/>
          <p:cNvSpPr txBox="1">
            <a:spLocks noGrp="1"/>
          </p:cNvSpPr>
          <p:nvPr>
            <p:ph type="title"/>
          </p:nvPr>
        </p:nvSpPr>
        <p:spPr>
          <a:xfrm>
            <a:off x="2220087" y="297712"/>
            <a:ext cx="9461551" cy="548859"/>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2F5496"/>
              </a:buClr>
              <a:buSzPts val="2400"/>
              <a:buFont typeface="Arial"/>
              <a:buNone/>
            </a:pPr>
            <a:r>
              <a:rPr lang="en-US" b="1">
                <a:solidFill>
                  <a:srgbClr val="2F5496"/>
                </a:solidFill>
              </a:rPr>
              <a:t>Disaster Recovery Overview</a:t>
            </a:r>
            <a:endParaRPr/>
          </a:p>
        </p:txBody>
      </p:sp>
      <p:pic>
        <p:nvPicPr>
          <p:cNvPr id="619" name="Google Shape;619;p41"/>
          <p:cNvPicPr preferRelativeResize="0"/>
          <p:nvPr/>
        </p:nvPicPr>
        <p:blipFill rotWithShape="1">
          <a:blip r:embed="rId3">
            <a:alphaModFix/>
          </a:blip>
          <a:srcRect/>
          <a:stretch/>
        </p:blipFill>
        <p:spPr>
          <a:xfrm>
            <a:off x="2220087" y="1268362"/>
            <a:ext cx="8264155" cy="5010844"/>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grpSp>
        <p:nvGrpSpPr>
          <p:cNvPr id="625" name="Google Shape;625;p42"/>
          <p:cNvGrpSpPr/>
          <p:nvPr/>
        </p:nvGrpSpPr>
        <p:grpSpPr>
          <a:xfrm>
            <a:off x="1667176" y="2306798"/>
            <a:ext cx="5009827" cy="3241930"/>
            <a:chOff x="0" y="0"/>
            <a:chExt cx="5009827" cy="3241930"/>
          </a:xfrm>
        </p:grpSpPr>
        <p:cxnSp>
          <p:nvCxnSpPr>
            <p:cNvPr id="626" name="Google Shape;626;p42"/>
            <p:cNvCxnSpPr/>
            <p:nvPr/>
          </p:nvCxnSpPr>
          <p:spPr>
            <a:xfrm>
              <a:off x="0" y="0"/>
              <a:ext cx="5009827" cy="0"/>
            </a:xfrm>
            <a:prstGeom prst="straightConnector1">
              <a:avLst/>
            </a:prstGeom>
            <a:solidFill>
              <a:srgbClr val="4372C3"/>
            </a:solidFill>
            <a:ln w="12700" cap="flat" cmpd="sng">
              <a:solidFill>
                <a:srgbClr val="4372C3"/>
              </a:solidFill>
              <a:prstDash val="solid"/>
              <a:miter lim="800000"/>
              <a:headEnd type="none" w="sm" len="sm"/>
              <a:tailEnd type="none" w="sm" len="sm"/>
            </a:ln>
          </p:spPr>
        </p:cxnSp>
        <p:sp>
          <p:nvSpPr>
            <p:cNvPr id="627" name="Google Shape;627;p42"/>
            <p:cNvSpPr/>
            <p:nvPr/>
          </p:nvSpPr>
          <p:spPr>
            <a:xfrm>
              <a:off x="0" y="0"/>
              <a:ext cx="1001965" cy="162096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42"/>
            <p:cNvSpPr txBox="1"/>
            <p:nvPr/>
          </p:nvSpPr>
          <p:spPr>
            <a:xfrm>
              <a:off x="0" y="0"/>
              <a:ext cx="1001965" cy="1620965"/>
            </a:xfrm>
            <a:prstGeom prst="rect">
              <a:avLst/>
            </a:prstGeom>
            <a:noFill/>
            <a:ln>
              <a:noFill/>
            </a:ln>
          </p:spPr>
          <p:txBody>
            <a:bodyPr spcFirstLastPara="1" wrap="square" lIns="64750" tIns="64750" rIns="64750" bIns="64750" anchor="t" anchorCtr="0">
              <a:noAutofit/>
            </a:bodyPr>
            <a:lstStyle/>
            <a:p>
              <a:pPr marL="0" marR="0" lvl="0" indent="0" algn="l" rtl="0">
                <a:lnSpc>
                  <a:spcPct val="90000"/>
                </a:lnSpc>
                <a:spcBef>
                  <a:spcPts val="0"/>
                </a:spcBef>
                <a:spcAft>
                  <a:spcPts val="0"/>
                </a:spcAft>
                <a:buClr>
                  <a:schemeClr val="dk1"/>
                </a:buClr>
                <a:buSzPts val="1700"/>
                <a:buFont typeface="Calibri"/>
                <a:buNone/>
              </a:pPr>
              <a:r>
                <a:rPr lang="en-US" sz="1700">
                  <a:solidFill>
                    <a:schemeClr val="dk1"/>
                  </a:solidFill>
                  <a:latin typeface="Calibri"/>
                  <a:ea typeface="Calibri"/>
                  <a:cs typeface="Calibri"/>
                  <a:sym typeface="Calibri"/>
                </a:rPr>
                <a:t>Town Hall Meetings</a:t>
              </a:r>
              <a:endParaRPr/>
            </a:p>
          </p:txBody>
        </p:sp>
        <p:sp>
          <p:nvSpPr>
            <p:cNvPr id="629" name="Google Shape;629;p42"/>
            <p:cNvSpPr/>
            <p:nvPr/>
          </p:nvSpPr>
          <p:spPr>
            <a:xfrm>
              <a:off x="1077112" y="15275"/>
              <a:ext cx="3932714" cy="30551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42"/>
            <p:cNvSpPr txBox="1"/>
            <p:nvPr/>
          </p:nvSpPr>
          <p:spPr>
            <a:xfrm>
              <a:off x="1077112" y="15275"/>
              <a:ext cx="3932714" cy="305513"/>
            </a:xfrm>
            <a:prstGeom prst="rect">
              <a:avLst/>
            </a:prstGeom>
            <a:noFill/>
            <a:ln>
              <a:noFill/>
            </a:ln>
          </p:spPr>
          <p:txBody>
            <a:bodyPr spcFirstLastPara="1" wrap="square" lIns="53325" tIns="53325" rIns="53325" bIns="53325" anchor="t" anchorCtr="0">
              <a:noAutofit/>
            </a:bodyPr>
            <a:lstStyle/>
            <a:p>
              <a:pPr marL="0" marR="0" lvl="0" indent="0" algn="l" rtl="0">
                <a:lnSpc>
                  <a:spcPct val="90000"/>
                </a:lnSpc>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Whole community engagement</a:t>
              </a:r>
              <a:endParaRPr/>
            </a:p>
          </p:txBody>
        </p:sp>
        <p:cxnSp>
          <p:nvCxnSpPr>
            <p:cNvPr id="631" name="Google Shape;631;p42"/>
            <p:cNvCxnSpPr/>
            <p:nvPr/>
          </p:nvCxnSpPr>
          <p:spPr>
            <a:xfrm>
              <a:off x="1001965" y="320789"/>
              <a:ext cx="4007861" cy="0"/>
            </a:xfrm>
            <a:prstGeom prst="straightConnector1">
              <a:avLst/>
            </a:prstGeom>
            <a:solidFill>
              <a:srgbClr val="4372C3"/>
            </a:solidFill>
            <a:ln w="12700" cap="flat" cmpd="sng">
              <a:solidFill>
                <a:srgbClr val="BFC8E3"/>
              </a:solidFill>
              <a:prstDash val="solid"/>
              <a:miter lim="800000"/>
              <a:headEnd type="none" w="sm" len="sm"/>
              <a:tailEnd type="none" w="sm" len="sm"/>
            </a:ln>
          </p:spPr>
        </p:cxnSp>
        <p:sp>
          <p:nvSpPr>
            <p:cNvPr id="632" name="Google Shape;632;p42"/>
            <p:cNvSpPr/>
            <p:nvPr/>
          </p:nvSpPr>
          <p:spPr>
            <a:xfrm>
              <a:off x="1077112" y="336065"/>
              <a:ext cx="3932714" cy="30551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42"/>
            <p:cNvSpPr txBox="1"/>
            <p:nvPr/>
          </p:nvSpPr>
          <p:spPr>
            <a:xfrm>
              <a:off x="1077112" y="336065"/>
              <a:ext cx="3932714" cy="305513"/>
            </a:xfrm>
            <a:prstGeom prst="rect">
              <a:avLst/>
            </a:prstGeom>
            <a:noFill/>
            <a:ln>
              <a:noFill/>
            </a:ln>
          </p:spPr>
          <p:txBody>
            <a:bodyPr spcFirstLastPara="1" wrap="square" lIns="53325" tIns="53325" rIns="53325" bIns="53325" anchor="t" anchorCtr="0">
              <a:noAutofit/>
            </a:bodyPr>
            <a:lstStyle/>
            <a:p>
              <a:pPr marL="0" marR="0" lvl="0" indent="0" algn="l" rtl="0">
                <a:lnSpc>
                  <a:spcPct val="90000"/>
                </a:lnSpc>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Firsthand information from survivors</a:t>
              </a:r>
              <a:endParaRPr/>
            </a:p>
          </p:txBody>
        </p:sp>
        <p:cxnSp>
          <p:nvCxnSpPr>
            <p:cNvPr id="634" name="Google Shape;634;p42"/>
            <p:cNvCxnSpPr/>
            <p:nvPr/>
          </p:nvCxnSpPr>
          <p:spPr>
            <a:xfrm>
              <a:off x="1001965" y="641579"/>
              <a:ext cx="4007861" cy="0"/>
            </a:xfrm>
            <a:prstGeom prst="straightConnector1">
              <a:avLst/>
            </a:prstGeom>
            <a:solidFill>
              <a:srgbClr val="4372C3"/>
            </a:solidFill>
            <a:ln w="12700" cap="flat" cmpd="sng">
              <a:solidFill>
                <a:srgbClr val="BFC8E3"/>
              </a:solidFill>
              <a:prstDash val="solid"/>
              <a:miter lim="800000"/>
              <a:headEnd type="none" w="sm" len="sm"/>
              <a:tailEnd type="none" w="sm" len="sm"/>
            </a:ln>
          </p:spPr>
        </p:cxnSp>
        <p:sp>
          <p:nvSpPr>
            <p:cNvPr id="635" name="Google Shape;635;p42"/>
            <p:cNvSpPr/>
            <p:nvPr/>
          </p:nvSpPr>
          <p:spPr>
            <a:xfrm>
              <a:off x="1077112" y="656854"/>
              <a:ext cx="3932714" cy="30551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42"/>
            <p:cNvSpPr txBox="1"/>
            <p:nvPr/>
          </p:nvSpPr>
          <p:spPr>
            <a:xfrm>
              <a:off x="1077112" y="656854"/>
              <a:ext cx="3932714" cy="305513"/>
            </a:xfrm>
            <a:prstGeom prst="rect">
              <a:avLst/>
            </a:prstGeom>
            <a:noFill/>
            <a:ln>
              <a:noFill/>
            </a:ln>
          </p:spPr>
          <p:txBody>
            <a:bodyPr spcFirstLastPara="1" wrap="square" lIns="53325" tIns="53325" rIns="53325" bIns="53325" anchor="t" anchorCtr="0">
              <a:noAutofit/>
            </a:bodyPr>
            <a:lstStyle/>
            <a:p>
              <a:pPr marL="0" marR="0" lvl="0" indent="0" algn="l" rtl="0">
                <a:lnSpc>
                  <a:spcPct val="90000"/>
                </a:lnSpc>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Establishing expectations</a:t>
              </a:r>
              <a:endParaRPr/>
            </a:p>
          </p:txBody>
        </p:sp>
        <p:cxnSp>
          <p:nvCxnSpPr>
            <p:cNvPr id="637" name="Google Shape;637;p42"/>
            <p:cNvCxnSpPr/>
            <p:nvPr/>
          </p:nvCxnSpPr>
          <p:spPr>
            <a:xfrm>
              <a:off x="1001965" y="962368"/>
              <a:ext cx="4007861" cy="0"/>
            </a:xfrm>
            <a:prstGeom prst="straightConnector1">
              <a:avLst/>
            </a:prstGeom>
            <a:solidFill>
              <a:srgbClr val="4372C3"/>
            </a:solidFill>
            <a:ln w="12700" cap="flat" cmpd="sng">
              <a:solidFill>
                <a:srgbClr val="BFC8E3"/>
              </a:solidFill>
              <a:prstDash val="solid"/>
              <a:miter lim="800000"/>
              <a:headEnd type="none" w="sm" len="sm"/>
              <a:tailEnd type="none" w="sm" len="sm"/>
            </a:ln>
          </p:spPr>
        </p:cxnSp>
        <p:sp>
          <p:nvSpPr>
            <p:cNvPr id="638" name="Google Shape;638;p42"/>
            <p:cNvSpPr/>
            <p:nvPr/>
          </p:nvSpPr>
          <p:spPr>
            <a:xfrm>
              <a:off x="1077112" y="977644"/>
              <a:ext cx="3932714" cy="30551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42"/>
            <p:cNvSpPr txBox="1"/>
            <p:nvPr/>
          </p:nvSpPr>
          <p:spPr>
            <a:xfrm>
              <a:off x="1077112" y="977644"/>
              <a:ext cx="3932714" cy="305513"/>
            </a:xfrm>
            <a:prstGeom prst="rect">
              <a:avLst/>
            </a:prstGeom>
            <a:noFill/>
            <a:ln>
              <a:noFill/>
            </a:ln>
          </p:spPr>
          <p:txBody>
            <a:bodyPr spcFirstLastPara="1" wrap="square" lIns="53325" tIns="53325" rIns="53325" bIns="53325" anchor="t" anchorCtr="0">
              <a:noAutofit/>
            </a:bodyPr>
            <a:lstStyle/>
            <a:p>
              <a:pPr marL="0" marR="0" lvl="0" indent="0" algn="l" rtl="0">
                <a:lnSpc>
                  <a:spcPct val="90000"/>
                </a:lnSpc>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Establishing recovery operation local contacts</a:t>
              </a:r>
              <a:endParaRPr/>
            </a:p>
          </p:txBody>
        </p:sp>
        <p:cxnSp>
          <p:nvCxnSpPr>
            <p:cNvPr id="640" name="Google Shape;640;p42"/>
            <p:cNvCxnSpPr/>
            <p:nvPr/>
          </p:nvCxnSpPr>
          <p:spPr>
            <a:xfrm>
              <a:off x="1001965" y="1283158"/>
              <a:ext cx="4007861" cy="0"/>
            </a:xfrm>
            <a:prstGeom prst="straightConnector1">
              <a:avLst/>
            </a:prstGeom>
            <a:solidFill>
              <a:srgbClr val="4372C3"/>
            </a:solidFill>
            <a:ln w="12700" cap="flat" cmpd="sng">
              <a:solidFill>
                <a:srgbClr val="BFC8E3"/>
              </a:solidFill>
              <a:prstDash val="solid"/>
              <a:miter lim="800000"/>
              <a:headEnd type="none" w="sm" len="sm"/>
              <a:tailEnd type="none" w="sm" len="sm"/>
            </a:ln>
          </p:spPr>
        </p:cxnSp>
        <p:sp>
          <p:nvSpPr>
            <p:cNvPr id="641" name="Google Shape;641;p42"/>
            <p:cNvSpPr/>
            <p:nvPr/>
          </p:nvSpPr>
          <p:spPr>
            <a:xfrm>
              <a:off x="1077112" y="1315451"/>
              <a:ext cx="3932714" cy="30551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42"/>
            <p:cNvSpPr txBox="1"/>
            <p:nvPr/>
          </p:nvSpPr>
          <p:spPr>
            <a:xfrm>
              <a:off x="1077112" y="1315451"/>
              <a:ext cx="3932714" cy="305513"/>
            </a:xfrm>
            <a:prstGeom prst="rect">
              <a:avLst/>
            </a:prstGeom>
            <a:noFill/>
            <a:ln>
              <a:noFill/>
            </a:ln>
          </p:spPr>
          <p:txBody>
            <a:bodyPr spcFirstLastPara="1" wrap="square" lIns="53325" tIns="53325" rIns="53325" bIns="53325" anchor="t" anchorCtr="0">
              <a:noAutofit/>
            </a:bodyPr>
            <a:lstStyle/>
            <a:p>
              <a:pPr marL="0" marR="0" lvl="0" indent="0" algn="l" rtl="0">
                <a:lnSpc>
                  <a:spcPct val="90000"/>
                </a:lnSpc>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Listen and Support </a:t>
              </a:r>
              <a:endParaRPr/>
            </a:p>
          </p:txBody>
        </p:sp>
        <p:cxnSp>
          <p:nvCxnSpPr>
            <p:cNvPr id="643" name="Google Shape;643;p42"/>
            <p:cNvCxnSpPr/>
            <p:nvPr/>
          </p:nvCxnSpPr>
          <p:spPr>
            <a:xfrm>
              <a:off x="1001965" y="1603948"/>
              <a:ext cx="4007861" cy="0"/>
            </a:xfrm>
            <a:prstGeom prst="straightConnector1">
              <a:avLst/>
            </a:prstGeom>
            <a:solidFill>
              <a:srgbClr val="4372C3"/>
            </a:solidFill>
            <a:ln w="12700" cap="flat" cmpd="sng">
              <a:solidFill>
                <a:srgbClr val="BFC8E3"/>
              </a:solidFill>
              <a:prstDash val="solid"/>
              <a:miter lim="800000"/>
              <a:headEnd type="none" w="sm" len="sm"/>
              <a:tailEnd type="none" w="sm" len="sm"/>
            </a:ln>
          </p:spPr>
        </p:cxnSp>
        <p:cxnSp>
          <p:nvCxnSpPr>
            <p:cNvPr id="644" name="Google Shape;644;p42"/>
            <p:cNvCxnSpPr/>
            <p:nvPr/>
          </p:nvCxnSpPr>
          <p:spPr>
            <a:xfrm>
              <a:off x="0" y="1620965"/>
              <a:ext cx="5009827" cy="0"/>
            </a:xfrm>
            <a:prstGeom prst="straightConnector1">
              <a:avLst/>
            </a:prstGeom>
            <a:solidFill>
              <a:srgbClr val="4372C3"/>
            </a:solidFill>
            <a:ln w="12700" cap="flat" cmpd="sng">
              <a:solidFill>
                <a:srgbClr val="4372C3"/>
              </a:solidFill>
              <a:prstDash val="solid"/>
              <a:miter lim="800000"/>
              <a:headEnd type="none" w="sm" len="sm"/>
              <a:tailEnd type="none" w="sm" len="sm"/>
            </a:ln>
          </p:spPr>
        </p:cxnSp>
        <p:sp>
          <p:nvSpPr>
            <p:cNvPr id="645" name="Google Shape;645;p42"/>
            <p:cNvSpPr/>
            <p:nvPr/>
          </p:nvSpPr>
          <p:spPr>
            <a:xfrm>
              <a:off x="0" y="1620965"/>
              <a:ext cx="1001965" cy="162096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42"/>
            <p:cNvSpPr txBox="1"/>
            <p:nvPr/>
          </p:nvSpPr>
          <p:spPr>
            <a:xfrm>
              <a:off x="0" y="1620965"/>
              <a:ext cx="1001965" cy="1620965"/>
            </a:xfrm>
            <a:prstGeom prst="rect">
              <a:avLst/>
            </a:prstGeom>
            <a:noFill/>
            <a:ln>
              <a:noFill/>
            </a:ln>
          </p:spPr>
          <p:txBody>
            <a:bodyPr spcFirstLastPara="1" wrap="square" lIns="64750" tIns="64750" rIns="64750" bIns="64750" anchor="t" anchorCtr="0">
              <a:noAutofit/>
            </a:bodyPr>
            <a:lstStyle/>
            <a:p>
              <a:pPr marL="0" marR="0" lvl="0" indent="0" algn="l" rtl="0">
                <a:lnSpc>
                  <a:spcPct val="90000"/>
                </a:lnSpc>
                <a:spcBef>
                  <a:spcPts val="0"/>
                </a:spcBef>
                <a:spcAft>
                  <a:spcPts val="0"/>
                </a:spcAft>
                <a:buClr>
                  <a:schemeClr val="dk1"/>
                </a:buClr>
                <a:buSzPts val="1700"/>
                <a:buFont typeface="Calibri"/>
                <a:buNone/>
              </a:pPr>
              <a:r>
                <a:rPr lang="en-US" sz="1700">
                  <a:solidFill>
                    <a:schemeClr val="dk1"/>
                  </a:solidFill>
                  <a:latin typeface="Calibri"/>
                  <a:ea typeface="Calibri"/>
                  <a:cs typeface="Calibri"/>
                  <a:sym typeface="Calibri"/>
                </a:rPr>
                <a:t>Elected Officials Meeting</a:t>
              </a:r>
              <a:endParaRPr/>
            </a:p>
          </p:txBody>
        </p:sp>
        <p:sp>
          <p:nvSpPr>
            <p:cNvPr id="647" name="Google Shape;647;p42"/>
            <p:cNvSpPr/>
            <p:nvPr/>
          </p:nvSpPr>
          <p:spPr>
            <a:xfrm>
              <a:off x="1077112" y="1646292"/>
              <a:ext cx="3932714" cy="50655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42"/>
            <p:cNvSpPr txBox="1"/>
            <p:nvPr/>
          </p:nvSpPr>
          <p:spPr>
            <a:xfrm>
              <a:off x="1077112" y="1646292"/>
              <a:ext cx="3932714" cy="506551"/>
            </a:xfrm>
            <a:prstGeom prst="rect">
              <a:avLst/>
            </a:prstGeom>
            <a:noFill/>
            <a:ln>
              <a:noFill/>
            </a:ln>
          </p:spPr>
          <p:txBody>
            <a:bodyPr spcFirstLastPara="1" wrap="square" lIns="53325" tIns="53325" rIns="53325" bIns="53325" anchor="t" anchorCtr="0">
              <a:noAutofit/>
            </a:bodyPr>
            <a:lstStyle/>
            <a:p>
              <a:pPr marL="0" marR="0" lvl="0" indent="0" algn="l" rtl="0">
                <a:lnSpc>
                  <a:spcPct val="90000"/>
                </a:lnSpc>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Open direct line of communication with OEM/FEMA</a:t>
              </a:r>
              <a:endParaRPr/>
            </a:p>
          </p:txBody>
        </p:sp>
        <p:cxnSp>
          <p:nvCxnSpPr>
            <p:cNvPr id="649" name="Google Shape;649;p42"/>
            <p:cNvCxnSpPr/>
            <p:nvPr/>
          </p:nvCxnSpPr>
          <p:spPr>
            <a:xfrm>
              <a:off x="1001965" y="2152844"/>
              <a:ext cx="4007861" cy="0"/>
            </a:xfrm>
            <a:prstGeom prst="straightConnector1">
              <a:avLst/>
            </a:prstGeom>
            <a:solidFill>
              <a:srgbClr val="4372C3"/>
            </a:solidFill>
            <a:ln w="12700" cap="flat" cmpd="sng">
              <a:solidFill>
                <a:srgbClr val="BFC8E3"/>
              </a:solidFill>
              <a:prstDash val="solid"/>
              <a:miter lim="800000"/>
              <a:headEnd type="none" w="sm" len="sm"/>
              <a:tailEnd type="none" w="sm" len="sm"/>
            </a:ln>
          </p:spPr>
        </p:cxnSp>
        <p:sp>
          <p:nvSpPr>
            <p:cNvPr id="650" name="Google Shape;650;p42"/>
            <p:cNvSpPr/>
            <p:nvPr/>
          </p:nvSpPr>
          <p:spPr>
            <a:xfrm>
              <a:off x="1077112" y="2178171"/>
              <a:ext cx="3932714" cy="50655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42"/>
            <p:cNvSpPr txBox="1"/>
            <p:nvPr/>
          </p:nvSpPr>
          <p:spPr>
            <a:xfrm>
              <a:off x="1077112" y="2178171"/>
              <a:ext cx="3932714" cy="506551"/>
            </a:xfrm>
            <a:prstGeom prst="rect">
              <a:avLst/>
            </a:prstGeom>
            <a:noFill/>
            <a:ln>
              <a:noFill/>
            </a:ln>
          </p:spPr>
          <p:txBody>
            <a:bodyPr spcFirstLastPara="1" wrap="square" lIns="53325" tIns="53325" rIns="53325" bIns="53325" anchor="t" anchorCtr="0">
              <a:noAutofit/>
            </a:bodyPr>
            <a:lstStyle/>
            <a:p>
              <a:pPr marL="0" marR="0" lvl="0" indent="0" algn="l" rtl="0">
                <a:lnSpc>
                  <a:spcPct val="90000"/>
                </a:lnSpc>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Establish objectives and timelines</a:t>
              </a:r>
              <a:endParaRPr/>
            </a:p>
          </p:txBody>
        </p:sp>
        <p:cxnSp>
          <p:nvCxnSpPr>
            <p:cNvPr id="652" name="Google Shape;652;p42"/>
            <p:cNvCxnSpPr/>
            <p:nvPr/>
          </p:nvCxnSpPr>
          <p:spPr>
            <a:xfrm>
              <a:off x="1001965" y="2684723"/>
              <a:ext cx="4007861" cy="0"/>
            </a:xfrm>
            <a:prstGeom prst="straightConnector1">
              <a:avLst/>
            </a:prstGeom>
            <a:solidFill>
              <a:srgbClr val="4372C3"/>
            </a:solidFill>
            <a:ln w="12700" cap="flat" cmpd="sng">
              <a:solidFill>
                <a:srgbClr val="BFC8E3"/>
              </a:solidFill>
              <a:prstDash val="solid"/>
              <a:miter lim="800000"/>
              <a:headEnd type="none" w="sm" len="sm"/>
              <a:tailEnd type="none" w="sm" len="sm"/>
            </a:ln>
          </p:spPr>
        </p:cxnSp>
        <p:sp>
          <p:nvSpPr>
            <p:cNvPr id="653" name="Google Shape;653;p42"/>
            <p:cNvSpPr/>
            <p:nvPr/>
          </p:nvSpPr>
          <p:spPr>
            <a:xfrm>
              <a:off x="1077112" y="2710050"/>
              <a:ext cx="3932714" cy="50655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42"/>
            <p:cNvSpPr txBox="1"/>
            <p:nvPr/>
          </p:nvSpPr>
          <p:spPr>
            <a:xfrm>
              <a:off x="1077112" y="2710050"/>
              <a:ext cx="3932714" cy="506551"/>
            </a:xfrm>
            <a:prstGeom prst="rect">
              <a:avLst/>
            </a:prstGeom>
            <a:noFill/>
            <a:ln>
              <a:noFill/>
            </a:ln>
          </p:spPr>
          <p:txBody>
            <a:bodyPr spcFirstLastPara="1" wrap="square" lIns="53325" tIns="53325" rIns="53325" bIns="53325" anchor="t" anchorCtr="0">
              <a:noAutofit/>
            </a:bodyPr>
            <a:lstStyle/>
            <a:p>
              <a:pPr marL="0" marR="0" lvl="0" indent="0" algn="l" rtl="0">
                <a:lnSpc>
                  <a:spcPct val="90000"/>
                </a:lnSpc>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Provides safe and secure environment for problem solving</a:t>
              </a:r>
              <a:endParaRPr/>
            </a:p>
          </p:txBody>
        </p:sp>
        <p:cxnSp>
          <p:nvCxnSpPr>
            <p:cNvPr id="655" name="Google Shape;655;p42"/>
            <p:cNvCxnSpPr/>
            <p:nvPr/>
          </p:nvCxnSpPr>
          <p:spPr>
            <a:xfrm>
              <a:off x="1001965" y="3216602"/>
              <a:ext cx="4007861" cy="0"/>
            </a:xfrm>
            <a:prstGeom prst="straightConnector1">
              <a:avLst/>
            </a:prstGeom>
            <a:solidFill>
              <a:srgbClr val="4372C3"/>
            </a:solidFill>
            <a:ln w="12700" cap="flat" cmpd="sng">
              <a:solidFill>
                <a:srgbClr val="BFC8E3"/>
              </a:solidFill>
              <a:prstDash val="solid"/>
              <a:miter lim="800000"/>
              <a:headEnd type="none" w="sm" len="sm"/>
              <a:tailEnd type="none" w="sm" len="sm"/>
            </a:ln>
          </p:spPr>
        </p:cxnSp>
      </p:grpSp>
      <p:pic>
        <p:nvPicPr>
          <p:cNvPr id="656" name="Google Shape;656;p42"/>
          <p:cNvPicPr preferRelativeResize="0"/>
          <p:nvPr/>
        </p:nvPicPr>
        <p:blipFill rotWithShape="1">
          <a:blip r:embed="rId3">
            <a:alphaModFix/>
          </a:blip>
          <a:srcRect l="26619" r="37164"/>
          <a:stretch/>
        </p:blipFill>
        <p:spPr>
          <a:xfrm>
            <a:off x="6677004" y="997528"/>
            <a:ext cx="3990997" cy="5860473"/>
          </a:xfrm>
          <a:custGeom>
            <a:avLst/>
            <a:gdLst/>
            <a:ahLst/>
            <a:cxnLst/>
            <a:rect l="l" t="t" r="r" b="b"/>
            <a:pathLst>
              <a:path w="5620032" h="6856412" extrusionOk="0">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a:noFill/>
          <a:ln>
            <a:noFill/>
          </a:ln>
        </p:spPr>
      </p:pic>
      <p:sp>
        <p:nvSpPr>
          <p:cNvPr id="657" name="Google Shape;657;p42"/>
          <p:cNvSpPr txBox="1">
            <a:spLocks noGrp="1"/>
          </p:cNvSpPr>
          <p:nvPr>
            <p:ph type="title"/>
          </p:nvPr>
        </p:nvSpPr>
        <p:spPr>
          <a:xfrm>
            <a:off x="3081319" y="203028"/>
            <a:ext cx="7267367" cy="654225"/>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rgbClr val="2F5496"/>
              </a:buClr>
              <a:buSzPts val="2400"/>
              <a:buFont typeface="Arial"/>
              <a:buNone/>
            </a:pPr>
            <a:r>
              <a:rPr lang="en-US" b="1">
                <a:solidFill>
                  <a:srgbClr val="2F5496"/>
                </a:solidFill>
              </a:rPr>
              <a:t>State/Federal Immediate Engagement</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3" name="Google Shape;663;p43"/>
          <p:cNvSpPr txBox="1">
            <a:spLocks noGrp="1"/>
          </p:cNvSpPr>
          <p:nvPr>
            <p:ph type="body" idx="1"/>
          </p:nvPr>
        </p:nvSpPr>
        <p:spPr>
          <a:xfrm>
            <a:off x="1928715" y="1702918"/>
            <a:ext cx="7886700" cy="450589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100"/>
              <a:buNone/>
            </a:pPr>
            <a:r>
              <a:rPr lang="en-US" b="1"/>
              <a:t>Wallowa Hail and Straight-line Winds</a:t>
            </a:r>
            <a:endParaRPr/>
          </a:p>
          <a:p>
            <a:pPr marL="514350" lvl="1" indent="-171450" algn="l" rtl="0">
              <a:lnSpc>
                <a:spcPct val="90000"/>
              </a:lnSpc>
              <a:spcBef>
                <a:spcPts val="375"/>
              </a:spcBef>
              <a:spcAft>
                <a:spcPts val="0"/>
              </a:spcAft>
              <a:buClr>
                <a:schemeClr val="dk1"/>
              </a:buClr>
              <a:buSzPts val="1800"/>
              <a:buChar char="•"/>
            </a:pPr>
            <a:r>
              <a:rPr lang="en-US"/>
              <a:t>August 11, 2022</a:t>
            </a:r>
            <a:endParaRPr/>
          </a:p>
          <a:p>
            <a:pPr marL="514350" lvl="1" indent="-171450" algn="l" rtl="0">
              <a:lnSpc>
                <a:spcPct val="90000"/>
              </a:lnSpc>
              <a:spcBef>
                <a:spcPts val="375"/>
              </a:spcBef>
              <a:spcAft>
                <a:spcPts val="0"/>
              </a:spcAft>
              <a:buClr>
                <a:schemeClr val="dk1"/>
              </a:buClr>
              <a:buSzPts val="1800"/>
              <a:buChar char="•"/>
            </a:pPr>
            <a:r>
              <a:rPr lang="en-US"/>
              <a:t>All structures in and surrounding the City of Wallowa experienced significant damage.</a:t>
            </a:r>
            <a:endParaRPr/>
          </a:p>
          <a:p>
            <a:pPr marL="514350" lvl="1" indent="-171450" algn="l" rtl="0">
              <a:lnSpc>
                <a:spcPct val="90000"/>
              </a:lnSpc>
              <a:spcBef>
                <a:spcPts val="375"/>
              </a:spcBef>
              <a:spcAft>
                <a:spcPts val="0"/>
              </a:spcAft>
              <a:buClr>
                <a:schemeClr val="dk1"/>
              </a:buClr>
              <a:buSzPts val="1800"/>
              <a:buChar char="•"/>
            </a:pPr>
            <a:r>
              <a:rPr lang="en-US"/>
              <a:t>Vehicles throughout area significant damage – many totaled</a:t>
            </a:r>
            <a:endParaRPr/>
          </a:p>
          <a:p>
            <a:pPr marL="514350" lvl="1" indent="-57150" algn="l" rtl="0">
              <a:lnSpc>
                <a:spcPct val="90000"/>
              </a:lnSpc>
              <a:spcBef>
                <a:spcPts val="375"/>
              </a:spcBef>
              <a:spcAft>
                <a:spcPts val="0"/>
              </a:spcAft>
              <a:buClr>
                <a:schemeClr val="dk1"/>
              </a:buClr>
              <a:buSzPts val="1800"/>
              <a:buNone/>
            </a:pPr>
            <a:endParaRPr/>
          </a:p>
          <a:p>
            <a:pPr marL="0" lvl="0" indent="0" algn="l" rtl="0">
              <a:lnSpc>
                <a:spcPct val="90000"/>
              </a:lnSpc>
              <a:spcBef>
                <a:spcPts val="750"/>
              </a:spcBef>
              <a:spcAft>
                <a:spcPts val="0"/>
              </a:spcAft>
              <a:buClr>
                <a:schemeClr val="dk1"/>
              </a:buClr>
              <a:buSzPts val="2100"/>
              <a:buNone/>
            </a:pPr>
            <a:r>
              <a:rPr lang="en-US" b="1"/>
              <a:t>Emergency Board Request for $2M</a:t>
            </a:r>
            <a:endParaRPr/>
          </a:p>
          <a:p>
            <a:pPr marL="514350" lvl="1" indent="-171450" algn="l" rtl="0">
              <a:lnSpc>
                <a:spcPct val="90000"/>
              </a:lnSpc>
              <a:spcBef>
                <a:spcPts val="375"/>
              </a:spcBef>
              <a:spcAft>
                <a:spcPts val="0"/>
              </a:spcAft>
              <a:buClr>
                <a:schemeClr val="dk1"/>
              </a:buClr>
              <a:buSzPts val="1800"/>
              <a:buChar char="•"/>
            </a:pPr>
            <a:r>
              <a:rPr lang="en-US"/>
              <a:t>One-off program</a:t>
            </a:r>
            <a:endParaRPr/>
          </a:p>
          <a:p>
            <a:pPr marL="514350" lvl="1" indent="-171450" algn="l" rtl="0">
              <a:lnSpc>
                <a:spcPct val="90000"/>
              </a:lnSpc>
              <a:spcBef>
                <a:spcPts val="375"/>
              </a:spcBef>
              <a:spcAft>
                <a:spcPts val="0"/>
              </a:spcAft>
              <a:buClr>
                <a:schemeClr val="dk1"/>
              </a:buClr>
              <a:buSzPts val="1800"/>
              <a:buChar char="•"/>
            </a:pPr>
            <a:r>
              <a:rPr lang="en-US"/>
              <a:t>Unknown damage estimates at time of request</a:t>
            </a:r>
            <a:endParaRPr/>
          </a:p>
          <a:p>
            <a:pPr marL="514350" lvl="1" indent="-171450" algn="l" rtl="0">
              <a:lnSpc>
                <a:spcPct val="90000"/>
              </a:lnSpc>
              <a:spcBef>
                <a:spcPts val="375"/>
              </a:spcBef>
              <a:spcAft>
                <a:spcPts val="0"/>
              </a:spcAft>
              <a:buClr>
                <a:schemeClr val="dk1"/>
              </a:buClr>
              <a:buSzPts val="1800"/>
              <a:buChar char="•"/>
            </a:pPr>
            <a:r>
              <a:rPr lang="en-US"/>
              <a:t>Required established funding channels</a:t>
            </a:r>
            <a:endParaRPr/>
          </a:p>
          <a:p>
            <a:pPr marL="514350" lvl="1" indent="-171450" algn="l" rtl="0">
              <a:lnSpc>
                <a:spcPct val="90000"/>
              </a:lnSpc>
              <a:spcBef>
                <a:spcPts val="375"/>
              </a:spcBef>
              <a:spcAft>
                <a:spcPts val="0"/>
              </a:spcAft>
              <a:buClr>
                <a:schemeClr val="dk1"/>
              </a:buClr>
              <a:buSzPts val="1800"/>
              <a:buChar char="•"/>
            </a:pPr>
            <a:r>
              <a:rPr lang="en-US"/>
              <a:t>To date – approximately $500K in assistance</a:t>
            </a:r>
            <a:endParaRPr/>
          </a:p>
          <a:p>
            <a:pPr marL="171450" lvl="0" indent="-38100" algn="l" rtl="0">
              <a:lnSpc>
                <a:spcPct val="90000"/>
              </a:lnSpc>
              <a:spcBef>
                <a:spcPts val="750"/>
              </a:spcBef>
              <a:spcAft>
                <a:spcPts val="0"/>
              </a:spcAft>
              <a:buClr>
                <a:schemeClr val="dk1"/>
              </a:buClr>
              <a:buSzPts val="2100"/>
              <a:buNone/>
            </a:pPr>
            <a:endParaRPr/>
          </a:p>
        </p:txBody>
      </p:sp>
      <p:sp>
        <p:nvSpPr>
          <p:cNvPr id="664" name="Google Shape;664;p43"/>
          <p:cNvSpPr txBox="1">
            <a:spLocks noGrp="1"/>
          </p:cNvSpPr>
          <p:nvPr>
            <p:ph type="title"/>
          </p:nvPr>
        </p:nvSpPr>
        <p:spPr>
          <a:xfrm>
            <a:off x="3122270" y="374755"/>
            <a:ext cx="7096163" cy="548859"/>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2F5496"/>
              </a:buClr>
              <a:buSzPts val="2400"/>
              <a:buFont typeface="Arial"/>
              <a:buNone/>
            </a:pPr>
            <a:r>
              <a:rPr lang="en-US" b="1">
                <a:solidFill>
                  <a:srgbClr val="2F5496"/>
                </a:solidFill>
              </a:rPr>
              <a:t>Non-Presidential Disasters</a:t>
            </a:r>
            <a:endParaRPr/>
          </a:p>
        </p:txBody>
      </p:sp>
      <p:pic>
        <p:nvPicPr>
          <p:cNvPr id="665" name="Google Shape;665;p43"/>
          <p:cNvPicPr preferRelativeResize="0"/>
          <p:nvPr/>
        </p:nvPicPr>
        <p:blipFill rotWithShape="1">
          <a:blip r:embed="rId3">
            <a:alphaModFix/>
          </a:blip>
          <a:srcRect/>
          <a:stretch/>
        </p:blipFill>
        <p:spPr>
          <a:xfrm>
            <a:off x="6670352" y="4544009"/>
            <a:ext cx="3997649" cy="2248677"/>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671" name="Google Shape;671;p44"/>
          <p:cNvSpPr txBox="1">
            <a:spLocks noGrp="1"/>
          </p:cNvSpPr>
          <p:nvPr>
            <p:ph type="body" idx="1"/>
          </p:nvPr>
        </p:nvSpPr>
        <p:spPr>
          <a:xfrm>
            <a:off x="1882062" y="1730910"/>
            <a:ext cx="7886700" cy="450589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100"/>
              <a:buNone/>
            </a:pPr>
            <a:r>
              <a:rPr lang="en-US" b="1"/>
              <a:t>Bootleg Fire</a:t>
            </a:r>
            <a:endParaRPr/>
          </a:p>
          <a:p>
            <a:pPr marL="514350" lvl="1" indent="-171450" algn="l" rtl="0">
              <a:lnSpc>
                <a:spcPct val="90000"/>
              </a:lnSpc>
              <a:spcBef>
                <a:spcPts val="375"/>
              </a:spcBef>
              <a:spcAft>
                <a:spcPts val="0"/>
              </a:spcAft>
              <a:buClr>
                <a:schemeClr val="dk1"/>
              </a:buClr>
              <a:buSzPts val="1800"/>
              <a:buChar char="•"/>
            </a:pPr>
            <a:r>
              <a:rPr lang="en-US"/>
              <a:t>July 6, 2021</a:t>
            </a:r>
            <a:endParaRPr/>
          </a:p>
          <a:p>
            <a:pPr marL="514350" lvl="1" indent="-171450" algn="l" rtl="0">
              <a:lnSpc>
                <a:spcPct val="90000"/>
              </a:lnSpc>
              <a:spcBef>
                <a:spcPts val="375"/>
              </a:spcBef>
              <a:spcAft>
                <a:spcPts val="0"/>
              </a:spcAft>
              <a:buClr>
                <a:schemeClr val="dk1"/>
              </a:buClr>
              <a:buSzPts val="1800"/>
              <a:buChar char="•"/>
            </a:pPr>
            <a:r>
              <a:rPr lang="en-US"/>
              <a:t>413,735 acres/647 sq. miles burned</a:t>
            </a:r>
            <a:endParaRPr/>
          </a:p>
          <a:p>
            <a:pPr marL="514350" lvl="1" indent="-171450" algn="l" rtl="0">
              <a:lnSpc>
                <a:spcPct val="90000"/>
              </a:lnSpc>
              <a:spcBef>
                <a:spcPts val="375"/>
              </a:spcBef>
              <a:spcAft>
                <a:spcPts val="0"/>
              </a:spcAft>
              <a:buClr>
                <a:schemeClr val="dk1"/>
              </a:buClr>
              <a:buSzPts val="1800"/>
              <a:buChar char="•"/>
            </a:pPr>
            <a:r>
              <a:rPr lang="en-US"/>
              <a:t>Caused by lighting </a:t>
            </a:r>
            <a:endParaRPr/>
          </a:p>
          <a:p>
            <a:pPr marL="514350" lvl="1" indent="-171450" algn="l" rtl="0">
              <a:lnSpc>
                <a:spcPct val="90000"/>
              </a:lnSpc>
              <a:spcBef>
                <a:spcPts val="375"/>
              </a:spcBef>
              <a:spcAft>
                <a:spcPts val="0"/>
              </a:spcAft>
              <a:buClr>
                <a:schemeClr val="dk1"/>
              </a:buClr>
              <a:buSzPts val="1800"/>
              <a:buChar char="•"/>
            </a:pPr>
            <a:r>
              <a:rPr lang="en-US"/>
              <a:t>Gov. Declared State of Drought Emergency March 31, 2021</a:t>
            </a:r>
            <a:endParaRPr/>
          </a:p>
          <a:p>
            <a:pPr marL="514350" lvl="1" indent="-171450" algn="l" rtl="0">
              <a:lnSpc>
                <a:spcPct val="90000"/>
              </a:lnSpc>
              <a:spcBef>
                <a:spcPts val="375"/>
              </a:spcBef>
              <a:spcAft>
                <a:spcPts val="0"/>
              </a:spcAft>
              <a:buClr>
                <a:schemeClr val="dk1"/>
              </a:buClr>
              <a:buSzPts val="1800"/>
              <a:buChar char="•"/>
            </a:pPr>
            <a:r>
              <a:rPr lang="en-US"/>
              <a:t>Nearly 200 (400+ structures) homesteads destroyed</a:t>
            </a:r>
            <a:endParaRPr/>
          </a:p>
          <a:p>
            <a:pPr marL="514350" lvl="1" indent="-171450" algn="l" rtl="0">
              <a:lnSpc>
                <a:spcPct val="90000"/>
              </a:lnSpc>
              <a:spcBef>
                <a:spcPts val="375"/>
              </a:spcBef>
              <a:spcAft>
                <a:spcPts val="0"/>
              </a:spcAft>
              <a:buClr>
                <a:schemeClr val="dk1"/>
              </a:buClr>
              <a:buSzPts val="1800"/>
              <a:buChar char="•"/>
            </a:pPr>
            <a:r>
              <a:rPr lang="en-US"/>
              <a:t>Presidential Declaration requested</a:t>
            </a:r>
            <a:endParaRPr/>
          </a:p>
          <a:p>
            <a:pPr marL="857250" lvl="2" indent="-171450" algn="l" rtl="0">
              <a:lnSpc>
                <a:spcPct val="90000"/>
              </a:lnSpc>
              <a:spcBef>
                <a:spcPts val="375"/>
              </a:spcBef>
              <a:spcAft>
                <a:spcPts val="0"/>
              </a:spcAft>
              <a:buClr>
                <a:schemeClr val="dk1"/>
              </a:buClr>
              <a:buSzPts val="1500"/>
              <a:buChar char="•"/>
            </a:pPr>
            <a:r>
              <a:rPr lang="en-US"/>
              <a:t>Declined</a:t>
            </a:r>
            <a:endParaRPr/>
          </a:p>
          <a:p>
            <a:pPr marL="857250" lvl="2" indent="-171450" algn="l" rtl="0">
              <a:lnSpc>
                <a:spcPct val="90000"/>
              </a:lnSpc>
              <a:spcBef>
                <a:spcPts val="375"/>
              </a:spcBef>
              <a:spcAft>
                <a:spcPts val="0"/>
              </a:spcAft>
              <a:buClr>
                <a:schemeClr val="dk1"/>
              </a:buClr>
              <a:buSzPts val="1500"/>
              <a:buChar char="•"/>
            </a:pPr>
            <a:r>
              <a:rPr lang="en-US"/>
              <a:t>SBA offered low interest loans</a:t>
            </a:r>
            <a:endParaRPr/>
          </a:p>
          <a:p>
            <a:pPr marL="342900" lvl="1" indent="0" algn="l" rtl="0">
              <a:lnSpc>
                <a:spcPct val="90000"/>
              </a:lnSpc>
              <a:spcBef>
                <a:spcPts val="375"/>
              </a:spcBef>
              <a:spcAft>
                <a:spcPts val="0"/>
              </a:spcAft>
              <a:buClr>
                <a:schemeClr val="dk1"/>
              </a:buClr>
              <a:buSzPts val="1800"/>
              <a:buNone/>
            </a:pPr>
            <a:endParaRPr/>
          </a:p>
          <a:p>
            <a:pPr marL="514350" lvl="1" indent="-57150" algn="l" rtl="0">
              <a:lnSpc>
                <a:spcPct val="90000"/>
              </a:lnSpc>
              <a:spcBef>
                <a:spcPts val="375"/>
              </a:spcBef>
              <a:spcAft>
                <a:spcPts val="0"/>
              </a:spcAft>
              <a:buClr>
                <a:schemeClr val="dk1"/>
              </a:buClr>
              <a:buSzPts val="1800"/>
              <a:buNone/>
            </a:pPr>
            <a:endParaRPr/>
          </a:p>
          <a:p>
            <a:pPr marL="514350" lvl="1" indent="-57150" algn="l" rtl="0">
              <a:lnSpc>
                <a:spcPct val="90000"/>
              </a:lnSpc>
              <a:spcBef>
                <a:spcPts val="375"/>
              </a:spcBef>
              <a:spcAft>
                <a:spcPts val="0"/>
              </a:spcAft>
              <a:buClr>
                <a:schemeClr val="dk1"/>
              </a:buClr>
              <a:buSzPts val="1800"/>
              <a:buNone/>
            </a:pPr>
            <a:endParaRPr/>
          </a:p>
        </p:txBody>
      </p:sp>
      <p:sp>
        <p:nvSpPr>
          <p:cNvPr id="672" name="Google Shape;672;p44"/>
          <p:cNvSpPr txBox="1">
            <a:spLocks noGrp="1"/>
          </p:cNvSpPr>
          <p:nvPr>
            <p:ph type="title"/>
          </p:nvPr>
        </p:nvSpPr>
        <p:spPr>
          <a:xfrm>
            <a:off x="3131192" y="346763"/>
            <a:ext cx="7096163" cy="548859"/>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2F5496"/>
              </a:buClr>
              <a:buSzPts val="2400"/>
              <a:buFont typeface="Arial"/>
              <a:buNone/>
            </a:pPr>
            <a:r>
              <a:rPr lang="en-US" b="1">
                <a:solidFill>
                  <a:srgbClr val="2F5496"/>
                </a:solidFill>
              </a:rPr>
              <a:t>Non-Presidential Disasters</a:t>
            </a:r>
            <a:endParaRPr/>
          </a:p>
        </p:txBody>
      </p:sp>
      <p:pic>
        <p:nvPicPr>
          <p:cNvPr id="673" name="Google Shape;673;p44"/>
          <p:cNvPicPr preferRelativeResize="0"/>
          <p:nvPr/>
        </p:nvPicPr>
        <p:blipFill rotWithShape="1">
          <a:blip r:embed="rId3">
            <a:alphaModFix/>
          </a:blip>
          <a:srcRect/>
          <a:stretch/>
        </p:blipFill>
        <p:spPr>
          <a:xfrm>
            <a:off x="6111164" y="3627277"/>
            <a:ext cx="4198775" cy="3149081"/>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78"/>
        <p:cNvGrpSpPr/>
        <p:nvPr/>
      </p:nvGrpSpPr>
      <p:grpSpPr>
        <a:xfrm>
          <a:off x="0" y="0"/>
          <a:ext cx="0" cy="0"/>
          <a:chOff x="0" y="0"/>
          <a:chExt cx="0" cy="0"/>
        </a:xfrm>
      </p:grpSpPr>
      <p:pic>
        <p:nvPicPr>
          <p:cNvPr id="679" name="Google Shape;679;p45"/>
          <p:cNvPicPr preferRelativeResize="0"/>
          <p:nvPr/>
        </p:nvPicPr>
        <p:blipFill rotWithShape="1">
          <a:blip r:embed="rId3">
            <a:alphaModFix/>
          </a:blip>
          <a:srcRect/>
          <a:stretch/>
        </p:blipFill>
        <p:spPr>
          <a:xfrm>
            <a:off x="6853178" y="988292"/>
            <a:ext cx="3814822" cy="5869709"/>
          </a:xfrm>
          <a:prstGeom prst="rect">
            <a:avLst/>
          </a:prstGeom>
          <a:noFill/>
          <a:ln>
            <a:noFill/>
          </a:ln>
        </p:spPr>
      </p:pic>
      <p:sp>
        <p:nvSpPr>
          <p:cNvPr id="680" name="Google Shape;680;p45"/>
          <p:cNvSpPr txBox="1">
            <a:spLocks noGrp="1"/>
          </p:cNvSpPr>
          <p:nvPr>
            <p:ph type="body" idx="1"/>
          </p:nvPr>
        </p:nvSpPr>
        <p:spPr>
          <a:xfrm>
            <a:off x="1940690" y="1759352"/>
            <a:ext cx="5463250" cy="4456253"/>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chemeClr val="dk1"/>
              </a:buClr>
              <a:buSzPct val="100000"/>
              <a:buNone/>
            </a:pPr>
            <a:r>
              <a:rPr lang="en-US"/>
              <a:t>Acres Burned</a:t>
            </a:r>
            <a:endParaRPr/>
          </a:p>
          <a:p>
            <a:pPr marL="514350" lvl="1" indent="-171450" algn="l" rtl="0">
              <a:lnSpc>
                <a:spcPct val="90000"/>
              </a:lnSpc>
              <a:spcBef>
                <a:spcPts val="375"/>
              </a:spcBef>
              <a:spcAft>
                <a:spcPts val="0"/>
              </a:spcAft>
              <a:buClr>
                <a:schemeClr val="dk1"/>
              </a:buClr>
              <a:buSzPct val="100000"/>
              <a:buChar char="•"/>
            </a:pPr>
            <a:r>
              <a:rPr lang="en-US"/>
              <a:t>1.1 million acres</a:t>
            </a:r>
            <a:endParaRPr/>
          </a:p>
          <a:p>
            <a:pPr marL="514350" lvl="1" indent="-171450" algn="l" rtl="0">
              <a:lnSpc>
                <a:spcPct val="90000"/>
              </a:lnSpc>
              <a:spcBef>
                <a:spcPts val="375"/>
              </a:spcBef>
              <a:spcAft>
                <a:spcPts val="0"/>
              </a:spcAft>
              <a:buClr>
                <a:schemeClr val="dk1"/>
              </a:buClr>
              <a:buSzPct val="100000"/>
              <a:buChar char="•"/>
            </a:pPr>
            <a:r>
              <a:rPr lang="en-US"/>
              <a:t>5 cities burned over or significantly impacted</a:t>
            </a:r>
            <a:endParaRPr/>
          </a:p>
          <a:p>
            <a:pPr marL="514350" lvl="1" indent="-171450" algn="l" rtl="0">
              <a:lnSpc>
                <a:spcPct val="90000"/>
              </a:lnSpc>
              <a:spcBef>
                <a:spcPts val="375"/>
              </a:spcBef>
              <a:spcAft>
                <a:spcPts val="0"/>
              </a:spcAft>
              <a:buClr>
                <a:schemeClr val="dk1"/>
              </a:buClr>
              <a:buSzPct val="100000"/>
              <a:buChar char="•"/>
            </a:pPr>
            <a:r>
              <a:rPr lang="en-US"/>
              <a:t>4000+ homes destroyed</a:t>
            </a:r>
            <a:endParaRPr/>
          </a:p>
          <a:p>
            <a:pPr marL="514350" lvl="1" indent="-171450" algn="l" rtl="0">
              <a:lnSpc>
                <a:spcPct val="90000"/>
              </a:lnSpc>
              <a:spcBef>
                <a:spcPts val="375"/>
              </a:spcBef>
              <a:spcAft>
                <a:spcPts val="0"/>
              </a:spcAft>
              <a:buClr>
                <a:schemeClr val="dk1"/>
              </a:buClr>
              <a:buSzPct val="100000"/>
              <a:buChar char="•"/>
            </a:pPr>
            <a:r>
              <a:rPr lang="en-US"/>
              <a:t>40,000 evacuated</a:t>
            </a:r>
            <a:endParaRPr/>
          </a:p>
          <a:p>
            <a:pPr marL="514350" lvl="1" indent="-171450" algn="l" rtl="0">
              <a:lnSpc>
                <a:spcPct val="90000"/>
              </a:lnSpc>
              <a:spcBef>
                <a:spcPts val="375"/>
              </a:spcBef>
              <a:spcAft>
                <a:spcPts val="0"/>
              </a:spcAft>
              <a:buClr>
                <a:schemeClr val="dk1"/>
              </a:buClr>
              <a:buSzPct val="100000"/>
              <a:buChar char="•"/>
            </a:pPr>
            <a:r>
              <a:rPr lang="en-US"/>
              <a:t>9 lives lost</a:t>
            </a:r>
            <a:endParaRPr/>
          </a:p>
          <a:p>
            <a:pPr marL="342900" lvl="1" indent="0" algn="l" rtl="0">
              <a:lnSpc>
                <a:spcPct val="90000"/>
              </a:lnSpc>
              <a:spcBef>
                <a:spcPts val="375"/>
              </a:spcBef>
              <a:spcAft>
                <a:spcPts val="0"/>
              </a:spcAft>
              <a:buClr>
                <a:schemeClr val="dk1"/>
              </a:buClr>
              <a:buSzPct val="100000"/>
              <a:buNone/>
            </a:pPr>
            <a:endParaRPr/>
          </a:p>
          <a:p>
            <a:pPr marL="0" lvl="0" indent="0" algn="l" rtl="0">
              <a:lnSpc>
                <a:spcPct val="90000"/>
              </a:lnSpc>
              <a:spcBef>
                <a:spcPts val="750"/>
              </a:spcBef>
              <a:spcAft>
                <a:spcPts val="0"/>
              </a:spcAft>
              <a:buClr>
                <a:schemeClr val="dk1"/>
              </a:buClr>
              <a:buSzPct val="100000"/>
              <a:buNone/>
            </a:pPr>
            <a:r>
              <a:rPr lang="en-US"/>
              <a:t>FEMA Individual &amp; Households Assistance Program</a:t>
            </a:r>
            <a:endParaRPr/>
          </a:p>
          <a:p>
            <a:pPr marL="514350" lvl="1" indent="-171450" algn="l" rtl="0">
              <a:lnSpc>
                <a:spcPct val="90000"/>
              </a:lnSpc>
              <a:spcBef>
                <a:spcPts val="375"/>
              </a:spcBef>
              <a:spcAft>
                <a:spcPts val="0"/>
              </a:spcAft>
              <a:buClr>
                <a:schemeClr val="dk1"/>
              </a:buClr>
              <a:buSzPct val="100000"/>
              <a:buChar char="•"/>
            </a:pPr>
            <a:r>
              <a:rPr lang="en-US"/>
              <a:t>3259 Applications Approved</a:t>
            </a:r>
            <a:endParaRPr/>
          </a:p>
          <a:p>
            <a:pPr marL="514350" lvl="1" indent="-171450" algn="l" rtl="0">
              <a:lnSpc>
                <a:spcPct val="90000"/>
              </a:lnSpc>
              <a:spcBef>
                <a:spcPts val="375"/>
              </a:spcBef>
              <a:spcAft>
                <a:spcPts val="0"/>
              </a:spcAft>
              <a:buClr>
                <a:schemeClr val="dk1"/>
              </a:buClr>
              <a:buSzPct val="100000"/>
              <a:buChar char="•"/>
            </a:pPr>
            <a:r>
              <a:rPr lang="en-US"/>
              <a:t>$39,005,327 Approved</a:t>
            </a:r>
            <a:endParaRPr/>
          </a:p>
          <a:p>
            <a:pPr marL="342900" lvl="1" indent="0" algn="l" rtl="0">
              <a:lnSpc>
                <a:spcPct val="90000"/>
              </a:lnSpc>
              <a:spcBef>
                <a:spcPts val="375"/>
              </a:spcBef>
              <a:spcAft>
                <a:spcPts val="0"/>
              </a:spcAft>
              <a:buClr>
                <a:schemeClr val="dk1"/>
              </a:buClr>
              <a:buSzPct val="100000"/>
              <a:buNone/>
            </a:pPr>
            <a:endParaRPr/>
          </a:p>
          <a:p>
            <a:pPr marL="0" lvl="0" indent="0" algn="l" rtl="0">
              <a:lnSpc>
                <a:spcPct val="90000"/>
              </a:lnSpc>
              <a:spcBef>
                <a:spcPts val="750"/>
              </a:spcBef>
              <a:spcAft>
                <a:spcPts val="0"/>
              </a:spcAft>
              <a:buClr>
                <a:schemeClr val="dk1"/>
              </a:buClr>
              <a:buSzPct val="100000"/>
              <a:buNone/>
            </a:pPr>
            <a:r>
              <a:rPr lang="en-US"/>
              <a:t>FEMA Public Assistance obligated to date</a:t>
            </a:r>
            <a:endParaRPr/>
          </a:p>
          <a:p>
            <a:pPr marL="514350" lvl="1" indent="-171450" algn="l" rtl="0">
              <a:lnSpc>
                <a:spcPct val="90000"/>
              </a:lnSpc>
              <a:spcBef>
                <a:spcPts val="375"/>
              </a:spcBef>
              <a:spcAft>
                <a:spcPts val="0"/>
              </a:spcAft>
              <a:buClr>
                <a:schemeClr val="dk1"/>
              </a:buClr>
              <a:buSzPct val="100000"/>
              <a:buChar char="•"/>
            </a:pPr>
            <a:r>
              <a:rPr lang="en-US"/>
              <a:t>509 Projects</a:t>
            </a:r>
            <a:endParaRPr/>
          </a:p>
          <a:p>
            <a:pPr marL="514350" lvl="1" indent="-171450" algn="l" rtl="0">
              <a:lnSpc>
                <a:spcPct val="90000"/>
              </a:lnSpc>
              <a:spcBef>
                <a:spcPts val="375"/>
              </a:spcBef>
              <a:spcAft>
                <a:spcPts val="0"/>
              </a:spcAft>
              <a:buClr>
                <a:schemeClr val="dk1"/>
              </a:buClr>
              <a:buSzPct val="100000"/>
              <a:buChar char="•"/>
            </a:pPr>
            <a:r>
              <a:rPr lang="en-US"/>
              <a:t>$628M</a:t>
            </a:r>
            <a:endParaRPr/>
          </a:p>
          <a:p>
            <a:pPr marL="342900" lvl="1" indent="0" algn="l" rtl="0">
              <a:lnSpc>
                <a:spcPct val="90000"/>
              </a:lnSpc>
              <a:spcBef>
                <a:spcPts val="375"/>
              </a:spcBef>
              <a:spcAft>
                <a:spcPts val="0"/>
              </a:spcAft>
              <a:buClr>
                <a:schemeClr val="dk1"/>
              </a:buClr>
              <a:buSzPct val="100000"/>
              <a:buNone/>
            </a:pPr>
            <a:endParaRPr/>
          </a:p>
          <a:p>
            <a:pPr marL="0" lvl="0" indent="0" algn="l" rtl="0">
              <a:lnSpc>
                <a:spcPct val="90000"/>
              </a:lnSpc>
              <a:spcBef>
                <a:spcPts val="750"/>
              </a:spcBef>
              <a:spcAft>
                <a:spcPts val="0"/>
              </a:spcAft>
              <a:buClr>
                <a:schemeClr val="dk1"/>
              </a:buClr>
              <a:buSzPct val="100000"/>
              <a:buNone/>
            </a:pPr>
            <a:r>
              <a:rPr lang="en-US"/>
              <a:t>Hazard Mitigation Assistance obligated</a:t>
            </a:r>
            <a:endParaRPr/>
          </a:p>
          <a:p>
            <a:pPr marL="514350" lvl="1" indent="-171450" algn="l" rtl="0">
              <a:lnSpc>
                <a:spcPct val="90000"/>
              </a:lnSpc>
              <a:spcBef>
                <a:spcPts val="375"/>
              </a:spcBef>
              <a:spcAft>
                <a:spcPts val="0"/>
              </a:spcAft>
              <a:buClr>
                <a:schemeClr val="dk1"/>
              </a:buClr>
              <a:buSzPct val="100000"/>
              <a:buChar char="•"/>
            </a:pPr>
            <a:r>
              <a:rPr lang="en-US"/>
              <a:t>$96M obligated</a:t>
            </a:r>
            <a:endParaRPr/>
          </a:p>
          <a:p>
            <a:pPr marL="0" lvl="0" indent="0" algn="l" rtl="0">
              <a:lnSpc>
                <a:spcPct val="90000"/>
              </a:lnSpc>
              <a:spcBef>
                <a:spcPts val="750"/>
              </a:spcBef>
              <a:spcAft>
                <a:spcPts val="0"/>
              </a:spcAft>
              <a:buClr>
                <a:schemeClr val="dk1"/>
              </a:buClr>
              <a:buSzPct val="100000"/>
              <a:buNone/>
            </a:pPr>
            <a:endParaRPr/>
          </a:p>
        </p:txBody>
      </p:sp>
      <p:sp>
        <p:nvSpPr>
          <p:cNvPr id="681" name="Google Shape;681;p45"/>
          <p:cNvSpPr txBox="1"/>
          <p:nvPr/>
        </p:nvSpPr>
        <p:spPr>
          <a:xfrm>
            <a:off x="3109658" y="411564"/>
            <a:ext cx="3506724"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2F5496"/>
                </a:solidFill>
                <a:latin typeface="Arial"/>
                <a:ea typeface="Arial"/>
                <a:cs typeface="Arial"/>
                <a:sym typeface="Arial"/>
              </a:rPr>
              <a:t>Labor Day Wildfire Recap</a:t>
            </a:r>
            <a:endParaRPr sz="2400">
              <a:solidFill>
                <a:srgbClr val="2F5496"/>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sp>
        <p:nvSpPr>
          <p:cNvPr id="687" name="Google Shape;687;p46"/>
          <p:cNvSpPr txBox="1">
            <a:spLocks noGrp="1"/>
          </p:cNvSpPr>
          <p:nvPr>
            <p:ph type="title"/>
          </p:nvPr>
        </p:nvSpPr>
        <p:spPr>
          <a:xfrm>
            <a:off x="2220087" y="297712"/>
            <a:ext cx="9461551" cy="548859"/>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2F5496"/>
              </a:buClr>
              <a:buSzPts val="2400"/>
              <a:buFont typeface="Arial"/>
              <a:buNone/>
            </a:pPr>
            <a:r>
              <a:rPr lang="en-US" b="1">
                <a:solidFill>
                  <a:srgbClr val="2F5496"/>
                </a:solidFill>
              </a:rPr>
              <a:t>Recent Presidential Disaster Declarations</a:t>
            </a:r>
            <a:endParaRPr/>
          </a:p>
        </p:txBody>
      </p:sp>
      <p:sp>
        <p:nvSpPr>
          <p:cNvPr id="688" name="Google Shape;688;p46"/>
          <p:cNvSpPr txBox="1">
            <a:spLocks noGrp="1"/>
          </p:cNvSpPr>
          <p:nvPr>
            <p:ph type="body" idx="2"/>
          </p:nvPr>
        </p:nvSpPr>
        <p:spPr>
          <a:xfrm>
            <a:off x="2522739" y="2006611"/>
            <a:ext cx="3828496" cy="287876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chemeClr val="dk1"/>
              </a:buClr>
              <a:buSzPct val="100000"/>
              <a:buNone/>
            </a:pPr>
            <a:r>
              <a:rPr lang="en-US" b="1"/>
              <a:t>DR-4432</a:t>
            </a:r>
            <a:endParaRPr/>
          </a:p>
          <a:p>
            <a:pPr marL="171450" lvl="0" indent="-171481" algn="l" rtl="0">
              <a:lnSpc>
                <a:spcPct val="90000"/>
              </a:lnSpc>
              <a:spcBef>
                <a:spcPts val="750"/>
              </a:spcBef>
              <a:spcAft>
                <a:spcPts val="0"/>
              </a:spcAft>
              <a:buClr>
                <a:schemeClr val="dk1"/>
              </a:buClr>
              <a:buSzPct val="100000"/>
              <a:buChar char="•"/>
            </a:pPr>
            <a:r>
              <a:rPr lang="en-US"/>
              <a:t>Incident Period: 2/23 to 2/26/2019</a:t>
            </a:r>
            <a:endParaRPr/>
          </a:p>
          <a:p>
            <a:pPr marL="171450" lvl="0" indent="-171481" algn="l" rtl="0">
              <a:lnSpc>
                <a:spcPct val="90000"/>
              </a:lnSpc>
              <a:spcBef>
                <a:spcPts val="750"/>
              </a:spcBef>
              <a:spcAft>
                <a:spcPts val="0"/>
              </a:spcAft>
              <a:buClr>
                <a:schemeClr val="dk1"/>
              </a:buClr>
              <a:buSzPct val="100000"/>
              <a:buChar char="•"/>
            </a:pPr>
            <a:r>
              <a:rPr lang="en-US"/>
              <a:t>Jurisdictions Impacted</a:t>
            </a:r>
            <a:endParaRPr/>
          </a:p>
          <a:p>
            <a:pPr marL="514350" lvl="1" indent="-171450" algn="l" rtl="0">
              <a:lnSpc>
                <a:spcPct val="90000"/>
              </a:lnSpc>
              <a:spcBef>
                <a:spcPts val="375"/>
              </a:spcBef>
              <a:spcAft>
                <a:spcPts val="0"/>
              </a:spcAft>
              <a:buClr>
                <a:schemeClr val="dk1"/>
              </a:buClr>
              <a:buSzPct val="100000"/>
              <a:buChar char="•"/>
            </a:pPr>
            <a:r>
              <a:rPr lang="en-US"/>
              <a:t>Coos, Curry, Douglas, Jefferson, and Lane</a:t>
            </a:r>
            <a:endParaRPr/>
          </a:p>
          <a:p>
            <a:pPr marL="171450" lvl="0" indent="-171481" algn="l" rtl="0">
              <a:lnSpc>
                <a:spcPct val="90000"/>
              </a:lnSpc>
              <a:spcBef>
                <a:spcPts val="750"/>
              </a:spcBef>
              <a:spcAft>
                <a:spcPts val="0"/>
              </a:spcAft>
              <a:buClr>
                <a:schemeClr val="dk1"/>
              </a:buClr>
              <a:buSzPct val="100000"/>
              <a:buChar char="•"/>
            </a:pPr>
            <a:r>
              <a:rPr lang="en-US"/>
              <a:t>Programs</a:t>
            </a:r>
            <a:endParaRPr/>
          </a:p>
          <a:p>
            <a:pPr marL="514350" lvl="1" indent="-171450" algn="l" rtl="0">
              <a:lnSpc>
                <a:spcPct val="90000"/>
              </a:lnSpc>
              <a:spcBef>
                <a:spcPts val="375"/>
              </a:spcBef>
              <a:spcAft>
                <a:spcPts val="0"/>
              </a:spcAft>
              <a:buClr>
                <a:schemeClr val="dk1"/>
              </a:buClr>
              <a:buSzPct val="100000"/>
              <a:buChar char="•"/>
            </a:pPr>
            <a:r>
              <a:rPr lang="en-US"/>
              <a:t>Public Assistance</a:t>
            </a:r>
            <a:endParaRPr/>
          </a:p>
          <a:p>
            <a:pPr marL="514350" lvl="1" indent="-171450" algn="l" rtl="0">
              <a:lnSpc>
                <a:spcPct val="90000"/>
              </a:lnSpc>
              <a:spcBef>
                <a:spcPts val="375"/>
              </a:spcBef>
              <a:spcAft>
                <a:spcPts val="0"/>
              </a:spcAft>
              <a:buClr>
                <a:schemeClr val="dk1"/>
              </a:buClr>
              <a:buSzPct val="100000"/>
              <a:buChar char="•"/>
            </a:pPr>
            <a:r>
              <a:rPr lang="en-US"/>
              <a:t>Hazard Mitigation</a:t>
            </a:r>
            <a:endParaRPr/>
          </a:p>
          <a:p>
            <a:pPr marL="171450" lvl="0" indent="-171481" algn="l" rtl="0">
              <a:lnSpc>
                <a:spcPct val="90000"/>
              </a:lnSpc>
              <a:spcBef>
                <a:spcPts val="750"/>
              </a:spcBef>
              <a:spcAft>
                <a:spcPts val="0"/>
              </a:spcAft>
              <a:buClr>
                <a:schemeClr val="dk1"/>
              </a:buClr>
              <a:buSzPct val="100000"/>
              <a:buChar char="•"/>
            </a:pPr>
            <a:r>
              <a:rPr lang="en-US"/>
              <a:t>Damage Estimate: $30,028,943</a:t>
            </a:r>
            <a:endParaRPr/>
          </a:p>
        </p:txBody>
      </p:sp>
      <p:sp>
        <p:nvSpPr>
          <p:cNvPr id="689" name="Google Shape;689;p46"/>
          <p:cNvSpPr txBox="1">
            <a:spLocks noGrp="1"/>
          </p:cNvSpPr>
          <p:nvPr>
            <p:ph type="body" idx="4"/>
          </p:nvPr>
        </p:nvSpPr>
        <p:spPr>
          <a:xfrm>
            <a:off x="6436371" y="2006616"/>
            <a:ext cx="3951083" cy="287876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chemeClr val="dk1"/>
              </a:buClr>
              <a:buSzPct val="100000"/>
              <a:buNone/>
            </a:pPr>
            <a:r>
              <a:rPr lang="en-US" b="1"/>
              <a:t>DR-4452</a:t>
            </a:r>
            <a:endParaRPr/>
          </a:p>
          <a:p>
            <a:pPr marL="171450" lvl="0" indent="-171481" algn="l" rtl="0">
              <a:lnSpc>
                <a:spcPct val="90000"/>
              </a:lnSpc>
              <a:spcBef>
                <a:spcPts val="750"/>
              </a:spcBef>
              <a:spcAft>
                <a:spcPts val="0"/>
              </a:spcAft>
              <a:buClr>
                <a:schemeClr val="dk1"/>
              </a:buClr>
              <a:buSzPct val="100000"/>
              <a:buChar char="•"/>
            </a:pPr>
            <a:r>
              <a:rPr lang="en-US"/>
              <a:t>Incident Period: 4/6 to 4/21/2019</a:t>
            </a:r>
            <a:endParaRPr/>
          </a:p>
          <a:p>
            <a:pPr marL="171450" lvl="0" indent="-171481" algn="l" rtl="0">
              <a:lnSpc>
                <a:spcPct val="90000"/>
              </a:lnSpc>
              <a:spcBef>
                <a:spcPts val="750"/>
              </a:spcBef>
              <a:spcAft>
                <a:spcPts val="0"/>
              </a:spcAft>
              <a:buClr>
                <a:schemeClr val="dk1"/>
              </a:buClr>
              <a:buSzPct val="100000"/>
              <a:buChar char="•"/>
            </a:pPr>
            <a:r>
              <a:rPr lang="en-US"/>
              <a:t>Jurisdictions Impacted</a:t>
            </a:r>
            <a:endParaRPr/>
          </a:p>
          <a:p>
            <a:pPr marL="514350" lvl="1" indent="-171450" algn="l" rtl="0">
              <a:lnSpc>
                <a:spcPct val="90000"/>
              </a:lnSpc>
              <a:spcBef>
                <a:spcPts val="375"/>
              </a:spcBef>
              <a:spcAft>
                <a:spcPts val="0"/>
              </a:spcAft>
              <a:buClr>
                <a:schemeClr val="dk1"/>
              </a:buClr>
              <a:buSzPct val="100000"/>
              <a:buChar char="•"/>
            </a:pPr>
            <a:r>
              <a:rPr lang="en-US"/>
              <a:t>Curry, Douglas, Grant, Linn, Umatilla, and Wheeler</a:t>
            </a:r>
            <a:endParaRPr/>
          </a:p>
          <a:p>
            <a:pPr marL="171450" lvl="0" indent="-171481" algn="l" rtl="0">
              <a:lnSpc>
                <a:spcPct val="90000"/>
              </a:lnSpc>
              <a:spcBef>
                <a:spcPts val="750"/>
              </a:spcBef>
              <a:spcAft>
                <a:spcPts val="0"/>
              </a:spcAft>
              <a:buClr>
                <a:schemeClr val="dk1"/>
              </a:buClr>
              <a:buSzPct val="100000"/>
              <a:buChar char="•"/>
            </a:pPr>
            <a:r>
              <a:rPr lang="en-US"/>
              <a:t>Programs</a:t>
            </a:r>
            <a:endParaRPr/>
          </a:p>
          <a:p>
            <a:pPr marL="514350" lvl="1" indent="-171450" algn="l" rtl="0">
              <a:lnSpc>
                <a:spcPct val="90000"/>
              </a:lnSpc>
              <a:spcBef>
                <a:spcPts val="375"/>
              </a:spcBef>
              <a:spcAft>
                <a:spcPts val="0"/>
              </a:spcAft>
              <a:buClr>
                <a:schemeClr val="dk1"/>
              </a:buClr>
              <a:buSzPct val="100000"/>
              <a:buChar char="•"/>
            </a:pPr>
            <a:r>
              <a:rPr lang="en-US"/>
              <a:t>Public Assistance</a:t>
            </a:r>
            <a:endParaRPr/>
          </a:p>
          <a:p>
            <a:pPr marL="514350" lvl="1" indent="-171450" algn="l" rtl="0">
              <a:lnSpc>
                <a:spcPct val="90000"/>
              </a:lnSpc>
              <a:spcBef>
                <a:spcPts val="375"/>
              </a:spcBef>
              <a:spcAft>
                <a:spcPts val="0"/>
              </a:spcAft>
              <a:buClr>
                <a:schemeClr val="dk1"/>
              </a:buClr>
              <a:buSzPct val="100000"/>
              <a:buChar char="•"/>
            </a:pPr>
            <a:r>
              <a:rPr lang="en-US"/>
              <a:t>Hazard Mitigation</a:t>
            </a:r>
            <a:endParaRPr/>
          </a:p>
          <a:p>
            <a:pPr marL="171450" lvl="0" indent="-171481" algn="l" rtl="0">
              <a:lnSpc>
                <a:spcPct val="90000"/>
              </a:lnSpc>
              <a:spcBef>
                <a:spcPts val="750"/>
              </a:spcBef>
              <a:spcAft>
                <a:spcPts val="0"/>
              </a:spcAft>
              <a:buClr>
                <a:schemeClr val="dk1"/>
              </a:buClr>
              <a:buSzPct val="100000"/>
              <a:buChar char="•"/>
            </a:pPr>
            <a:r>
              <a:rPr lang="en-US"/>
              <a:t>Damage Estimate: $8,210,093</a:t>
            </a:r>
            <a:endParaRPr/>
          </a:p>
          <a:p>
            <a:pPr marL="171450" lvl="0" indent="-48133" algn="l" rtl="0">
              <a:lnSpc>
                <a:spcPct val="90000"/>
              </a:lnSpc>
              <a:spcBef>
                <a:spcPts val="750"/>
              </a:spcBef>
              <a:spcAft>
                <a:spcPts val="0"/>
              </a:spcAft>
              <a:buClr>
                <a:schemeClr val="dk1"/>
              </a:buClr>
              <a:buSzPct val="100000"/>
              <a:buNone/>
            </a:pPr>
            <a:endParaRPr/>
          </a:p>
        </p:txBody>
      </p:sp>
      <p:pic>
        <p:nvPicPr>
          <p:cNvPr id="690" name="Google Shape;690;p46"/>
          <p:cNvPicPr preferRelativeResize="0"/>
          <p:nvPr/>
        </p:nvPicPr>
        <p:blipFill rotWithShape="1">
          <a:blip r:embed="rId3">
            <a:alphaModFix/>
          </a:blip>
          <a:srcRect t="7593" b="17227"/>
          <a:stretch/>
        </p:blipFill>
        <p:spPr>
          <a:xfrm>
            <a:off x="3006134" y="4856882"/>
            <a:ext cx="2449352" cy="1381063"/>
          </a:xfrm>
          <a:prstGeom prst="rect">
            <a:avLst/>
          </a:prstGeom>
          <a:noFill/>
          <a:ln>
            <a:noFill/>
          </a:ln>
          <a:effectLst>
            <a:outerShdw blurRad="292100" dist="139700" dir="2700000" algn="tl" rotWithShape="0">
              <a:srgbClr val="333333">
                <a:alpha val="64705"/>
              </a:srgbClr>
            </a:outerShdw>
          </a:effectLst>
        </p:spPr>
      </p:pic>
      <p:pic>
        <p:nvPicPr>
          <p:cNvPr id="691" name="Google Shape;691;p46"/>
          <p:cNvPicPr preferRelativeResize="0"/>
          <p:nvPr/>
        </p:nvPicPr>
        <p:blipFill rotWithShape="1">
          <a:blip r:embed="rId4">
            <a:alphaModFix/>
          </a:blip>
          <a:srcRect b="16005"/>
          <a:stretch/>
        </p:blipFill>
        <p:spPr>
          <a:xfrm>
            <a:off x="7165281" y="4856882"/>
            <a:ext cx="2192312" cy="1381063"/>
          </a:xfrm>
          <a:prstGeom prst="rect">
            <a:avLst/>
          </a:prstGeom>
          <a:noFill/>
          <a:ln>
            <a:noFill/>
          </a:ln>
          <a:effectLst>
            <a:outerShdw blurRad="292100" dist="139700" dir="2700000" algn="tl" rotWithShape="0">
              <a:srgbClr val="333333">
                <a:alpha val="64705"/>
              </a:srgbClr>
            </a:outerShdw>
          </a:effectLst>
        </p:spPr>
      </p:pic>
      <p:sp>
        <p:nvSpPr>
          <p:cNvPr id="692" name="Google Shape;692;p46"/>
          <p:cNvSpPr txBox="1"/>
          <p:nvPr/>
        </p:nvSpPr>
        <p:spPr>
          <a:xfrm>
            <a:off x="2711688" y="1510286"/>
            <a:ext cx="7279094" cy="356673"/>
          </a:xfrm>
          <a:prstGeom prst="rect">
            <a:avLst/>
          </a:prstGeom>
          <a:noFill/>
          <a:ln>
            <a:noFill/>
          </a:ln>
        </p:spPr>
        <p:txBody>
          <a:bodyPr spcFirstLastPara="1" wrap="square" lIns="68575" tIns="34275" rIns="68575" bIns="34275" anchor="b" anchorCtr="0">
            <a:noAutofit/>
          </a:bodyPr>
          <a:lstStyle/>
          <a:p>
            <a:pPr marL="0" marR="0" lvl="0" indent="0" algn="ctr" rtl="0">
              <a:spcBef>
                <a:spcPts val="0"/>
              </a:spcBef>
              <a:spcAft>
                <a:spcPts val="0"/>
              </a:spcAft>
              <a:buClr>
                <a:srgbClr val="000000"/>
              </a:buClr>
              <a:buSzPts val="2250"/>
              <a:buFont typeface="Arial"/>
              <a:buNone/>
            </a:pPr>
            <a:r>
              <a:rPr lang="en-US" sz="2250" b="1">
                <a:solidFill>
                  <a:srgbClr val="000000"/>
                </a:solidFill>
                <a:latin typeface="Calibri"/>
                <a:ea typeface="Calibri"/>
                <a:cs typeface="Calibri"/>
                <a:sym typeface="Calibri"/>
              </a:rPr>
              <a:t>Severe winter storms, flooding, landslides, and mudslides</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sp>
        <p:nvSpPr>
          <p:cNvPr id="698" name="Google Shape;698;p47"/>
          <p:cNvSpPr txBox="1">
            <a:spLocks noGrp="1"/>
          </p:cNvSpPr>
          <p:nvPr>
            <p:ph type="title"/>
          </p:nvPr>
        </p:nvSpPr>
        <p:spPr>
          <a:xfrm>
            <a:off x="3162946" y="357748"/>
            <a:ext cx="6457253" cy="556568"/>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2F5496"/>
              </a:buClr>
              <a:buSzPts val="2400"/>
              <a:buFont typeface="Arial"/>
              <a:buNone/>
            </a:pPr>
            <a:r>
              <a:rPr lang="en-US" b="1">
                <a:solidFill>
                  <a:srgbClr val="2F5496"/>
                </a:solidFill>
              </a:rPr>
              <a:t>Recent Presidential Disaster Declarations</a:t>
            </a:r>
            <a:endParaRPr/>
          </a:p>
        </p:txBody>
      </p:sp>
      <p:sp>
        <p:nvSpPr>
          <p:cNvPr id="699" name="Google Shape;699;p47"/>
          <p:cNvSpPr txBox="1">
            <a:spLocks noGrp="1"/>
          </p:cNvSpPr>
          <p:nvPr>
            <p:ph type="body" idx="2"/>
          </p:nvPr>
        </p:nvSpPr>
        <p:spPr>
          <a:xfrm>
            <a:off x="2209469" y="1735801"/>
            <a:ext cx="3251602" cy="357509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950"/>
              <a:buNone/>
            </a:pPr>
            <a:r>
              <a:rPr lang="en-US" sz="1950" b="1"/>
              <a:t>DR-4499 Covid 19 Pandemic </a:t>
            </a:r>
            <a:endParaRPr/>
          </a:p>
          <a:p>
            <a:pPr marL="171450" lvl="0" indent="-171450" algn="l" rtl="0">
              <a:lnSpc>
                <a:spcPct val="90000"/>
              </a:lnSpc>
              <a:spcBef>
                <a:spcPts val="750"/>
              </a:spcBef>
              <a:spcAft>
                <a:spcPts val="0"/>
              </a:spcAft>
              <a:buClr>
                <a:schemeClr val="dk1"/>
              </a:buClr>
              <a:buSzPts val="1800"/>
              <a:buChar char="•"/>
            </a:pPr>
            <a:r>
              <a:rPr lang="en-US" sz="1800"/>
              <a:t>Incident Period: 1/20/20 and continuing</a:t>
            </a:r>
            <a:endParaRPr/>
          </a:p>
          <a:p>
            <a:pPr marL="171450" lvl="0" indent="-171450" algn="l" rtl="0">
              <a:lnSpc>
                <a:spcPct val="90000"/>
              </a:lnSpc>
              <a:spcBef>
                <a:spcPts val="750"/>
              </a:spcBef>
              <a:spcAft>
                <a:spcPts val="0"/>
              </a:spcAft>
              <a:buClr>
                <a:schemeClr val="dk1"/>
              </a:buClr>
              <a:buSzPts val="1800"/>
              <a:buChar char="•"/>
            </a:pPr>
            <a:r>
              <a:rPr lang="en-US" sz="1800"/>
              <a:t>Jurisdictions Impacted</a:t>
            </a:r>
            <a:endParaRPr/>
          </a:p>
          <a:p>
            <a:pPr marL="514350" lvl="1" indent="-171450" algn="l" rtl="0">
              <a:lnSpc>
                <a:spcPct val="90000"/>
              </a:lnSpc>
              <a:spcBef>
                <a:spcPts val="375"/>
              </a:spcBef>
              <a:spcAft>
                <a:spcPts val="0"/>
              </a:spcAft>
              <a:buClr>
                <a:schemeClr val="dk1"/>
              </a:buClr>
              <a:buSzPts val="1500"/>
              <a:buChar char="•"/>
            </a:pPr>
            <a:r>
              <a:rPr lang="en-US" sz="1500"/>
              <a:t>Statewide</a:t>
            </a:r>
            <a:endParaRPr/>
          </a:p>
          <a:p>
            <a:pPr marL="171450" lvl="0" indent="-171450" algn="l" rtl="0">
              <a:lnSpc>
                <a:spcPct val="90000"/>
              </a:lnSpc>
              <a:spcBef>
                <a:spcPts val="750"/>
              </a:spcBef>
              <a:spcAft>
                <a:spcPts val="0"/>
              </a:spcAft>
              <a:buClr>
                <a:schemeClr val="dk1"/>
              </a:buClr>
              <a:buSzPts val="1800"/>
              <a:buChar char="•"/>
            </a:pPr>
            <a:r>
              <a:rPr lang="en-US" sz="1800"/>
              <a:t>Programs</a:t>
            </a:r>
            <a:endParaRPr/>
          </a:p>
          <a:p>
            <a:pPr marL="514350" lvl="1" indent="-171450" algn="l" rtl="0">
              <a:lnSpc>
                <a:spcPct val="90000"/>
              </a:lnSpc>
              <a:spcBef>
                <a:spcPts val="375"/>
              </a:spcBef>
              <a:spcAft>
                <a:spcPts val="0"/>
              </a:spcAft>
              <a:buClr>
                <a:schemeClr val="dk1"/>
              </a:buClr>
              <a:buSzPts val="1500"/>
              <a:buChar char="•"/>
            </a:pPr>
            <a:r>
              <a:rPr lang="en-US" sz="1500"/>
              <a:t>Public Assistance</a:t>
            </a:r>
            <a:endParaRPr/>
          </a:p>
          <a:p>
            <a:pPr marL="514350" lvl="1" indent="-171450" algn="l" rtl="0">
              <a:lnSpc>
                <a:spcPct val="90000"/>
              </a:lnSpc>
              <a:spcBef>
                <a:spcPts val="375"/>
              </a:spcBef>
              <a:spcAft>
                <a:spcPts val="0"/>
              </a:spcAft>
              <a:buClr>
                <a:schemeClr val="dk1"/>
              </a:buClr>
              <a:buSzPts val="1500"/>
              <a:buChar char="•"/>
            </a:pPr>
            <a:r>
              <a:rPr lang="en-US" sz="1500"/>
              <a:t>Hazard Mitigation</a:t>
            </a:r>
            <a:endParaRPr/>
          </a:p>
          <a:p>
            <a:pPr marL="171450" lvl="0" indent="-171450" algn="l" rtl="0">
              <a:lnSpc>
                <a:spcPct val="90000"/>
              </a:lnSpc>
              <a:spcBef>
                <a:spcPts val="750"/>
              </a:spcBef>
              <a:spcAft>
                <a:spcPts val="0"/>
              </a:spcAft>
              <a:buClr>
                <a:schemeClr val="dk1"/>
              </a:buClr>
              <a:buSzPts val="1800"/>
              <a:buChar char="•"/>
            </a:pPr>
            <a:r>
              <a:rPr lang="en-US" sz="1800"/>
              <a:t>Damage Estimate: </a:t>
            </a:r>
            <a:endParaRPr/>
          </a:p>
          <a:p>
            <a:pPr marL="514350" lvl="1" indent="-171450" algn="l" rtl="0">
              <a:lnSpc>
                <a:spcPct val="90000"/>
              </a:lnSpc>
              <a:spcBef>
                <a:spcPts val="375"/>
              </a:spcBef>
              <a:spcAft>
                <a:spcPts val="0"/>
              </a:spcAft>
              <a:buClr>
                <a:schemeClr val="dk1"/>
              </a:buClr>
              <a:buSzPts val="1500"/>
              <a:buChar char="•"/>
            </a:pPr>
            <a:r>
              <a:rPr lang="en-US" sz="1500"/>
              <a:t>$2,000,000,000</a:t>
            </a:r>
            <a:endParaRPr/>
          </a:p>
        </p:txBody>
      </p:sp>
      <p:sp>
        <p:nvSpPr>
          <p:cNvPr id="700" name="Google Shape;700;p47"/>
          <p:cNvSpPr txBox="1">
            <a:spLocks noGrp="1"/>
          </p:cNvSpPr>
          <p:nvPr>
            <p:ph type="body" idx="4"/>
          </p:nvPr>
        </p:nvSpPr>
        <p:spPr>
          <a:xfrm>
            <a:off x="6096000" y="1735802"/>
            <a:ext cx="4542638" cy="3131753"/>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chemeClr val="dk1"/>
              </a:buClr>
              <a:buSzPct val="100000"/>
              <a:buNone/>
            </a:pPr>
            <a:r>
              <a:rPr lang="en-US" sz="1950" b="1"/>
              <a:t>DR-4519 Severe Storms, Flooding, Landslides, and Mudslides</a:t>
            </a:r>
            <a:endParaRPr/>
          </a:p>
          <a:p>
            <a:pPr marL="171450" lvl="0" indent="-171450" algn="l" rtl="0">
              <a:lnSpc>
                <a:spcPct val="90000"/>
              </a:lnSpc>
              <a:spcBef>
                <a:spcPts val="750"/>
              </a:spcBef>
              <a:spcAft>
                <a:spcPts val="0"/>
              </a:spcAft>
              <a:buClr>
                <a:schemeClr val="dk1"/>
              </a:buClr>
              <a:buSzPct val="100000"/>
              <a:buChar char="•"/>
            </a:pPr>
            <a:r>
              <a:rPr lang="en-US" sz="1800"/>
              <a:t>Incident Period: 2/05 to 2/09/2020</a:t>
            </a:r>
            <a:endParaRPr/>
          </a:p>
          <a:p>
            <a:pPr marL="171450" lvl="0" indent="-171450" algn="l" rtl="0">
              <a:lnSpc>
                <a:spcPct val="90000"/>
              </a:lnSpc>
              <a:spcBef>
                <a:spcPts val="750"/>
              </a:spcBef>
              <a:spcAft>
                <a:spcPts val="0"/>
              </a:spcAft>
              <a:buClr>
                <a:schemeClr val="dk1"/>
              </a:buClr>
              <a:buSzPct val="100000"/>
              <a:buChar char="•"/>
            </a:pPr>
            <a:r>
              <a:rPr lang="en-US" sz="1800"/>
              <a:t>Jurisdictions Impacted</a:t>
            </a:r>
            <a:endParaRPr/>
          </a:p>
          <a:p>
            <a:pPr marL="514350" lvl="1" indent="-171481" algn="l" rtl="0">
              <a:lnSpc>
                <a:spcPct val="90000"/>
              </a:lnSpc>
              <a:spcBef>
                <a:spcPts val="375"/>
              </a:spcBef>
              <a:spcAft>
                <a:spcPts val="0"/>
              </a:spcAft>
              <a:buClr>
                <a:schemeClr val="dk1"/>
              </a:buClr>
              <a:buSzPct val="100000"/>
              <a:buChar char="•"/>
            </a:pPr>
            <a:r>
              <a:rPr lang="en-US" sz="1500"/>
              <a:t>Umatilla, Union, Wallowa Counties and Confederated Tribes of the Umatilla Reservation</a:t>
            </a:r>
            <a:endParaRPr/>
          </a:p>
          <a:p>
            <a:pPr marL="171450" lvl="0" indent="-171450" algn="l" rtl="0">
              <a:lnSpc>
                <a:spcPct val="90000"/>
              </a:lnSpc>
              <a:spcBef>
                <a:spcPts val="750"/>
              </a:spcBef>
              <a:spcAft>
                <a:spcPts val="0"/>
              </a:spcAft>
              <a:buClr>
                <a:schemeClr val="dk1"/>
              </a:buClr>
              <a:buSzPct val="100000"/>
              <a:buChar char="•"/>
            </a:pPr>
            <a:r>
              <a:rPr lang="en-US" sz="1800"/>
              <a:t>Programs</a:t>
            </a:r>
            <a:endParaRPr/>
          </a:p>
          <a:p>
            <a:pPr marL="514350" lvl="1" indent="-171481" algn="l" rtl="0">
              <a:lnSpc>
                <a:spcPct val="90000"/>
              </a:lnSpc>
              <a:spcBef>
                <a:spcPts val="375"/>
              </a:spcBef>
              <a:spcAft>
                <a:spcPts val="0"/>
              </a:spcAft>
              <a:buClr>
                <a:schemeClr val="dk1"/>
              </a:buClr>
              <a:buSzPct val="100000"/>
              <a:buChar char="•"/>
            </a:pPr>
            <a:r>
              <a:rPr lang="en-US" sz="1500"/>
              <a:t>Public Assistance</a:t>
            </a:r>
            <a:endParaRPr/>
          </a:p>
          <a:p>
            <a:pPr marL="514350" lvl="1" indent="-171481" algn="l" rtl="0">
              <a:lnSpc>
                <a:spcPct val="90000"/>
              </a:lnSpc>
              <a:spcBef>
                <a:spcPts val="375"/>
              </a:spcBef>
              <a:spcAft>
                <a:spcPts val="0"/>
              </a:spcAft>
              <a:buClr>
                <a:schemeClr val="dk1"/>
              </a:buClr>
              <a:buSzPct val="100000"/>
              <a:buChar char="•"/>
            </a:pPr>
            <a:r>
              <a:rPr lang="en-US" sz="1500"/>
              <a:t>Hazard Mitigation</a:t>
            </a:r>
            <a:endParaRPr/>
          </a:p>
          <a:p>
            <a:pPr marL="171450" lvl="0" indent="-171450" algn="l" rtl="0">
              <a:lnSpc>
                <a:spcPct val="90000"/>
              </a:lnSpc>
              <a:spcBef>
                <a:spcPts val="750"/>
              </a:spcBef>
              <a:spcAft>
                <a:spcPts val="0"/>
              </a:spcAft>
              <a:buClr>
                <a:schemeClr val="dk1"/>
              </a:buClr>
              <a:buSzPct val="100000"/>
              <a:buChar char="•"/>
            </a:pPr>
            <a:r>
              <a:rPr lang="en-US" sz="1800"/>
              <a:t>Damage Estimate:</a:t>
            </a:r>
            <a:endParaRPr/>
          </a:p>
          <a:p>
            <a:pPr marL="514350" lvl="1" indent="-171481" algn="l" rtl="0">
              <a:lnSpc>
                <a:spcPct val="90000"/>
              </a:lnSpc>
              <a:spcBef>
                <a:spcPts val="375"/>
              </a:spcBef>
              <a:spcAft>
                <a:spcPts val="0"/>
              </a:spcAft>
              <a:buClr>
                <a:schemeClr val="dk1"/>
              </a:buClr>
              <a:buSzPct val="100000"/>
              <a:buChar char="•"/>
            </a:pPr>
            <a:r>
              <a:rPr lang="en-US" sz="1500"/>
              <a:t>$18,000,000</a:t>
            </a:r>
            <a:endParaRPr/>
          </a:p>
          <a:p>
            <a:pPr marL="514350" lvl="1" indent="-171481" algn="l" rtl="0">
              <a:lnSpc>
                <a:spcPct val="90000"/>
              </a:lnSpc>
              <a:spcBef>
                <a:spcPts val="375"/>
              </a:spcBef>
              <a:spcAft>
                <a:spcPts val="0"/>
              </a:spcAft>
              <a:buClr>
                <a:schemeClr val="dk1"/>
              </a:buClr>
              <a:buSzPct val="100000"/>
              <a:buChar char="•"/>
            </a:pPr>
            <a:r>
              <a:rPr lang="en-US" sz="1500"/>
              <a:t>$10,000,000</a:t>
            </a:r>
            <a:endParaRPr/>
          </a:p>
          <a:p>
            <a:pPr marL="514350" lvl="1" indent="-83375" algn="l" rtl="0">
              <a:lnSpc>
                <a:spcPct val="90000"/>
              </a:lnSpc>
              <a:spcBef>
                <a:spcPts val="375"/>
              </a:spcBef>
              <a:spcAft>
                <a:spcPts val="0"/>
              </a:spcAft>
              <a:buClr>
                <a:schemeClr val="dk1"/>
              </a:buClr>
              <a:buSzPct val="100000"/>
              <a:buNone/>
            </a:pPr>
            <a:endParaRPr sz="1500"/>
          </a:p>
          <a:p>
            <a:pPr marL="0" lvl="0" indent="0" algn="l" rtl="0">
              <a:lnSpc>
                <a:spcPct val="90000"/>
              </a:lnSpc>
              <a:spcBef>
                <a:spcPts val="750"/>
              </a:spcBef>
              <a:spcAft>
                <a:spcPts val="0"/>
              </a:spcAft>
              <a:buClr>
                <a:schemeClr val="dk1"/>
              </a:buClr>
              <a:buSzPct val="100000"/>
              <a:buNone/>
            </a:pPr>
            <a:endParaRPr sz="1800"/>
          </a:p>
          <a:p>
            <a:pPr marL="0" lvl="0" indent="0" algn="l" rtl="0">
              <a:lnSpc>
                <a:spcPct val="90000"/>
              </a:lnSpc>
              <a:spcBef>
                <a:spcPts val="750"/>
              </a:spcBef>
              <a:spcAft>
                <a:spcPts val="0"/>
              </a:spcAft>
              <a:buClr>
                <a:schemeClr val="dk1"/>
              </a:buClr>
              <a:buSzPct val="100000"/>
              <a:buNone/>
            </a:pPr>
            <a:endParaRPr sz="1800"/>
          </a:p>
        </p:txBody>
      </p:sp>
      <p:pic>
        <p:nvPicPr>
          <p:cNvPr id="701" name="Google Shape;701;p47"/>
          <p:cNvPicPr preferRelativeResize="0"/>
          <p:nvPr/>
        </p:nvPicPr>
        <p:blipFill rotWithShape="1">
          <a:blip r:embed="rId3">
            <a:alphaModFix/>
          </a:blip>
          <a:srcRect b="16005"/>
          <a:stretch/>
        </p:blipFill>
        <p:spPr>
          <a:xfrm>
            <a:off x="7100654" y="5156176"/>
            <a:ext cx="2133600" cy="1344077"/>
          </a:xfrm>
          <a:prstGeom prst="rect">
            <a:avLst/>
          </a:prstGeom>
          <a:noFill/>
          <a:ln w="22225" cap="flat" cmpd="sng">
            <a:solidFill>
              <a:schemeClr val="dk1"/>
            </a:solidFill>
            <a:prstDash val="solid"/>
            <a:miter lim="800000"/>
            <a:headEnd type="none" w="sm" len="sm"/>
            <a:tailEnd type="none" w="sm" len="sm"/>
          </a:ln>
          <a:effectLst>
            <a:outerShdw blurRad="292100" dist="139700" dir="2700000" algn="tl" rotWithShape="0">
              <a:srgbClr val="333333">
                <a:alpha val="64705"/>
              </a:srgbClr>
            </a:outerShdw>
          </a:effectLst>
        </p:spPr>
      </p:pic>
      <p:pic>
        <p:nvPicPr>
          <p:cNvPr id="702" name="Google Shape;702;p47"/>
          <p:cNvPicPr preferRelativeResize="0"/>
          <p:nvPr/>
        </p:nvPicPr>
        <p:blipFill rotWithShape="1">
          <a:blip r:embed="rId4">
            <a:alphaModFix/>
          </a:blip>
          <a:srcRect/>
          <a:stretch/>
        </p:blipFill>
        <p:spPr>
          <a:xfrm>
            <a:off x="2761606" y="5255475"/>
            <a:ext cx="1595234" cy="1156029"/>
          </a:xfrm>
          <a:prstGeom prst="rect">
            <a:avLst/>
          </a:prstGeom>
          <a:noFill/>
          <a:ln w="22225" cap="flat" cmpd="sng">
            <a:solidFill>
              <a:schemeClr val="dk1"/>
            </a:solidFill>
            <a:prstDash val="solid"/>
            <a:miter lim="800000"/>
            <a:headEnd type="none" w="sm" len="sm"/>
            <a:tailEnd type="none" w="sm" len="sm"/>
          </a:ln>
          <a:effectLst>
            <a:outerShdw blurRad="292100" dist="139700" dir="2700000" algn="tl" rotWithShape="0">
              <a:srgbClr val="333333">
                <a:alpha val="64705"/>
              </a:srgbClr>
            </a:outerShdw>
          </a:effec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sp>
        <p:nvSpPr>
          <p:cNvPr id="707" name="Google Shape;707;p48"/>
          <p:cNvSpPr txBox="1">
            <a:spLocks noGrp="1"/>
          </p:cNvSpPr>
          <p:nvPr>
            <p:ph type="sldNum" idx="12"/>
          </p:nvPr>
        </p:nvSpPr>
        <p:spPr>
          <a:xfrm>
            <a:off x="6553200" y="6356354"/>
            <a:ext cx="21336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ED7D31"/>
              </a:buClr>
              <a:buSzPts val="825"/>
              <a:buFont typeface="Calibri"/>
              <a:buNone/>
            </a:pPr>
            <a:fld id="{00000000-1234-1234-1234-123412341234}" type="slidenum">
              <a:rPr lang="en-US" sz="825" b="0" i="0" u="none" strike="noStrike" cap="none">
                <a:solidFill>
                  <a:srgbClr val="ED7D31"/>
                </a:solidFill>
                <a:latin typeface="Calibri"/>
                <a:ea typeface="Calibri"/>
                <a:cs typeface="Calibri"/>
                <a:sym typeface="Calibri"/>
              </a:rPr>
              <a:t>48</a:t>
            </a:fld>
            <a:endParaRPr sz="825" b="0" i="0" u="none" strike="noStrike" cap="none">
              <a:solidFill>
                <a:srgbClr val="ED7D31"/>
              </a:solidFill>
              <a:latin typeface="Calibri"/>
              <a:ea typeface="Calibri"/>
              <a:cs typeface="Calibri"/>
              <a:sym typeface="Calibri"/>
            </a:endParaRPr>
          </a:p>
        </p:txBody>
      </p:sp>
      <p:pic>
        <p:nvPicPr>
          <p:cNvPr id="708" name="Google Shape;708;p48"/>
          <p:cNvPicPr preferRelativeResize="0"/>
          <p:nvPr/>
        </p:nvPicPr>
        <p:blipFill rotWithShape="1">
          <a:blip r:embed="rId3">
            <a:alphaModFix/>
          </a:blip>
          <a:srcRect/>
          <a:stretch/>
        </p:blipFill>
        <p:spPr>
          <a:xfrm>
            <a:off x="3613481" y="1304598"/>
            <a:ext cx="5441707" cy="5234318"/>
          </a:xfrm>
          <a:prstGeom prst="rect">
            <a:avLst/>
          </a:prstGeom>
          <a:noFill/>
          <a:ln>
            <a:noFill/>
          </a:ln>
        </p:spPr>
      </p:pic>
      <p:sp>
        <p:nvSpPr>
          <p:cNvPr id="709" name="Google Shape;709;p48"/>
          <p:cNvSpPr txBox="1"/>
          <p:nvPr/>
        </p:nvSpPr>
        <p:spPr>
          <a:xfrm>
            <a:off x="3895935" y="103387"/>
            <a:ext cx="4876800"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800"/>
              <a:buFont typeface="Times New Roman"/>
              <a:buNone/>
            </a:pPr>
            <a:r>
              <a:rPr lang="en-US" sz="4800" b="0" i="0" u="none" strike="noStrike" cap="none">
                <a:solidFill>
                  <a:srgbClr val="000000"/>
                </a:solidFill>
                <a:latin typeface="Times New Roman"/>
                <a:ea typeface="Times New Roman"/>
                <a:cs typeface="Times New Roman"/>
                <a:sym typeface="Times New Roman"/>
              </a:rPr>
              <a:t>Questions?</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sp>
        <p:nvSpPr>
          <p:cNvPr id="714" name="Google Shape;714;p49"/>
          <p:cNvSpPr txBox="1">
            <a:spLocks noGrp="1"/>
          </p:cNvSpPr>
          <p:nvPr>
            <p:ph type="title"/>
          </p:nvPr>
        </p:nvSpPr>
        <p:spPr>
          <a:xfrm>
            <a:off x="850392" y="2206063"/>
            <a:ext cx="10881946" cy="346216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1F3864"/>
              </a:buClr>
              <a:buSzPts val="3200"/>
              <a:buFont typeface="Arial"/>
              <a:buNone/>
            </a:pPr>
            <a:r>
              <a:rPr lang="en-US" sz="3200"/>
              <a:t>Matt Marheine, </a:t>
            </a:r>
            <a:r>
              <a:rPr lang="en-US" sz="3200" b="0"/>
              <a:t>Deputy Director</a:t>
            </a:r>
            <a:br>
              <a:rPr lang="en-US" sz="3200" b="0"/>
            </a:br>
            <a:r>
              <a:rPr lang="en-US" sz="3200" b="0"/>
              <a:t>Preparedness and Response Division Director</a:t>
            </a:r>
            <a:br>
              <a:rPr lang="en-US" sz="3200" b="0"/>
            </a:br>
            <a:r>
              <a:rPr lang="en-US" sz="3200" b="0" u="sng">
                <a:solidFill>
                  <a:schemeClr val="hlink"/>
                </a:solidFill>
                <a:hlinkClick r:id="rId3"/>
              </a:rPr>
              <a:t>matt.marheine@oem.oregon.gov</a:t>
            </a:r>
            <a:br>
              <a:rPr lang="en-US" sz="3200" b="0"/>
            </a:br>
            <a:r>
              <a:rPr lang="en-US" sz="3200" b="0"/>
              <a:t>503-378-3434</a:t>
            </a:r>
            <a:br>
              <a:rPr lang="en-US" sz="3200"/>
            </a:br>
            <a:r>
              <a:rPr lang="en-US" sz="3200"/>
              <a:t>Stan Thomas, </a:t>
            </a:r>
            <a:r>
              <a:rPr lang="en-US" sz="3200" b="0"/>
              <a:t>Deputy Director</a:t>
            </a:r>
            <a:br>
              <a:rPr lang="en-US" sz="3200" b="0"/>
            </a:br>
            <a:r>
              <a:rPr lang="en-US" sz="3200" b="0"/>
              <a:t>Mitigation and Recovery Division Director</a:t>
            </a:r>
            <a:br>
              <a:rPr lang="en-US" sz="3200" b="0"/>
            </a:br>
            <a:r>
              <a:rPr lang="en-US" sz="3200" b="0" u="sng">
                <a:solidFill>
                  <a:schemeClr val="hlink"/>
                </a:solidFill>
                <a:hlinkClick r:id="rId4"/>
              </a:rPr>
              <a:t>stan.thomas@oem.oregon.gov</a:t>
            </a:r>
            <a:br>
              <a:rPr lang="en-US" sz="3200" b="0"/>
            </a:br>
            <a:r>
              <a:rPr lang="en-US" sz="3200" b="0"/>
              <a:t>503-378-3181</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5"/>
          <p:cNvSpPr txBox="1">
            <a:spLocks noGrp="1"/>
          </p:cNvSpPr>
          <p:nvPr>
            <p:ph type="body" idx="1"/>
          </p:nvPr>
        </p:nvSpPr>
        <p:spPr>
          <a:xfrm>
            <a:off x="838200" y="1964175"/>
            <a:ext cx="10515600" cy="4505898"/>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2800"/>
              <a:buChar char="•"/>
            </a:pPr>
            <a:r>
              <a:rPr lang="en-US"/>
              <a:t>Oregon Revised Statutes (ORS)</a:t>
            </a:r>
            <a:endParaRPr/>
          </a:p>
          <a:p>
            <a:pPr marL="685800" lvl="1" indent="-228600" algn="l" rtl="0">
              <a:lnSpc>
                <a:spcPct val="90000"/>
              </a:lnSpc>
              <a:spcBef>
                <a:spcPts val="500"/>
              </a:spcBef>
              <a:spcAft>
                <a:spcPts val="0"/>
              </a:spcAft>
              <a:buClr>
                <a:schemeClr val="dk1"/>
              </a:buClr>
              <a:buSzPts val="2400"/>
              <a:buChar char="•"/>
            </a:pPr>
            <a:r>
              <a:rPr lang="en-US"/>
              <a:t>401</a:t>
            </a:r>
            <a:endParaRPr/>
          </a:p>
          <a:p>
            <a:pPr marL="1143000" lvl="2" indent="-228600" algn="l" rtl="0">
              <a:lnSpc>
                <a:spcPct val="90000"/>
              </a:lnSpc>
              <a:spcBef>
                <a:spcPts val="500"/>
              </a:spcBef>
              <a:spcAft>
                <a:spcPts val="0"/>
              </a:spcAft>
              <a:buClr>
                <a:schemeClr val="dk1"/>
              </a:buClr>
              <a:buSzPts val="2000"/>
              <a:buChar char="•"/>
            </a:pPr>
            <a:r>
              <a:rPr lang="en-US"/>
              <a:t>State and all counties must</a:t>
            </a:r>
            <a:endParaRPr/>
          </a:p>
          <a:p>
            <a:pPr marL="1600200" lvl="3" indent="-228600" algn="l" rtl="0">
              <a:lnSpc>
                <a:spcPct val="90000"/>
              </a:lnSpc>
              <a:spcBef>
                <a:spcPts val="500"/>
              </a:spcBef>
              <a:spcAft>
                <a:spcPts val="0"/>
              </a:spcAft>
              <a:buClr>
                <a:schemeClr val="dk1"/>
              </a:buClr>
              <a:buSzPts val="1800"/>
              <a:buChar char="•"/>
            </a:pPr>
            <a:r>
              <a:rPr lang="en-US"/>
              <a:t>Official</a:t>
            </a:r>
            <a:endParaRPr/>
          </a:p>
          <a:p>
            <a:pPr marL="1600200" lvl="3" indent="-228600" algn="l" rtl="0">
              <a:lnSpc>
                <a:spcPct val="90000"/>
              </a:lnSpc>
              <a:spcBef>
                <a:spcPts val="500"/>
              </a:spcBef>
              <a:spcAft>
                <a:spcPts val="0"/>
              </a:spcAft>
              <a:buClr>
                <a:schemeClr val="dk1"/>
              </a:buClr>
              <a:buSzPts val="1800"/>
              <a:buChar char="•"/>
            </a:pPr>
            <a:r>
              <a:rPr lang="en-US"/>
              <a:t>Emergency Management Plan</a:t>
            </a:r>
            <a:endParaRPr/>
          </a:p>
          <a:p>
            <a:pPr marL="1600200" lvl="3" indent="-228600" algn="l" rtl="0">
              <a:lnSpc>
                <a:spcPct val="90000"/>
              </a:lnSpc>
              <a:spcBef>
                <a:spcPts val="500"/>
              </a:spcBef>
              <a:spcAft>
                <a:spcPts val="0"/>
              </a:spcAft>
              <a:buClr>
                <a:schemeClr val="dk1"/>
              </a:buClr>
              <a:buSzPts val="1800"/>
              <a:buChar char="•"/>
            </a:pPr>
            <a:r>
              <a:rPr lang="en-US"/>
              <a:t>Operations Center</a:t>
            </a:r>
            <a:endParaRPr/>
          </a:p>
          <a:p>
            <a:pPr marL="1143000" lvl="2" indent="-228600" algn="l" rtl="0">
              <a:lnSpc>
                <a:spcPct val="90000"/>
              </a:lnSpc>
              <a:spcBef>
                <a:spcPts val="500"/>
              </a:spcBef>
              <a:spcAft>
                <a:spcPts val="0"/>
              </a:spcAft>
              <a:buClr>
                <a:schemeClr val="dk1"/>
              </a:buClr>
              <a:buSzPts val="2000"/>
              <a:buChar char="•"/>
            </a:pPr>
            <a:r>
              <a:rPr lang="en-US"/>
              <a:t>Cities and Tribes May</a:t>
            </a:r>
            <a:endParaRPr/>
          </a:p>
          <a:p>
            <a:pPr marL="685800" lvl="1" indent="-228600" algn="l" rtl="0">
              <a:lnSpc>
                <a:spcPct val="90000"/>
              </a:lnSpc>
              <a:spcBef>
                <a:spcPts val="500"/>
              </a:spcBef>
              <a:spcAft>
                <a:spcPts val="0"/>
              </a:spcAft>
              <a:buClr>
                <a:schemeClr val="dk1"/>
              </a:buClr>
              <a:buSzPts val="2400"/>
              <a:buChar char="•"/>
            </a:pPr>
            <a:r>
              <a:rPr lang="en-US"/>
              <a:t>402 State Mutual Aid</a:t>
            </a:r>
            <a:endParaRPr/>
          </a:p>
          <a:p>
            <a:pPr marL="685800" lvl="1" indent="-228600" algn="l" rtl="0">
              <a:lnSpc>
                <a:spcPct val="90000"/>
              </a:lnSpc>
              <a:spcBef>
                <a:spcPts val="500"/>
              </a:spcBef>
              <a:spcAft>
                <a:spcPts val="0"/>
              </a:spcAft>
              <a:buClr>
                <a:schemeClr val="dk1"/>
              </a:buClr>
              <a:buSzPts val="2400"/>
              <a:buChar char="•"/>
            </a:pPr>
            <a:r>
              <a:rPr lang="en-US"/>
              <a:t>403 Communications</a:t>
            </a:r>
            <a:endParaRPr/>
          </a:p>
          <a:p>
            <a:pPr marL="685800" lvl="1" indent="-228600" algn="l" rtl="0">
              <a:lnSpc>
                <a:spcPct val="90000"/>
              </a:lnSpc>
              <a:spcBef>
                <a:spcPts val="500"/>
              </a:spcBef>
              <a:spcAft>
                <a:spcPts val="0"/>
              </a:spcAft>
              <a:buClr>
                <a:schemeClr val="dk1"/>
              </a:buClr>
              <a:buSzPts val="2400"/>
              <a:buChar char="•"/>
            </a:pPr>
            <a:r>
              <a:rPr lang="en-US"/>
              <a:t>404 Search and Rescue</a:t>
            </a:r>
            <a:endParaRPr/>
          </a:p>
          <a:p>
            <a:pPr marL="228600" lvl="0" indent="-228600" algn="l" rtl="0">
              <a:lnSpc>
                <a:spcPct val="90000"/>
              </a:lnSpc>
              <a:spcBef>
                <a:spcPts val="1000"/>
              </a:spcBef>
              <a:spcAft>
                <a:spcPts val="0"/>
              </a:spcAft>
              <a:buClr>
                <a:schemeClr val="dk1"/>
              </a:buClr>
              <a:buSzPts val="2800"/>
              <a:buChar char="•"/>
            </a:pPr>
            <a:r>
              <a:rPr lang="en-US"/>
              <a:t>Oregon Administrative Rules (OAR)</a:t>
            </a:r>
            <a:endParaRPr/>
          </a:p>
          <a:p>
            <a:pPr marL="685800" lvl="1" indent="-228600" algn="l" rtl="0">
              <a:lnSpc>
                <a:spcPct val="90000"/>
              </a:lnSpc>
              <a:spcBef>
                <a:spcPts val="500"/>
              </a:spcBef>
              <a:spcAft>
                <a:spcPts val="0"/>
              </a:spcAft>
              <a:buClr>
                <a:schemeClr val="dk1"/>
              </a:buClr>
              <a:buSzPts val="2400"/>
              <a:buChar char="•"/>
            </a:pPr>
            <a:r>
              <a:rPr lang="en-US"/>
              <a:t>104</a:t>
            </a:r>
            <a:endParaRPr/>
          </a:p>
          <a:p>
            <a:pPr marL="1143000" lvl="2" indent="-228600" algn="l" rtl="0">
              <a:lnSpc>
                <a:spcPct val="90000"/>
              </a:lnSpc>
              <a:spcBef>
                <a:spcPts val="500"/>
              </a:spcBef>
              <a:spcAft>
                <a:spcPts val="0"/>
              </a:spcAft>
              <a:buClr>
                <a:schemeClr val="dk1"/>
              </a:buClr>
              <a:buSzPts val="2000"/>
              <a:buChar char="•"/>
            </a:pPr>
            <a:r>
              <a:rPr lang="en-US"/>
              <a:t>Program rules and implementation guidance</a:t>
            </a:r>
            <a:endParaRPr/>
          </a:p>
        </p:txBody>
      </p:sp>
      <p:sp>
        <p:nvSpPr>
          <p:cNvPr id="163" name="Google Shape;163;p5"/>
          <p:cNvSpPr txBox="1">
            <a:spLocks noGrp="1"/>
          </p:cNvSpPr>
          <p:nvPr>
            <p:ph type="title"/>
          </p:nvPr>
        </p:nvSpPr>
        <p:spPr>
          <a:xfrm>
            <a:off x="1837315" y="180109"/>
            <a:ext cx="9980612" cy="666462"/>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3200"/>
              <a:buFont typeface="Arial"/>
              <a:buNone/>
            </a:pPr>
            <a:r>
              <a:rPr lang="en-US"/>
              <a:t>Laws and Admin Rules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grpSp>
        <p:nvGrpSpPr>
          <p:cNvPr id="168" name="Google Shape;168;p6"/>
          <p:cNvGrpSpPr/>
          <p:nvPr/>
        </p:nvGrpSpPr>
        <p:grpSpPr>
          <a:xfrm>
            <a:off x="2584340" y="1081077"/>
            <a:ext cx="5594232" cy="5465455"/>
            <a:chOff x="1027389" y="1578"/>
            <a:chExt cx="5594232" cy="5465455"/>
          </a:xfrm>
        </p:grpSpPr>
        <p:sp>
          <p:nvSpPr>
            <p:cNvPr id="169" name="Google Shape;169;p6"/>
            <p:cNvSpPr/>
            <p:nvPr/>
          </p:nvSpPr>
          <p:spPr>
            <a:xfrm>
              <a:off x="4706852" y="545565"/>
              <a:ext cx="239386" cy="568031"/>
            </a:xfrm>
            <a:custGeom>
              <a:avLst/>
              <a:gdLst/>
              <a:ahLst/>
              <a:cxnLst/>
              <a:rect l="l" t="t" r="r" b="b"/>
              <a:pathLst>
                <a:path w="120000" h="120000" extrusionOk="0">
                  <a:moveTo>
                    <a:pt x="0" y="0"/>
                  </a:moveTo>
                  <a:lnTo>
                    <a:pt x="0" y="120000"/>
                  </a:lnTo>
                  <a:lnTo>
                    <a:pt x="120000" y="120000"/>
                  </a:lnTo>
                </a:path>
              </a:pathLst>
            </a:custGeom>
            <a:noFill/>
            <a:ln w="12700" cap="flat" cmpd="sng">
              <a:solidFill>
                <a:srgbClr val="345A99"/>
              </a:solidFill>
              <a:prstDash val="solid"/>
              <a:miter lim="800000"/>
              <a:headEnd type="none" w="sm" len="sm"/>
              <a:tailEnd type="none" w="sm" len="sm"/>
            </a:ln>
          </p:spPr>
        </p:sp>
        <p:sp>
          <p:nvSpPr>
            <p:cNvPr id="170" name="Google Shape;170;p6"/>
            <p:cNvSpPr/>
            <p:nvPr/>
          </p:nvSpPr>
          <p:spPr>
            <a:xfrm>
              <a:off x="4375585" y="545565"/>
              <a:ext cx="331266" cy="569081"/>
            </a:xfrm>
            <a:custGeom>
              <a:avLst/>
              <a:gdLst/>
              <a:ahLst/>
              <a:cxnLst/>
              <a:rect l="l" t="t" r="r" b="b"/>
              <a:pathLst>
                <a:path w="120000" h="120000" extrusionOk="0">
                  <a:moveTo>
                    <a:pt x="120000" y="0"/>
                  </a:moveTo>
                  <a:lnTo>
                    <a:pt x="120000" y="120000"/>
                  </a:lnTo>
                  <a:lnTo>
                    <a:pt x="0" y="120000"/>
                  </a:lnTo>
                </a:path>
              </a:pathLst>
            </a:custGeom>
            <a:noFill/>
            <a:ln w="12700" cap="flat" cmpd="sng">
              <a:solidFill>
                <a:srgbClr val="345A99"/>
              </a:solidFill>
              <a:prstDash val="solid"/>
              <a:miter lim="800000"/>
              <a:headEnd type="none" w="sm" len="sm"/>
              <a:tailEnd type="none" w="sm" len="sm"/>
            </a:ln>
          </p:spPr>
        </p:sp>
        <p:sp>
          <p:nvSpPr>
            <p:cNvPr id="171" name="Google Shape;171;p6"/>
            <p:cNvSpPr/>
            <p:nvPr/>
          </p:nvSpPr>
          <p:spPr>
            <a:xfrm>
              <a:off x="5208919" y="3188309"/>
              <a:ext cx="280675" cy="361256"/>
            </a:xfrm>
            <a:custGeom>
              <a:avLst/>
              <a:gdLst/>
              <a:ahLst/>
              <a:cxnLst/>
              <a:rect l="l" t="t" r="r" b="b"/>
              <a:pathLst>
                <a:path w="120000" h="120000" extrusionOk="0">
                  <a:moveTo>
                    <a:pt x="0" y="0"/>
                  </a:moveTo>
                  <a:lnTo>
                    <a:pt x="0" y="120000"/>
                  </a:lnTo>
                  <a:lnTo>
                    <a:pt x="120000" y="120000"/>
                  </a:lnTo>
                </a:path>
              </a:pathLst>
            </a:custGeom>
            <a:noFill/>
            <a:ln w="12700" cap="flat" cmpd="sng">
              <a:solidFill>
                <a:srgbClr val="3A66B1"/>
              </a:solidFill>
              <a:prstDash val="solid"/>
              <a:miter lim="800000"/>
              <a:headEnd type="none" w="sm" len="sm"/>
              <a:tailEnd type="none" w="sm" len="sm"/>
            </a:ln>
          </p:spPr>
        </p:sp>
        <p:sp>
          <p:nvSpPr>
            <p:cNvPr id="172" name="Google Shape;172;p6"/>
            <p:cNvSpPr/>
            <p:nvPr/>
          </p:nvSpPr>
          <p:spPr>
            <a:xfrm>
              <a:off x="4708277" y="2412192"/>
              <a:ext cx="935831" cy="232130"/>
            </a:xfrm>
            <a:custGeom>
              <a:avLst/>
              <a:gdLst/>
              <a:ahLst/>
              <a:cxnLst/>
              <a:rect l="l" t="t" r="r" b="b"/>
              <a:pathLst>
                <a:path w="120000" h="120000" extrusionOk="0">
                  <a:moveTo>
                    <a:pt x="0" y="0"/>
                  </a:moveTo>
                  <a:lnTo>
                    <a:pt x="0" y="60944"/>
                  </a:lnTo>
                  <a:lnTo>
                    <a:pt x="120000" y="60944"/>
                  </a:lnTo>
                  <a:lnTo>
                    <a:pt x="120000" y="120000"/>
                  </a:lnTo>
                </a:path>
              </a:pathLst>
            </a:custGeom>
            <a:noFill/>
            <a:ln w="12700" cap="flat" cmpd="sng">
              <a:solidFill>
                <a:srgbClr val="3A66B1"/>
              </a:solidFill>
              <a:prstDash val="solid"/>
              <a:miter lim="800000"/>
              <a:headEnd type="none" w="sm" len="sm"/>
              <a:tailEnd type="none" w="sm" len="sm"/>
            </a:ln>
          </p:spPr>
        </p:sp>
        <p:sp>
          <p:nvSpPr>
            <p:cNvPr id="173" name="Google Shape;173;p6"/>
            <p:cNvSpPr/>
            <p:nvPr/>
          </p:nvSpPr>
          <p:spPr>
            <a:xfrm>
              <a:off x="4144826" y="4703688"/>
              <a:ext cx="193384" cy="491350"/>
            </a:xfrm>
            <a:custGeom>
              <a:avLst/>
              <a:gdLst/>
              <a:ahLst/>
              <a:cxnLst/>
              <a:rect l="l" t="t" r="r" b="b"/>
              <a:pathLst>
                <a:path w="120000" h="120000" extrusionOk="0">
                  <a:moveTo>
                    <a:pt x="0" y="0"/>
                  </a:moveTo>
                  <a:lnTo>
                    <a:pt x="0" y="120000"/>
                  </a:lnTo>
                  <a:lnTo>
                    <a:pt x="120000" y="120000"/>
                  </a:lnTo>
                </a:path>
              </a:pathLst>
            </a:custGeom>
            <a:noFill/>
            <a:ln w="12700" cap="flat" cmpd="sng">
              <a:solidFill>
                <a:srgbClr val="3A66B1"/>
              </a:solidFill>
              <a:prstDash val="solid"/>
              <a:miter lim="800000"/>
              <a:headEnd type="none" w="sm" len="sm"/>
              <a:tailEnd type="none" w="sm" len="sm"/>
            </a:ln>
          </p:spPr>
        </p:sp>
        <p:sp>
          <p:nvSpPr>
            <p:cNvPr id="174" name="Google Shape;174;p6"/>
            <p:cNvSpPr/>
            <p:nvPr/>
          </p:nvSpPr>
          <p:spPr>
            <a:xfrm>
              <a:off x="3280659" y="3834081"/>
              <a:ext cx="1553964" cy="325619"/>
            </a:xfrm>
            <a:custGeom>
              <a:avLst/>
              <a:gdLst/>
              <a:ahLst/>
              <a:cxnLst/>
              <a:rect l="l" t="t" r="r" b="b"/>
              <a:pathLst>
                <a:path w="120000" h="120000" extrusionOk="0">
                  <a:moveTo>
                    <a:pt x="0" y="0"/>
                  </a:moveTo>
                  <a:lnTo>
                    <a:pt x="0" y="77900"/>
                  </a:lnTo>
                  <a:lnTo>
                    <a:pt x="120000" y="77900"/>
                  </a:lnTo>
                  <a:lnTo>
                    <a:pt x="120000" y="120000"/>
                  </a:lnTo>
                </a:path>
              </a:pathLst>
            </a:custGeom>
            <a:noFill/>
            <a:ln w="12700" cap="flat" cmpd="sng">
              <a:solidFill>
                <a:srgbClr val="3A66B1"/>
              </a:solidFill>
              <a:prstDash val="solid"/>
              <a:miter lim="800000"/>
              <a:headEnd type="none" w="sm" len="sm"/>
              <a:tailEnd type="none" w="sm" len="sm"/>
            </a:ln>
          </p:spPr>
        </p:sp>
        <p:sp>
          <p:nvSpPr>
            <p:cNvPr id="175" name="Google Shape;175;p6"/>
            <p:cNvSpPr/>
            <p:nvPr/>
          </p:nvSpPr>
          <p:spPr>
            <a:xfrm>
              <a:off x="3280659" y="3188309"/>
              <a:ext cx="479720" cy="101785"/>
            </a:xfrm>
            <a:custGeom>
              <a:avLst/>
              <a:gdLst/>
              <a:ahLst/>
              <a:cxnLst/>
              <a:rect l="l" t="t" r="r" b="b"/>
              <a:pathLst>
                <a:path w="120000" h="120000" extrusionOk="0">
                  <a:moveTo>
                    <a:pt x="120000" y="0"/>
                  </a:moveTo>
                  <a:lnTo>
                    <a:pt x="0" y="0"/>
                  </a:lnTo>
                  <a:lnTo>
                    <a:pt x="0" y="120000"/>
                  </a:lnTo>
                </a:path>
              </a:pathLst>
            </a:custGeom>
            <a:noFill/>
            <a:ln w="12700" cap="flat" cmpd="sng">
              <a:solidFill>
                <a:srgbClr val="3A66B1"/>
              </a:solidFill>
              <a:prstDash val="solid"/>
              <a:miter lim="800000"/>
              <a:headEnd type="none" w="sm" len="sm"/>
              <a:tailEnd type="none" w="sm" len="sm"/>
            </a:ln>
          </p:spPr>
        </p:sp>
        <p:sp>
          <p:nvSpPr>
            <p:cNvPr id="176" name="Google Shape;176;p6"/>
            <p:cNvSpPr/>
            <p:nvPr/>
          </p:nvSpPr>
          <p:spPr>
            <a:xfrm>
              <a:off x="3760379" y="2412192"/>
              <a:ext cx="947897" cy="232130"/>
            </a:xfrm>
            <a:custGeom>
              <a:avLst/>
              <a:gdLst/>
              <a:ahLst/>
              <a:cxnLst/>
              <a:rect l="l" t="t" r="r" b="b"/>
              <a:pathLst>
                <a:path w="120000" h="120000" extrusionOk="0">
                  <a:moveTo>
                    <a:pt x="120000" y="0"/>
                  </a:moveTo>
                  <a:lnTo>
                    <a:pt x="120000" y="60944"/>
                  </a:lnTo>
                  <a:lnTo>
                    <a:pt x="0" y="60944"/>
                  </a:lnTo>
                  <a:lnTo>
                    <a:pt x="0" y="120000"/>
                  </a:lnTo>
                </a:path>
              </a:pathLst>
            </a:custGeom>
            <a:noFill/>
            <a:ln w="12700" cap="flat" cmpd="sng">
              <a:solidFill>
                <a:srgbClr val="3A66B1"/>
              </a:solidFill>
              <a:prstDash val="solid"/>
              <a:miter lim="800000"/>
              <a:headEnd type="none" w="sm" len="sm"/>
              <a:tailEnd type="none" w="sm" len="sm"/>
            </a:ln>
          </p:spPr>
        </p:sp>
        <p:sp>
          <p:nvSpPr>
            <p:cNvPr id="177" name="Google Shape;177;p6"/>
            <p:cNvSpPr/>
            <p:nvPr/>
          </p:nvSpPr>
          <p:spPr>
            <a:xfrm>
              <a:off x="4661132" y="545565"/>
              <a:ext cx="91440" cy="1322639"/>
            </a:xfrm>
            <a:custGeom>
              <a:avLst/>
              <a:gdLst/>
              <a:ahLst/>
              <a:cxnLst/>
              <a:rect l="l" t="t" r="r" b="b"/>
              <a:pathLst>
                <a:path w="120000" h="120000" extrusionOk="0">
                  <a:moveTo>
                    <a:pt x="60000" y="0"/>
                  </a:moveTo>
                  <a:lnTo>
                    <a:pt x="60000" y="109635"/>
                  </a:lnTo>
                  <a:lnTo>
                    <a:pt x="61870" y="109635"/>
                  </a:lnTo>
                  <a:lnTo>
                    <a:pt x="61870" y="120000"/>
                  </a:lnTo>
                </a:path>
              </a:pathLst>
            </a:custGeom>
            <a:noFill/>
            <a:ln w="12700" cap="flat" cmpd="sng">
              <a:solidFill>
                <a:srgbClr val="345A99"/>
              </a:solidFill>
              <a:prstDash val="solid"/>
              <a:miter lim="800000"/>
              <a:headEnd type="none" w="sm" len="sm"/>
              <a:tailEnd type="none" w="sm" len="sm"/>
            </a:ln>
          </p:spPr>
        </p:sp>
        <p:sp>
          <p:nvSpPr>
            <p:cNvPr id="178" name="Google Shape;178;p6"/>
            <p:cNvSpPr/>
            <p:nvPr/>
          </p:nvSpPr>
          <p:spPr>
            <a:xfrm>
              <a:off x="4162865" y="1578"/>
              <a:ext cx="1087974" cy="543987"/>
            </a:xfrm>
            <a:prstGeom prst="rect">
              <a:avLst/>
            </a:prstGeom>
            <a:gradFill>
              <a:gsLst>
                <a:gs pos="0">
                  <a:srgbClr val="5E81C9"/>
                </a:gs>
                <a:gs pos="50000">
                  <a:srgbClr val="3B70C9"/>
                </a:gs>
                <a:gs pos="100000">
                  <a:srgbClr val="2E60B8"/>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6"/>
            <p:cNvSpPr txBox="1"/>
            <p:nvPr/>
          </p:nvSpPr>
          <p:spPr>
            <a:xfrm>
              <a:off x="4162865" y="1578"/>
              <a:ext cx="1087974" cy="543987"/>
            </a:xfrm>
            <a:prstGeom prst="rect">
              <a:avLst/>
            </a:prstGeom>
            <a:noFill/>
            <a:ln>
              <a:noFill/>
            </a:ln>
          </p:spPr>
          <p:txBody>
            <a:bodyPr spcFirstLastPara="1" wrap="square" lIns="12700" tIns="12700" rIns="12700" bIns="12700"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en-US" sz="2000" b="0" i="0" u="none" strike="noStrike" cap="none">
                  <a:solidFill>
                    <a:schemeClr val="lt1"/>
                  </a:solidFill>
                  <a:latin typeface="Calibri"/>
                  <a:ea typeface="Calibri"/>
                  <a:cs typeface="Calibri"/>
                  <a:sym typeface="Calibri"/>
                </a:rPr>
                <a:t>Governor</a:t>
              </a:r>
              <a:endParaRPr/>
            </a:p>
          </p:txBody>
        </p:sp>
        <p:sp>
          <p:nvSpPr>
            <p:cNvPr id="180" name="Google Shape;180;p6"/>
            <p:cNvSpPr/>
            <p:nvPr/>
          </p:nvSpPr>
          <p:spPr>
            <a:xfrm>
              <a:off x="4164290" y="1868205"/>
              <a:ext cx="1087974" cy="543987"/>
            </a:xfrm>
            <a:prstGeom prst="rect">
              <a:avLst/>
            </a:prstGeom>
            <a:gradFill>
              <a:gsLst>
                <a:gs pos="0">
                  <a:srgbClr val="5E81C9"/>
                </a:gs>
                <a:gs pos="50000">
                  <a:srgbClr val="3B70C9"/>
                </a:gs>
                <a:gs pos="100000">
                  <a:srgbClr val="2E60B8"/>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6"/>
            <p:cNvSpPr txBox="1"/>
            <p:nvPr/>
          </p:nvSpPr>
          <p:spPr>
            <a:xfrm>
              <a:off x="4164290" y="1868205"/>
              <a:ext cx="1087974" cy="543987"/>
            </a:xfrm>
            <a:prstGeom prst="rect">
              <a:avLst/>
            </a:prstGeom>
            <a:noFill/>
            <a:ln>
              <a:noFill/>
            </a:ln>
          </p:spPr>
          <p:txBody>
            <a:bodyPr spcFirstLastPara="1" wrap="square" lIns="12700" tIns="12700" rIns="12700" bIns="12700"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en-US" sz="2000" b="0" i="0" u="none" strike="noStrike" cap="none">
                  <a:solidFill>
                    <a:schemeClr val="lt1"/>
                  </a:solidFill>
                  <a:latin typeface="Calibri"/>
                  <a:ea typeface="Calibri"/>
                  <a:cs typeface="Calibri"/>
                  <a:sym typeface="Calibri"/>
                </a:rPr>
                <a:t>OEM Director</a:t>
              </a:r>
              <a:endParaRPr/>
            </a:p>
          </p:txBody>
        </p:sp>
        <p:sp>
          <p:nvSpPr>
            <p:cNvPr id="182" name="Google Shape;182;p6"/>
            <p:cNvSpPr/>
            <p:nvPr/>
          </p:nvSpPr>
          <p:spPr>
            <a:xfrm>
              <a:off x="3216392" y="2644322"/>
              <a:ext cx="1087974" cy="543987"/>
            </a:xfrm>
            <a:prstGeom prst="rect">
              <a:avLst/>
            </a:prstGeom>
            <a:gradFill>
              <a:gsLst>
                <a:gs pos="0">
                  <a:srgbClr val="5E81C9"/>
                </a:gs>
                <a:gs pos="50000">
                  <a:srgbClr val="3B70C9"/>
                </a:gs>
                <a:gs pos="100000">
                  <a:srgbClr val="2E60B8"/>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6"/>
            <p:cNvSpPr txBox="1"/>
            <p:nvPr/>
          </p:nvSpPr>
          <p:spPr>
            <a:xfrm>
              <a:off x="3216392" y="2644322"/>
              <a:ext cx="1087974" cy="543987"/>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US" sz="1100" b="0" i="0" u="none" strike="noStrike" cap="none">
                  <a:solidFill>
                    <a:schemeClr val="lt1"/>
                  </a:solidFill>
                  <a:latin typeface="Calibri"/>
                  <a:ea typeface="Calibri"/>
                  <a:cs typeface="Calibri"/>
                  <a:sym typeface="Calibri"/>
                </a:rPr>
                <a:t>OEM Preparedness &amp; Response Division</a:t>
              </a:r>
              <a:endParaRPr/>
            </a:p>
          </p:txBody>
        </p:sp>
        <p:sp>
          <p:nvSpPr>
            <p:cNvPr id="184" name="Google Shape;184;p6"/>
            <p:cNvSpPr/>
            <p:nvPr/>
          </p:nvSpPr>
          <p:spPr>
            <a:xfrm>
              <a:off x="2634375" y="3290094"/>
              <a:ext cx="1292567" cy="543987"/>
            </a:xfrm>
            <a:prstGeom prst="rect">
              <a:avLst/>
            </a:prstGeom>
            <a:gradFill>
              <a:gsLst>
                <a:gs pos="0">
                  <a:srgbClr val="5E81C9"/>
                </a:gs>
                <a:gs pos="50000">
                  <a:srgbClr val="3B70C9"/>
                </a:gs>
                <a:gs pos="100000">
                  <a:srgbClr val="2E60B8"/>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6"/>
            <p:cNvSpPr txBox="1"/>
            <p:nvPr/>
          </p:nvSpPr>
          <p:spPr>
            <a:xfrm>
              <a:off x="2634375" y="3290094"/>
              <a:ext cx="1292567" cy="543987"/>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US" sz="1100" b="0" i="0" u="none" strike="noStrike" cap="none">
                  <a:solidFill>
                    <a:schemeClr val="lt1"/>
                  </a:solidFill>
                  <a:latin typeface="Calibri"/>
                  <a:ea typeface="Calibri"/>
                  <a:cs typeface="Calibri"/>
                  <a:sym typeface="Calibri"/>
                </a:rPr>
                <a:t>State Emergency Coordination Center</a:t>
              </a:r>
              <a:endParaRPr/>
            </a:p>
          </p:txBody>
        </p:sp>
        <p:sp>
          <p:nvSpPr>
            <p:cNvPr id="186" name="Google Shape;186;p6"/>
            <p:cNvSpPr/>
            <p:nvPr/>
          </p:nvSpPr>
          <p:spPr>
            <a:xfrm>
              <a:off x="3972377" y="4159701"/>
              <a:ext cx="1724493" cy="543987"/>
            </a:xfrm>
            <a:prstGeom prst="rect">
              <a:avLst/>
            </a:prstGeom>
            <a:gradFill>
              <a:gsLst>
                <a:gs pos="0">
                  <a:srgbClr val="5E81C9"/>
                </a:gs>
                <a:gs pos="50000">
                  <a:srgbClr val="3B70C9"/>
                </a:gs>
                <a:gs pos="100000">
                  <a:srgbClr val="2E60B8"/>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6"/>
            <p:cNvSpPr txBox="1"/>
            <p:nvPr/>
          </p:nvSpPr>
          <p:spPr>
            <a:xfrm>
              <a:off x="3972377" y="4159701"/>
              <a:ext cx="1724493" cy="543987"/>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US" sz="1100" b="0" i="0" u="none" strike="noStrike" cap="none">
                  <a:solidFill>
                    <a:schemeClr val="lt1"/>
                  </a:solidFill>
                  <a:latin typeface="Calibri"/>
                  <a:ea typeface="Calibri"/>
                  <a:cs typeface="Calibri"/>
                  <a:sym typeface="Calibri"/>
                </a:rPr>
                <a:t>County/Tribal Emergency Management</a:t>
              </a:r>
              <a:endParaRPr/>
            </a:p>
          </p:txBody>
        </p:sp>
        <p:sp>
          <p:nvSpPr>
            <p:cNvPr id="188" name="Google Shape;188;p6"/>
            <p:cNvSpPr/>
            <p:nvPr/>
          </p:nvSpPr>
          <p:spPr>
            <a:xfrm>
              <a:off x="4338211" y="4923046"/>
              <a:ext cx="1087974" cy="543987"/>
            </a:xfrm>
            <a:prstGeom prst="rect">
              <a:avLst/>
            </a:prstGeom>
            <a:gradFill>
              <a:gsLst>
                <a:gs pos="0">
                  <a:srgbClr val="5E81C9"/>
                </a:gs>
                <a:gs pos="50000">
                  <a:srgbClr val="3B70C9"/>
                </a:gs>
                <a:gs pos="100000">
                  <a:srgbClr val="2E60B8"/>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6"/>
            <p:cNvSpPr txBox="1"/>
            <p:nvPr/>
          </p:nvSpPr>
          <p:spPr>
            <a:xfrm>
              <a:off x="4338211" y="4923046"/>
              <a:ext cx="1087974" cy="543987"/>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US" sz="1100" b="0" i="0" u="none" strike="noStrike" cap="none">
                  <a:solidFill>
                    <a:schemeClr val="lt1"/>
                  </a:solidFill>
                  <a:latin typeface="Calibri"/>
                  <a:ea typeface="Calibri"/>
                  <a:cs typeface="Calibri"/>
                  <a:sym typeface="Calibri"/>
                </a:rPr>
                <a:t>Local Cities and Communities</a:t>
              </a:r>
              <a:endParaRPr/>
            </a:p>
          </p:txBody>
        </p:sp>
        <p:sp>
          <p:nvSpPr>
            <p:cNvPr id="190" name="Google Shape;190;p6"/>
            <p:cNvSpPr/>
            <p:nvPr/>
          </p:nvSpPr>
          <p:spPr>
            <a:xfrm>
              <a:off x="5100122" y="2644322"/>
              <a:ext cx="1087974" cy="543987"/>
            </a:xfrm>
            <a:prstGeom prst="rect">
              <a:avLst/>
            </a:prstGeom>
            <a:gradFill>
              <a:gsLst>
                <a:gs pos="0">
                  <a:srgbClr val="5E81C9"/>
                </a:gs>
                <a:gs pos="50000">
                  <a:srgbClr val="3B70C9"/>
                </a:gs>
                <a:gs pos="100000">
                  <a:srgbClr val="2E60B8"/>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6"/>
            <p:cNvSpPr txBox="1"/>
            <p:nvPr/>
          </p:nvSpPr>
          <p:spPr>
            <a:xfrm>
              <a:off x="5100122" y="2644322"/>
              <a:ext cx="1087974" cy="543987"/>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US" sz="1100" b="0" i="0" u="none" strike="noStrike" cap="none">
                  <a:solidFill>
                    <a:schemeClr val="lt1"/>
                  </a:solidFill>
                  <a:latin typeface="Calibri"/>
                  <a:ea typeface="Calibri"/>
                  <a:cs typeface="Calibri"/>
                  <a:sym typeface="Calibri"/>
                </a:rPr>
                <a:t>OEM Mitigation &amp; Recovery Division</a:t>
              </a:r>
              <a:endParaRPr/>
            </a:p>
          </p:txBody>
        </p:sp>
        <p:sp>
          <p:nvSpPr>
            <p:cNvPr id="192" name="Google Shape;192;p6"/>
            <p:cNvSpPr/>
            <p:nvPr/>
          </p:nvSpPr>
          <p:spPr>
            <a:xfrm>
              <a:off x="5489595" y="3277572"/>
              <a:ext cx="1087974" cy="543987"/>
            </a:xfrm>
            <a:prstGeom prst="rect">
              <a:avLst/>
            </a:prstGeom>
            <a:gradFill>
              <a:gsLst>
                <a:gs pos="0">
                  <a:srgbClr val="5E81C9"/>
                </a:gs>
                <a:gs pos="50000">
                  <a:srgbClr val="3B70C9"/>
                </a:gs>
                <a:gs pos="100000">
                  <a:srgbClr val="2E60B8"/>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6"/>
            <p:cNvSpPr txBox="1"/>
            <p:nvPr/>
          </p:nvSpPr>
          <p:spPr>
            <a:xfrm>
              <a:off x="5489595" y="3277572"/>
              <a:ext cx="1087974" cy="543987"/>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US" sz="1100" b="0" i="0" u="none" strike="noStrike" cap="none">
                  <a:solidFill>
                    <a:schemeClr val="lt1"/>
                  </a:solidFill>
                  <a:latin typeface="Calibri"/>
                  <a:ea typeface="Calibri"/>
                  <a:cs typeface="Calibri"/>
                  <a:sym typeface="Calibri"/>
                </a:rPr>
                <a:t>State Recovery</a:t>
              </a:r>
              <a:endParaRPr/>
            </a:p>
          </p:txBody>
        </p:sp>
        <p:sp>
          <p:nvSpPr>
            <p:cNvPr id="194" name="Google Shape;194;p6"/>
            <p:cNvSpPr/>
            <p:nvPr/>
          </p:nvSpPr>
          <p:spPr>
            <a:xfrm>
              <a:off x="2757289" y="668648"/>
              <a:ext cx="1618296" cy="891997"/>
            </a:xfrm>
            <a:prstGeom prst="rect">
              <a:avLst/>
            </a:prstGeom>
            <a:gradFill>
              <a:gsLst>
                <a:gs pos="0">
                  <a:srgbClr val="5E81C9"/>
                </a:gs>
                <a:gs pos="50000">
                  <a:srgbClr val="3B70C9"/>
                </a:gs>
                <a:gs pos="100000">
                  <a:srgbClr val="2E60B8"/>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6"/>
            <p:cNvSpPr txBox="1"/>
            <p:nvPr/>
          </p:nvSpPr>
          <p:spPr>
            <a:xfrm>
              <a:off x="2757289" y="668648"/>
              <a:ext cx="1618296" cy="891997"/>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n-US" sz="1800" b="0" i="0" u="none" strike="noStrike" cap="none">
                  <a:solidFill>
                    <a:schemeClr val="lt1"/>
                  </a:solidFill>
                  <a:latin typeface="Calibri"/>
                  <a:ea typeface="Calibri"/>
                  <a:cs typeface="Calibri"/>
                  <a:sym typeface="Calibri"/>
                </a:rPr>
                <a:t>Governor’s Disaster Cabinet</a:t>
              </a:r>
              <a:endParaRPr/>
            </a:p>
          </p:txBody>
        </p:sp>
        <p:sp>
          <p:nvSpPr>
            <p:cNvPr id="196" name="Google Shape;196;p6"/>
            <p:cNvSpPr/>
            <p:nvPr/>
          </p:nvSpPr>
          <p:spPr>
            <a:xfrm>
              <a:off x="4946239" y="633365"/>
              <a:ext cx="1675382" cy="960463"/>
            </a:xfrm>
            <a:prstGeom prst="rect">
              <a:avLst/>
            </a:prstGeom>
            <a:gradFill>
              <a:gsLst>
                <a:gs pos="0">
                  <a:srgbClr val="5E81C9"/>
                </a:gs>
                <a:gs pos="50000">
                  <a:srgbClr val="3B70C9"/>
                </a:gs>
                <a:gs pos="100000">
                  <a:srgbClr val="2E60B8"/>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6"/>
            <p:cNvSpPr txBox="1"/>
            <p:nvPr/>
          </p:nvSpPr>
          <p:spPr>
            <a:xfrm>
              <a:off x="4946239" y="633365"/>
              <a:ext cx="1675382" cy="960463"/>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n-US" sz="1800" b="0" i="0" u="none" strike="noStrike" cap="none">
                  <a:solidFill>
                    <a:schemeClr val="lt1"/>
                  </a:solidFill>
                  <a:latin typeface="Calibri"/>
                  <a:ea typeface="Calibri"/>
                  <a:cs typeface="Calibri"/>
                  <a:sym typeface="Calibri"/>
                </a:rPr>
                <a:t>Economic Recovery Council </a:t>
              </a:r>
              <a:endParaRPr/>
            </a:p>
          </p:txBody>
        </p:sp>
        <p:sp>
          <p:nvSpPr>
            <p:cNvPr id="198" name="Google Shape;198;p6"/>
            <p:cNvSpPr/>
            <p:nvPr/>
          </p:nvSpPr>
          <p:spPr>
            <a:xfrm>
              <a:off x="1027389" y="2852489"/>
              <a:ext cx="1340525" cy="735182"/>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6"/>
            <p:cNvSpPr txBox="1"/>
            <p:nvPr/>
          </p:nvSpPr>
          <p:spPr>
            <a:xfrm>
              <a:off x="1027389" y="2852489"/>
              <a:ext cx="1340525" cy="735182"/>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US" sz="1100" b="0" i="0" u="none" strike="noStrike" cap="none">
                  <a:solidFill>
                    <a:schemeClr val="lt1"/>
                  </a:solidFill>
                  <a:latin typeface="Calibri"/>
                  <a:ea typeface="Calibri"/>
                  <a:cs typeface="Calibri"/>
                  <a:sym typeface="Calibri"/>
                </a:rPr>
                <a:t>Federal Emergency Management</a:t>
              </a:r>
              <a:endParaRPr/>
            </a:p>
          </p:txBody>
        </p:sp>
      </p:grpSp>
      <p:sp>
        <p:nvSpPr>
          <p:cNvPr id="200" name="Google Shape;200;p6"/>
          <p:cNvSpPr txBox="1">
            <a:spLocks noGrp="1"/>
          </p:cNvSpPr>
          <p:nvPr>
            <p:ph type="title"/>
          </p:nvPr>
        </p:nvSpPr>
        <p:spPr>
          <a:xfrm>
            <a:off x="1837315" y="180109"/>
            <a:ext cx="9980612" cy="666462"/>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3200"/>
              <a:buFont typeface="Arial"/>
              <a:buNone/>
            </a:pPr>
            <a:r>
              <a:rPr lang="en-US" b="1"/>
              <a:t>State Emergency Management Structure</a:t>
            </a:r>
            <a:endParaRPr/>
          </a:p>
        </p:txBody>
      </p:sp>
      <p:sp>
        <p:nvSpPr>
          <p:cNvPr id="201" name="Google Shape;201;p6"/>
          <p:cNvSpPr txBox="1">
            <a:spLocks noGrp="1"/>
          </p:cNvSpPr>
          <p:nvPr>
            <p:ph type="sldNum" idx="12"/>
          </p:nvPr>
        </p:nvSpPr>
        <p:spPr>
          <a:xfrm>
            <a:off x="11915162" y="6538912"/>
            <a:ext cx="276837"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Calibri"/>
              <a:buNone/>
            </a:pPr>
            <a:fld id="{00000000-1234-1234-1234-123412341234}" type="slidenum">
              <a:rPr lang="en-US" sz="1400" b="0" i="0" u="none" strike="noStrike" cap="none">
                <a:solidFill>
                  <a:srgbClr val="000000"/>
                </a:solidFill>
                <a:latin typeface="Calibri"/>
                <a:ea typeface="Calibri"/>
                <a:cs typeface="Calibri"/>
                <a:sym typeface="Calibri"/>
              </a:rPr>
              <a:t>6</a:t>
            </a:fld>
            <a:endParaRPr sz="1400" b="0" i="0" u="none" strike="noStrike" cap="none">
              <a:solidFill>
                <a:srgbClr val="000000"/>
              </a:solidFill>
              <a:latin typeface="Calibri"/>
              <a:ea typeface="Calibri"/>
              <a:cs typeface="Calibri"/>
              <a:sym typeface="Calibri"/>
            </a:endParaRPr>
          </a:p>
        </p:txBody>
      </p:sp>
      <p:cxnSp>
        <p:nvCxnSpPr>
          <p:cNvPr id="202" name="Google Shape;202;p6"/>
          <p:cNvCxnSpPr/>
          <p:nvPr/>
        </p:nvCxnSpPr>
        <p:spPr>
          <a:xfrm>
            <a:off x="7505700" y="4635500"/>
            <a:ext cx="0" cy="322118"/>
          </a:xfrm>
          <a:prstGeom prst="straightConnector1">
            <a:avLst/>
          </a:prstGeom>
          <a:noFill/>
          <a:ln w="9525" cap="flat" cmpd="sng">
            <a:solidFill>
              <a:schemeClr val="accent1"/>
            </a:solidFill>
            <a:prstDash val="solid"/>
            <a:miter lim="800000"/>
            <a:headEnd type="none" w="sm" len="sm"/>
            <a:tailEnd type="none" w="sm" len="sm"/>
          </a:ln>
        </p:spPr>
      </p:cxnSp>
      <p:cxnSp>
        <p:nvCxnSpPr>
          <p:cNvPr id="203" name="Google Shape;203;p6"/>
          <p:cNvCxnSpPr/>
          <p:nvPr/>
        </p:nvCxnSpPr>
        <p:spPr>
          <a:xfrm>
            <a:off x="6400800" y="4957618"/>
            <a:ext cx="1104900" cy="0"/>
          </a:xfrm>
          <a:prstGeom prst="straightConnector1">
            <a:avLst/>
          </a:prstGeom>
          <a:noFill/>
          <a:ln w="15875" cap="flat" cmpd="sng">
            <a:solidFill>
              <a:schemeClr val="accent1"/>
            </a:solidFill>
            <a:prstDash val="solid"/>
            <a:miter lim="800000"/>
            <a:headEnd type="none" w="sm" len="sm"/>
            <a:tailEnd type="none" w="sm" len="sm"/>
          </a:ln>
        </p:spPr>
      </p:cxnSp>
      <p:cxnSp>
        <p:nvCxnSpPr>
          <p:cNvPr id="204" name="Google Shape;204;p6"/>
          <p:cNvCxnSpPr/>
          <p:nvPr/>
        </p:nvCxnSpPr>
        <p:spPr>
          <a:xfrm>
            <a:off x="3870809" y="4292600"/>
            <a:ext cx="396391" cy="0"/>
          </a:xfrm>
          <a:prstGeom prst="straightConnector1">
            <a:avLst/>
          </a:prstGeom>
          <a:noFill/>
          <a:ln w="12700" cap="flat" cmpd="sng">
            <a:solidFill>
              <a:schemeClr val="accent1"/>
            </a:solidFill>
            <a:prstDash val="dash"/>
            <a:miter lim="800000"/>
            <a:headEnd type="none" w="sm" len="sm"/>
            <a:tailEnd type="none" w="sm" len="sm"/>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7"/>
          <p:cNvSpPr txBox="1"/>
          <p:nvPr/>
        </p:nvSpPr>
        <p:spPr>
          <a:xfrm>
            <a:off x="2781300" y="2686050"/>
            <a:ext cx="6629400"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B4C7F"/>
              </a:buClr>
              <a:buSzPts val="2700"/>
              <a:buFont typeface="Arial"/>
              <a:buNone/>
            </a:pPr>
            <a:r>
              <a:rPr lang="en-US" sz="2700" b="1" i="0" u="none" strike="noStrike" cap="none">
                <a:solidFill>
                  <a:srgbClr val="0B4C7F"/>
                </a:solidFill>
                <a:latin typeface="Arial"/>
                <a:ea typeface="Arial"/>
                <a:cs typeface="Arial"/>
                <a:sym typeface="Arial"/>
              </a:rPr>
              <a:t>HAZARDS</a:t>
            </a:r>
            <a:endParaRPr/>
          </a:p>
          <a:p>
            <a:pPr marL="0" marR="0" lvl="0" indent="0" algn="ctr" rtl="0">
              <a:lnSpc>
                <a:spcPct val="100000"/>
              </a:lnSpc>
              <a:spcBef>
                <a:spcPts val="0"/>
              </a:spcBef>
              <a:spcAft>
                <a:spcPts val="0"/>
              </a:spcAft>
              <a:buClr>
                <a:srgbClr val="0B4C7F"/>
              </a:buClr>
              <a:buSzPts val="2700"/>
              <a:buFont typeface="Arial"/>
              <a:buNone/>
            </a:pPr>
            <a:r>
              <a:rPr lang="en-US" sz="2700" b="0" i="0" u="none" strike="noStrike" cap="none">
                <a:solidFill>
                  <a:srgbClr val="0B4C7F"/>
                </a:solidFill>
                <a:latin typeface="Arial"/>
                <a:ea typeface="Arial"/>
                <a:cs typeface="Arial"/>
                <a:sym typeface="Arial"/>
              </a:rPr>
              <a:t>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8"/>
          <p:cNvSpPr txBox="1">
            <a:spLocks noGrp="1"/>
          </p:cNvSpPr>
          <p:nvPr>
            <p:ph type="title"/>
          </p:nvPr>
        </p:nvSpPr>
        <p:spPr>
          <a:xfrm>
            <a:off x="1837315" y="180109"/>
            <a:ext cx="9980612" cy="66646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Arial"/>
              <a:buNone/>
            </a:pPr>
            <a:r>
              <a:rPr lang="en-US" b="1">
                <a:latin typeface="Arial"/>
                <a:ea typeface="Arial"/>
                <a:cs typeface="Arial"/>
                <a:sym typeface="Arial"/>
              </a:rPr>
              <a:t>What’s the Worst That Could Happen?</a:t>
            </a:r>
            <a:endParaRPr/>
          </a:p>
        </p:txBody>
      </p:sp>
      <p:sp>
        <p:nvSpPr>
          <p:cNvPr id="216" name="Google Shape;216;p8"/>
          <p:cNvSpPr txBox="1">
            <a:spLocks noGrp="1"/>
          </p:cNvSpPr>
          <p:nvPr>
            <p:ph type="body" idx="1"/>
          </p:nvPr>
        </p:nvSpPr>
        <p:spPr>
          <a:xfrm>
            <a:off x="1905000" y="1262358"/>
            <a:ext cx="4342804" cy="448672"/>
          </a:xfrm>
          <a:prstGeom prst="rect">
            <a:avLst/>
          </a:prstGeom>
          <a:noFill/>
          <a:ln>
            <a:noFill/>
          </a:ln>
        </p:spPr>
        <p:txBody>
          <a:bodyPr spcFirstLastPara="1" wrap="square" lIns="91425" tIns="45700" rIns="91425" bIns="45700" anchor="b" anchorCtr="0">
            <a:normAutofit fontScale="85000" lnSpcReduction="10000"/>
          </a:bodyPr>
          <a:lstStyle/>
          <a:p>
            <a:pPr marL="0" lvl="0" indent="0" algn="l" rtl="0">
              <a:lnSpc>
                <a:spcPct val="90000"/>
              </a:lnSpc>
              <a:spcBef>
                <a:spcPts val="0"/>
              </a:spcBef>
              <a:spcAft>
                <a:spcPts val="0"/>
              </a:spcAft>
              <a:buClr>
                <a:schemeClr val="dk1"/>
              </a:buClr>
              <a:buSzPct val="100000"/>
              <a:buNone/>
            </a:pPr>
            <a:r>
              <a:rPr lang="en-US" sz="2800"/>
              <a:t>Naturally Occurring Hazards	</a:t>
            </a:r>
            <a:endParaRPr/>
          </a:p>
        </p:txBody>
      </p:sp>
      <p:sp>
        <p:nvSpPr>
          <p:cNvPr id="217" name="Google Shape;217;p8"/>
          <p:cNvSpPr txBox="1">
            <a:spLocks noGrp="1"/>
          </p:cNvSpPr>
          <p:nvPr>
            <p:ph type="body" idx="2"/>
          </p:nvPr>
        </p:nvSpPr>
        <p:spPr>
          <a:xfrm>
            <a:off x="1904010" y="1711030"/>
            <a:ext cx="4040188" cy="5146970"/>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2800"/>
              <a:buChar char="•"/>
            </a:pPr>
            <a:r>
              <a:rPr lang="en-US"/>
              <a:t>Flood</a:t>
            </a:r>
            <a:endParaRPr/>
          </a:p>
          <a:p>
            <a:pPr marL="228600" lvl="0" indent="-228600" algn="l" rtl="0">
              <a:lnSpc>
                <a:spcPct val="90000"/>
              </a:lnSpc>
              <a:spcBef>
                <a:spcPts val="1000"/>
              </a:spcBef>
              <a:spcAft>
                <a:spcPts val="0"/>
              </a:spcAft>
              <a:buClr>
                <a:schemeClr val="dk1"/>
              </a:buClr>
              <a:buSzPts val="2800"/>
              <a:buChar char="•"/>
            </a:pPr>
            <a:r>
              <a:rPr lang="en-US"/>
              <a:t>Wildfire</a:t>
            </a:r>
            <a:endParaRPr/>
          </a:p>
          <a:p>
            <a:pPr marL="228600" lvl="0" indent="-228600" algn="l" rtl="0">
              <a:lnSpc>
                <a:spcPct val="90000"/>
              </a:lnSpc>
              <a:spcBef>
                <a:spcPts val="1000"/>
              </a:spcBef>
              <a:spcAft>
                <a:spcPts val="0"/>
              </a:spcAft>
              <a:buClr>
                <a:schemeClr val="dk1"/>
              </a:buClr>
              <a:buSzPts val="2800"/>
              <a:buChar char="•"/>
            </a:pPr>
            <a:r>
              <a:rPr lang="en-US"/>
              <a:t>Earthquake</a:t>
            </a:r>
            <a:endParaRPr/>
          </a:p>
          <a:p>
            <a:pPr marL="228600" lvl="0" indent="-228600" algn="l" rtl="0">
              <a:lnSpc>
                <a:spcPct val="90000"/>
              </a:lnSpc>
              <a:spcBef>
                <a:spcPts val="1000"/>
              </a:spcBef>
              <a:spcAft>
                <a:spcPts val="0"/>
              </a:spcAft>
              <a:buClr>
                <a:schemeClr val="dk1"/>
              </a:buClr>
              <a:buSzPts val="2800"/>
              <a:buChar char="•"/>
            </a:pPr>
            <a:r>
              <a:rPr lang="en-US"/>
              <a:t>Tsunami</a:t>
            </a:r>
            <a:endParaRPr/>
          </a:p>
          <a:p>
            <a:pPr marL="228600" lvl="0" indent="-228600" algn="l" rtl="0">
              <a:lnSpc>
                <a:spcPct val="90000"/>
              </a:lnSpc>
              <a:spcBef>
                <a:spcPts val="1000"/>
              </a:spcBef>
              <a:spcAft>
                <a:spcPts val="0"/>
              </a:spcAft>
              <a:buClr>
                <a:schemeClr val="dk1"/>
              </a:buClr>
              <a:buSzPts val="2800"/>
              <a:buChar char="•"/>
            </a:pPr>
            <a:r>
              <a:rPr lang="en-US"/>
              <a:t>Severe Weather</a:t>
            </a:r>
            <a:endParaRPr/>
          </a:p>
          <a:p>
            <a:pPr marL="228600" lvl="0" indent="-228600" algn="l" rtl="0">
              <a:lnSpc>
                <a:spcPct val="90000"/>
              </a:lnSpc>
              <a:spcBef>
                <a:spcPts val="1000"/>
              </a:spcBef>
              <a:spcAft>
                <a:spcPts val="0"/>
              </a:spcAft>
              <a:buClr>
                <a:schemeClr val="dk1"/>
              </a:buClr>
              <a:buSzPts val="2800"/>
              <a:buChar char="•"/>
            </a:pPr>
            <a:r>
              <a:rPr lang="en-US"/>
              <a:t>Drought</a:t>
            </a:r>
            <a:endParaRPr/>
          </a:p>
          <a:p>
            <a:pPr marL="228600" lvl="0" indent="-228600" algn="l" rtl="0">
              <a:lnSpc>
                <a:spcPct val="90000"/>
              </a:lnSpc>
              <a:spcBef>
                <a:spcPts val="1000"/>
              </a:spcBef>
              <a:spcAft>
                <a:spcPts val="0"/>
              </a:spcAft>
              <a:buClr>
                <a:schemeClr val="dk1"/>
              </a:buClr>
              <a:buSzPts val="2800"/>
              <a:buChar char="•"/>
            </a:pPr>
            <a:r>
              <a:rPr lang="en-US"/>
              <a:t>Tornado</a:t>
            </a:r>
            <a:endParaRPr/>
          </a:p>
          <a:p>
            <a:pPr marL="228600" lvl="0" indent="-228600" algn="l" rtl="0">
              <a:lnSpc>
                <a:spcPct val="90000"/>
              </a:lnSpc>
              <a:spcBef>
                <a:spcPts val="1000"/>
              </a:spcBef>
              <a:spcAft>
                <a:spcPts val="0"/>
              </a:spcAft>
              <a:buClr>
                <a:schemeClr val="dk1"/>
              </a:buClr>
              <a:buSzPts val="2800"/>
              <a:buChar char="•"/>
            </a:pPr>
            <a:r>
              <a:rPr lang="en-US"/>
              <a:t>Winter Storm</a:t>
            </a:r>
            <a:endParaRPr/>
          </a:p>
          <a:p>
            <a:pPr marL="228600" lvl="0" indent="-228600" algn="l" rtl="0">
              <a:lnSpc>
                <a:spcPct val="90000"/>
              </a:lnSpc>
              <a:spcBef>
                <a:spcPts val="1000"/>
              </a:spcBef>
              <a:spcAft>
                <a:spcPts val="0"/>
              </a:spcAft>
              <a:buClr>
                <a:schemeClr val="dk1"/>
              </a:buClr>
              <a:buSzPts val="2800"/>
              <a:buChar char="•"/>
            </a:pPr>
            <a:r>
              <a:rPr lang="en-US"/>
              <a:t>Pandemic</a:t>
            </a:r>
            <a:endParaRPr/>
          </a:p>
          <a:p>
            <a:pPr marL="228600" lvl="0" indent="-228600" algn="l" rtl="0">
              <a:lnSpc>
                <a:spcPct val="90000"/>
              </a:lnSpc>
              <a:spcBef>
                <a:spcPts val="1000"/>
              </a:spcBef>
              <a:spcAft>
                <a:spcPts val="0"/>
              </a:spcAft>
              <a:buClr>
                <a:schemeClr val="dk1"/>
              </a:buClr>
              <a:buSzPts val="2800"/>
              <a:buChar char="•"/>
            </a:pPr>
            <a:r>
              <a:rPr lang="en-US"/>
              <a:t>Solar Storm</a:t>
            </a:r>
            <a:endParaRPr/>
          </a:p>
          <a:p>
            <a:pPr marL="228600" lvl="0" indent="-228600" algn="l" rtl="0">
              <a:lnSpc>
                <a:spcPct val="90000"/>
              </a:lnSpc>
              <a:spcBef>
                <a:spcPts val="1000"/>
              </a:spcBef>
              <a:spcAft>
                <a:spcPts val="0"/>
              </a:spcAft>
              <a:buClr>
                <a:schemeClr val="dk1"/>
              </a:buClr>
              <a:buSzPts val="2800"/>
              <a:buChar char="•"/>
            </a:pPr>
            <a:r>
              <a:rPr lang="en-US"/>
              <a:t>Volcanoes</a:t>
            </a:r>
            <a:endParaRPr/>
          </a:p>
          <a:p>
            <a:pPr marL="228600" lvl="0" indent="-50800" algn="l" rtl="0">
              <a:lnSpc>
                <a:spcPct val="90000"/>
              </a:lnSpc>
              <a:spcBef>
                <a:spcPts val="1000"/>
              </a:spcBef>
              <a:spcAft>
                <a:spcPts val="0"/>
              </a:spcAft>
              <a:buClr>
                <a:schemeClr val="dk1"/>
              </a:buClr>
              <a:buSzPts val="2800"/>
              <a:buNone/>
            </a:pPr>
            <a:endParaRPr/>
          </a:p>
        </p:txBody>
      </p:sp>
      <p:pic>
        <p:nvPicPr>
          <p:cNvPr id="218" name="Google Shape;218;p8"/>
          <p:cNvPicPr preferRelativeResize="0"/>
          <p:nvPr/>
        </p:nvPicPr>
        <p:blipFill rotWithShape="1">
          <a:blip r:embed="rId3">
            <a:alphaModFix/>
          </a:blip>
          <a:srcRect/>
          <a:stretch/>
        </p:blipFill>
        <p:spPr>
          <a:xfrm>
            <a:off x="4605923" y="2447943"/>
            <a:ext cx="3296179" cy="2472134"/>
          </a:xfrm>
          <a:prstGeom prst="rect">
            <a:avLst/>
          </a:prstGeom>
          <a:noFill/>
          <a:ln>
            <a:noFill/>
          </a:ln>
          <a:effectLst>
            <a:outerShdw blurRad="292100" dist="139700" dir="2700000" algn="tl" rotWithShape="0">
              <a:srgbClr val="333333">
                <a:alpha val="64705"/>
              </a:srgbClr>
            </a:outerShdw>
          </a:effectLst>
        </p:spPr>
      </p:pic>
      <p:pic>
        <p:nvPicPr>
          <p:cNvPr id="219" name="Google Shape;219;p8"/>
          <p:cNvPicPr preferRelativeResize="0"/>
          <p:nvPr/>
        </p:nvPicPr>
        <p:blipFill rotWithShape="1">
          <a:blip r:embed="rId4">
            <a:alphaModFix/>
          </a:blip>
          <a:srcRect/>
          <a:stretch/>
        </p:blipFill>
        <p:spPr>
          <a:xfrm>
            <a:off x="4318424" y="4667268"/>
            <a:ext cx="3251548" cy="1828996"/>
          </a:xfrm>
          <a:prstGeom prst="rect">
            <a:avLst/>
          </a:prstGeom>
          <a:noFill/>
          <a:ln>
            <a:noFill/>
          </a:ln>
          <a:effectLst>
            <a:outerShdw blurRad="292100" dist="139700" dir="2700000" algn="tl" rotWithShape="0">
              <a:srgbClr val="333333">
                <a:alpha val="64705"/>
              </a:srgbClr>
            </a:outerShdw>
          </a:effectLst>
        </p:spPr>
      </p:pic>
      <p:pic>
        <p:nvPicPr>
          <p:cNvPr id="220" name="Google Shape;220;p8" descr="Image result for ebola virus"/>
          <p:cNvPicPr preferRelativeResize="0"/>
          <p:nvPr/>
        </p:nvPicPr>
        <p:blipFill rotWithShape="1">
          <a:blip r:embed="rId5">
            <a:alphaModFix/>
          </a:blip>
          <a:srcRect/>
          <a:stretch/>
        </p:blipFill>
        <p:spPr>
          <a:xfrm>
            <a:off x="6832061" y="4319353"/>
            <a:ext cx="3628098" cy="1702635"/>
          </a:xfrm>
          <a:prstGeom prst="rect">
            <a:avLst/>
          </a:prstGeom>
          <a:noFill/>
          <a:ln>
            <a:noFill/>
          </a:ln>
          <a:effectLst>
            <a:outerShdw blurRad="292100" dist="139700" dir="2700000" algn="tl" rotWithShape="0">
              <a:srgbClr val="333333">
                <a:alpha val="64705"/>
              </a:srgbClr>
            </a:outerShdw>
          </a:effectLst>
        </p:spPr>
      </p:pic>
      <p:pic>
        <p:nvPicPr>
          <p:cNvPr id="221" name="Google Shape;221;p8"/>
          <p:cNvPicPr preferRelativeResize="0">
            <a:picLocks noGrp="1"/>
          </p:cNvPicPr>
          <p:nvPr>
            <p:ph type="body" idx="4"/>
          </p:nvPr>
        </p:nvPicPr>
        <p:blipFill rotWithShape="1">
          <a:blip r:embed="rId6">
            <a:alphaModFix/>
          </a:blip>
          <a:srcRect l="27509" t="8539" r="28009" b="12487"/>
          <a:stretch/>
        </p:blipFill>
        <p:spPr>
          <a:xfrm>
            <a:off x="6989519" y="1557463"/>
            <a:ext cx="2881164" cy="2859087"/>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9"/>
          <p:cNvSpPr txBox="1">
            <a:spLocks noGrp="1"/>
          </p:cNvSpPr>
          <p:nvPr>
            <p:ph type="title"/>
          </p:nvPr>
        </p:nvSpPr>
        <p:spPr>
          <a:xfrm>
            <a:off x="3310379" y="244904"/>
            <a:ext cx="6604000" cy="114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323F4F"/>
              </a:buClr>
              <a:buSzPts val="4000"/>
              <a:buFont typeface="Arial"/>
              <a:buNone/>
            </a:pPr>
            <a:r>
              <a:rPr lang="en-US" b="1">
                <a:solidFill>
                  <a:srgbClr val="323F4F"/>
                </a:solidFill>
              </a:rPr>
              <a:t>Cascadia</a:t>
            </a:r>
            <a:endParaRPr/>
          </a:p>
        </p:txBody>
      </p:sp>
      <p:sp>
        <p:nvSpPr>
          <p:cNvPr id="228" name="Google Shape;228;p9"/>
          <p:cNvSpPr txBox="1">
            <a:spLocks noGrp="1"/>
          </p:cNvSpPr>
          <p:nvPr>
            <p:ph type="body" idx="2"/>
          </p:nvPr>
        </p:nvSpPr>
        <p:spPr>
          <a:xfrm>
            <a:off x="1729946" y="1387904"/>
            <a:ext cx="6382271" cy="547009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sz="2800"/>
              <a:t>600-mile fault line</a:t>
            </a:r>
            <a:endParaRPr/>
          </a:p>
          <a:p>
            <a:pPr marL="228600" lvl="0" indent="-228600" algn="l" rtl="0">
              <a:lnSpc>
                <a:spcPct val="90000"/>
              </a:lnSpc>
              <a:spcBef>
                <a:spcPts val="1000"/>
              </a:spcBef>
              <a:spcAft>
                <a:spcPts val="0"/>
              </a:spcAft>
              <a:buClr>
                <a:schemeClr val="dk1"/>
              </a:buClr>
              <a:buSzPts val="2800"/>
              <a:buChar char="•"/>
            </a:pPr>
            <a:r>
              <a:rPr lang="en-US" sz="2800"/>
              <a:t>Capable of M9.0 event</a:t>
            </a:r>
            <a:endParaRPr/>
          </a:p>
          <a:p>
            <a:pPr marL="228600" lvl="0" indent="-228600" algn="l" rtl="0">
              <a:lnSpc>
                <a:spcPct val="90000"/>
              </a:lnSpc>
              <a:spcBef>
                <a:spcPts val="1000"/>
              </a:spcBef>
              <a:spcAft>
                <a:spcPts val="0"/>
              </a:spcAft>
              <a:buClr>
                <a:schemeClr val="dk1"/>
              </a:buClr>
              <a:buSzPts val="2800"/>
              <a:buChar char="•"/>
            </a:pPr>
            <a:r>
              <a:rPr lang="en-US" sz="2800"/>
              <a:t>Aftershocks/100+ tsunami</a:t>
            </a:r>
            <a:endParaRPr/>
          </a:p>
          <a:p>
            <a:pPr marL="228600" lvl="0" indent="-228600" algn="l" rtl="0">
              <a:lnSpc>
                <a:spcPct val="90000"/>
              </a:lnSpc>
              <a:spcBef>
                <a:spcPts val="1000"/>
              </a:spcBef>
              <a:spcAft>
                <a:spcPts val="0"/>
              </a:spcAft>
              <a:buClr>
                <a:schemeClr val="dk1"/>
              </a:buClr>
              <a:buSzPts val="2800"/>
              <a:buChar char="•"/>
            </a:pPr>
            <a:r>
              <a:rPr lang="en-US" sz="2800"/>
              <a:t>2016/2022 Cascadia Rising Exercise</a:t>
            </a:r>
            <a:endParaRPr/>
          </a:p>
          <a:p>
            <a:pPr marL="685800" lvl="1" indent="-228600" algn="l" rtl="0">
              <a:lnSpc>
                <a:spcPct val="90000"/>
              </a:lnSpc>
              <a:spcBef>
                <a:spcPts val="500"/>
              </a:spcBef>
              <a:spcAft>
                <a:spcPts val="0"/>
              </a:spcAft>
              <a:buClr>
                <a:schemeClr val="dk1"/>
              </a:buClr>
              <a:buSzPts val="2000"/>
              <a:buChar char="•"/>
            </a:pPr>
            <a:r>
              <a:rPr lang="en-US" sz="2000"/>
              <a:t>National Level Exercise (NLE)</a:t>
            </a:r>
            <a:endParaRPr/>
          </a:p>
          <a:p>
            <a:pPr marL="685800" lvl="1" indent="-228600" algn="l" rtl="0">
              <a:lnSpc>
                <a:spcPct val="90000"/>
              </a:lnSpc>
              <a:spcBef>
                <a:spcPts val="500"/>
              </a:spcBef>
              <a:spcAft>
                <a:spcPts val="0"/>
              </a:spcAft>
              <a:buClr>
                <a:schemeClr val="dk1"/>
              </a:buClr>
              <a:buSzPts val="2000"/>
              <a:buChar char="•"/>
            </a:pPr>
            <a:r>
              <a:rPr lang="en-US" sz="2000"/>
              <a:t>Federal, State, Tribal, County, and local</a:t>
            </a:r>
            <a:endParaRPr/>
          </a:p>
          <a:p>
            <a:pPr marL="228600" lvl="0" indent="-228600" algn="l" rtl="0">
              <a:lnSpc>
                <a:spcPct val="90000"/>
              </a:lnSpc>
              <a:spcBef>
                <a:spcPts val="1000"/>
              </a:spcBef>
              <a:spcAft>
                <a:spcPts val="0"/>
              </a:spcAft>
              <a:buClr>
                <a:schemeClr val="dk1"/>
              </a:buClr>
              <a:buSzPts val="2800"/>
              <a:buChar char="•"/>
            </a:pPr>
            <a:r>
              <a:rPr lang="en-US" sz="2800"/>
              <a:t>Playbook Project Status</a:t>
            </a:r>
            <a:endParaRPr/>
          </a:p>
          <a:p>
            <a:pPr marL="228600" lvl="0" indent="-228600" algn="l" rtl="0">
              <a:lnSpc>
                <a:spcPct val="90000"/>
              </a:lnSpc>
              <a:spcBef>
                <a:spcPts val="1000"/>
              </a:spcBef>
              <a:spcAft>
                <a:spcPts val="0"/>
              </a:spcAft>
              <a:buClr>
                <a:schemeClr val="dk1"/>
              </a:buClr>
              <a:buSzPts val="2800"/>
              <a:buChar char="•"/>
            </a:pPr>
            <a:r>
              <a:rPr lang="en-US" sz="2800"/>
              <a:t>Earthquake Early Warning</a:t>
            </a:r>
            <a:endParaRPr/>
          </a:p>
          <a:p>
            <a:pPr marL="228600" lvl="0" indent="-228600" algn="l" rtl="0">
              <a:lnSpc>
                <a:spcPct val="90000"/>
              </a:lnSpc>
              <a:spcBef>
                <a:spcPts val="1000"/>
              </a:spcBef>
              <a:spcAft>
                <a:spcPts val="0"/>
              </a:spcAft>
              <a:buClr>
                <a:schemeClr val="dk1"/>
              </a:buClr>
              <a:buSzPts val="2800"/>
              <a:buChar char="•"/>
            </a:pPr>
            <a:r>
              <a:rPr lang="en-US" sz="2800"/>
              <a:t>Community Outreach</a:t>
            </a:r>
            <a:endParaRPr/>
          </a:p>
          <a:p>
            <a:pPr marL="228600" lvl="0" indent="-228600" algn="l" rtl="0">
              <a:lnSpc>
                <a:spcPct val="90000"/>
              </a:lnSpc>
              <a:spcBef>
                <a:spcPts val="1000"/>
              </a:spcBef>
              <a:spcAft>
                <a:spcPts val="0"/>
              </a:spcAft>
              <a:buClr>
                <a:schemeClr val="dk1"/>
              </a:buClr>
              <a:buSzPts val="2800"/>
              <a:buChar char="•"/>
            </a:pPr>
            <a:r>
              <a:rPr lang="en-US" sz="2800"/>
              <a:t>DOGAMI Urban Area Report</a:t>
            </a:r>
            <a:endParaRPr/>
          </a:p>
          <a:p>
            <a:pPr marL="228600" lvl="0" indent="-50800" algn="l" rtl="0">
              <a:lnSpc>
                <a:spcPct val="90000"/>
              </a:lnSpc>
              <a:spcBef>
                <a:spcPts val="1000"/>
              </a:spcBef>
              <a:spcAft>
                <a:spcPts val="0"/>
              </a:spcAft>
              <a:buClr>
                <a:schemeClr val="dk1"/>
              </a:buClr>
              <a:buSzPts val="2800"/>
              <a:buNone/>
            </a:pPr>
            <a:endParaRPr sz="2800"/>
          </a:p>
        </p:txBody>
      </p:sp>
      <p:sp>
        <p:nvSpPr>
          <p:cNvPr id="229" name="Google Shape;229;p9"/>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888888"/>
              </a:buClr>
              <a:buSzPts val="1800"/>
              <a:buFont typeface="Calibri"/>
              <a:buNone/>
            </a:pPr>
            <a:fld id="{00000000-1234-1234-1234-123412341234}" type="slidenum">
              <a:rPr lang="en-US" sz="1800" b="0" i="0" u="none" strike="noStrike" cap="none">
                <a:solidFill>
                  <a:srgbClr val="888888"/>
                </a:solidFill>
                <a:latin typeface="Calibri"/>
                <a:ea typeface="Calibri"/>
                <a:cs typeface="Calibri"/>
                <a:sym typeface="Calibri"/>
              </a:rPr>
              <a:t>9</a:t>
            </a:fld>
            <a:endParaRPr sz="1800" b="0" i="0" u="none" strike="noStrike" cap="none">
              <a:solidFill>
                <a:srgbClr val="888888"/>
              </a:solidFill>
              <a:latin typeface="Calibri"/>
              <a:ea typeface="Calibri"/>
              <a:cs typeface="Calibri"/>
              <a:sym typeface="Calibri"/>
            </a:endParaRPr>
          </a:p>
        </p:txBody>
      </p:sp>
      <p:pic>
        <p:nvPicPr>
          <p:cNvPr id="230" name="Google Shape;230;p9"/>
          <p:cNvPicPr preferRelativeResize="0"/>
          <p:nvPr/>
        </p:nvPicPr>
        <p:blipFill rotWithShape="1">
          <a:blip r:embed="rId3">
            <a:alphaModFix/>
          </a:blip>
          <a:srcRect/>
          <a:stretch/>
        </p:blipFill>
        <p:spPr>
          <a:xfrm rot="-751427">
            <a:off x="7779836" y="1250056"/>
            <a:ext cx="2170592" cy="2639626"/>
          </a:xfrm>
          <a:prstGeom prst="rect">
            <a:avLst/>
          </a:prstGeom>
          <a:noFill/>
          <a:ln>
            <a:noFill/>
          </a:ln>
          <a:effectLst>
            <a:outerShdw blurRad="292100" dist="139700" dir="2700000" algn="tl" rotWithShape="0">
              <a:srgbClr val="333333">
                <a:alpha val="64705"/>
              </a:srgbClr>
            </a:outerShdw>
          </a:effectLst>
        </p:spPr>
      </p:pic>
      <p:pic>
        <p:nvPicPr>
          <p:cNvPr id="231" name="Google Shape;231;p9"/>
          <p:cNvPicPr preferRelativeResize="0"/>
          <p:nvPr/>
        </p:nvPicPr>
        <p:blipFill rotWithShape="1">
          <a:blip r:embed="rId4">
            <a:alphaModFix/>
          </a:blip>
          <a:srcRect l="28263" t="12743" r="28315" b="5132"/>
          <a:stretch/>
        </p:blipFill>
        <p:spPr>
          <a:xfrm rot="492439">
            <a:off x="7322458" y="3525582"/>
            <a:ext cx="2272860" cy="2865779"/>
          </a:xfrm>
          <a:prstGeom prst="rect">
            <a:avLst/>
          </a:prstGeom>
          <a:noFill/>
          <a:ln w="9525" cap="flat" cmpd="sng">
            <a:solidFill>
              <a:schemeClr val="dk1"/>
            </a:solidFill>
            <a:prstDash val="solid"/>
            <a:round/>
            <a:headEnd type="none" w="sm" len="sm"/>
            <a:tailEnd type="none" w="sm" len="sm"/>
          </a:ln>
          <a:effectLst>
            <a:outerShdw blurRad="292100" dist="139700" dir="2700000" algn="tl" rotWithShape="0">
              <a:srgbClr val="333333">
                <a:alpha val="64705"/>
              </a:srgbClr>
            </a:outerShdw>
          </a:effectLst>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2241</Words>
  <Application>Microsoft Office PowerPoint</Application>
  <PresentationFormat>Widescreen</PresentationFormat>
  <Paragraphs>475</Paragraphs>
  <Slides>49</Slides>
  <Notes>49</Notes>
  <HiddenSlides>0</HiddenSlides>
  <MMClips>0</MMClips>
  <ScaleCrop>false</ScaleCrop>
  <HeadingPairs>
    <vt:vector size="8" baseType="variant">
      <vt:variant>
        <vt:lpstr>Fonts Used</vt:lpstr>
      </vt:variant>
      <vt:variant>
        <vt:i4>5</vt:i4>
      </vt:variant>
      <vt:variant>
        <vt:lpstr>Theme</vt:lpstr>
      </vt:variant>
      <vt:variant>
        <vt:i4>3</vt:i4>
      </vt:variant>
      <vt:variant>
        <vt:lpstr>Embedded OLE Servers</vt:lpstr>
      </vt:variant>
      <vt:variant>
        <vt:i4>1</vt:i4>
      </vt:variant>
      <vt:variant>
        <vt:lpstr>Slide Titles</vt:lpstr>
      </vt:variant>
      <vt:variant>
        <vt:i4>49</vt:i4>
      </vt:variant>
    </vt:vector>
  </HeadingPairs>
  <TitlesOfParts>
    <vt:vector size="58" baseType="lpstr">
      <vt:lpstr>Times New Roman</vt:lpstr>
      <vt:lpstr>Calibri</vt:lpstr>
      <vt:lpstr>Arial</vt:lpstr>
      <vt:lpstr>Bitter</vt:lpstr>
      <vt:lpstr>Gill Sans</vt:lpstr>
      <vt:lpstr>Office Theme</vt:lpstr>
      <vt:lpstr>1_Custom Design</vt:lpstr>
      <vt:lpstr>Custom Design</vt:lpstr>
      <vt:lpstr>AcroExch.Document.DC</vt:lpstr>
      <vt:lpstr>Preparedness, Hazards, Recovery, &amp; You April 14, 2023  www.Oregon.gov/oem</vt:lpstr>
      <vt:lpstr>Emergency Management</vt:lpstr>
      <vt:lpstr>This is What We Do</vt:lpstr>
      <vt:lpstr>Vision/Mission/Values</vt:lpstr>
      <vt:lpstr>Laws and Admin Rules</vt:lpstr>
      <vt:lpstr>State Emergency Management Structure</vt:lpstr>
      <vt:lpstr>PowerPoint Presentation</vt:lpstr>
      <vt:lpstr>What’s the Worst That Could Happen?</vt:lpstr>
      <vt:lpstr>Cascadia</vt:lpstr>
      <vt:lpstr>PowerPoint Presentation</vt:lpstr>
      <vt:lpstr>What’s the Worst That Could Happen?</vt:lpstr>
      <vt:lpstr>See Something Say Something</vt:lpstr>
      <vt:lpstr>PowerPoint Presentation</vt:lpstr>
      <vt:lpstr>PowerPoint Presentation</vt:lpstr>
      <vt:lpstr>State Prioritization</vt:lpstr>
      <vt:lpstr>PowerPoint Presentation</vt:lpstr>
      <vt:lpstr>State Recovery Functions (SRFs)</vt:lpstr>
      <vt:lpstr>Declaration Process</vt:lpstr>
      <vt:lpstr>Ladder of Assistance</vt:lpstr>
      <vt:lpstr>Regional Coordination Program</vt:lpstr>
      <vt:lpstr>Private Sector Program</vt:lpstr>
      <vt:lpstr>PowerPoint Presentation</vt:lpstr>
      <vt:lpstr>Being Prepared</vt:lpstr>
      <vt:lpstr>2 Weeks Ready</vt:lpstr>
      <vt:lpstr>Individual &amp; Family Preparedness Resources</vt:lpstr>
      <vt:lpstr>Education and Outreach</vt:lpstr>
      <vt:lpstr>OR-Alert</vt:lpstr>
      <vt:lpstr>PowerPoint Presentation</vt:lpstr>
      <vt:lpstr>Business Preparedness Tools</vt:lpstr>
      <vt:lpstr>Community Emergency Management Contacts</vt:lpstr>
      <vt:lpstr>Oregon Shake Out</vt:lpstr>
      <vt:lpstr>Shake Alert</vt:lpstr>
      <vt:lpstr>Tsunami Preparedness</vt:lpstr>
      <vt:lpstr>PowerPoint Presentation</vt:lpstr>
      <vt:lpstr>Defensible Space</vt:lpstr>
      <vt:lpstr>Defensible Space</vt:lpstr>
      <vt:lpstr>Organized Chaos</vt:lpstr>
      <vt:lpstr>Oregon Recovery Plan - Supporting  Agencies</vt:lpstr>
      <vt:lpstr>Lessons Learned</vt:lpstr>
      <vt:lpstr>Recovery Operational Cadence</vt:lpstr>
      <vt:lpstr>Disaster Recovery Overview</vt:lpstr>
      <vt:lpstr>State/Federal Immediate Engagement</vt:lpstr>
      <vt:lpstr>Non-Presidential Disasters</vt:lpstr>
      <vt:lpstr>Non-Presidential Disasters</vt:lpstr>
      <vt:lpstr>PowerPoint Presentation</vt:lpstr>
      <vt:lpstr>Recent Presidential Disaster Declarations</vt:lpstr>
      <vt:lpstr>Recent Presidential Disaster Declarations</vt:lpstr>
      <vt:lpstr>PowerPoint Presentation</vt:lpstr>
      <vt:lpstr>Matt Marheine, Deputy Director Preparedness and Response Division Director matt.marheine@oem.oregon.gov 503-378-3434 Stan Thomas, Deputy Director Mitigation and Recovery Division Director stan.thomas@oem.oregon.gov 503-378-3181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Preparedness, Hazards, Recovery, &amp; You April 14, 2023  www.Oregon.gov/oem</dc:title>
  <dc:creator>THOMAS Stan * OEM</dc:creator>
  <cp:lastModifiedBy>Niki Fisher</cp:lastModifiedBy>
  <cp:revision>1</cp:revision>
  <dcterms:created xsi:type="dcterms:W3CDTF">2023-03-30T18:40:42Z</dcterms:created>
  <dcterms:modified xsi:type="dcterms:W3CDTF">2023-04-12T01:27:10Z</dcterms:modified>
</cp:coreProperties>
</file>