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4.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 id="2147483752" r:id="rId2"/>
    <p:sldMasterId id="2147483776" r:id="rId3"/>
  </p:sldMasterIdLst>
  <p:notesMasterIdLst>
    <p:notesMasterId r:id="rId29"/>
  </p:notesMasterIdLst>
  <p:sldIdLst>
    <p:sldId id="257" r:id="rId4"/>
    <p:sldId id="540" r:id="rId5"/>
    <p:sldId id="541" r:id="rId6"/>
    <p:sldId id="542" r:id="rId7"/>
    <p:sldId id="543" r:id="rId8"/>
    <p:sldId id="1376" r:id="rId9"/>
    <p:sldId id="1378" r:id="rId10"/>
    <p:sldId id="1209" r:id="rId11"/>
    <p:sldId id="1306" r:id="rId12"/>
    <p:sldId id="1392" r:id="rId13"/>
    <p:sldId id="440" r:id="rId14"/>
    <p:sldId id="1407" r:id="rId15"/>
    <p:sldId id="1348" r:id="rId16"/>
    <p:sldId id="1369" r:id="rId17"/>
    <p:sldId id="1361" r:id="rId18"/>
    <p:sldId id="1408" r:id="rId19"/>
    <p:sldId id="1400" r:id="rId20"/>
    <p:sldId id="293" r:id="rId21"/>
    <p:sldId id="1409" r:id="rId22"/>
    <p:sldId id="528" r:id="rId23"/>
    <p:sldId id="459" r:id="rId24"/>
    <p:sldId id="463" r:id="rId25"/>
    <p:sldId id="464" r:id="rId26"/>
    <p:sldId id="510" r:id="rId27"/>
    <p:sldId id="53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939F40-DBC1-DE6A-6C3F-56AB17ECF7E4}" name="GREEN Alison * OSFM" initials="AG" userId="S::Alison.Green@osfm.oregon.gov::b73bdcb3-6835-4838-88ce-a199ea937d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5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2DE13B-74ED-4F1E-9916-A1714760DA51}" v="98" dt="2024-04-11T21:22:10.5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769" autoAdjust="0"/>
  </p:normalViewPr>
  <p:slideViewPr>
    <p:cSldViewPr snapToGrid="0">
      <p:cViewPr varScale="1">
        <p:scale>
          <a:sx n="88" d="100"/>
          <a:sy n="88" d="100"/>
        </p:scale>
        <p:origin x="14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6C9D3D-0CBC-465F-B4F8-C191867FB1E4}" type="datetimeFigureOut">
              <a:rPr lang="en-US" smtClean="0"/>
              <a:t>4/22/2024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B0F911-4E2D-4F56-8E75-7E5FAC4037BB}" type="slidenum">
              <a:rPr lang="en-US" smtClean="0"/>
              <a:t>‹#›</a:t>
            </a:fld>
            <a:endParaRPr lang="en-US"/>
          </a:p>
        </p:txBody>
      </p:sp>
    </p:spTree>
    <p:extLst>
      <p:ext uri="{BB962C8B-B14F-4D97-AF65-F5344CB8AC3E}">
        <p14:creationId xmlns:p14="http://schemas.microsoft.com/office/powerpoint/2010/main" val="325659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concentrated education campaign will launch this spring with new materials and prioritized radio and TV campaigns leading up to fire season.</a:t>
            </a:r>
          </a:p>
          <a:p>
            <a:endParaRPr lang="en-US" dirty="0"/>
          </a:p>
          <a:p>
            <a:r>
              <a:rPr lang="en-US" dirty="0"/>
              <a:t>There is the potential for a property owner incentive program to accompany the educational campaign, more to come on this.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39A2BD-2C62-4398-8E6F-F3CA3EC5E3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5680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406400"/>
            <a:ext cx="5575300" cy="3136900"/>
          </a:xfrm>
        </p:spPr>
      </p:sp>
      <p:sp>
        <p:nvSpPr>
          <p:cNvPr id="3" name="Notes Placeholder 2"/>
          <p:cNvSpPr>
            <a:spLocks noGrp="1"/>
          </p:cNvSpPr>
          <p:nvPr>
            <p:ph type="body" idx="1"/>
          </p:nvPr>
        </p:nvSpPr>
        <p:spPr>
          <a:xfrm>
            <a:off x="406400" y="3717536"/>
            <a:ext cx="5983112" cy="3660458"/>
          </a:xfrm>
        </p:spPr>
        <p:txBody>
          <a:bodyPr/>
          <a:lstStyle/>
          <a:p>
            <a:pPr marL="285750" indent="-285750">
              <a:buFont typeface="Arial,Sans-Serif"/>
              <a:buChar char="•"/>
            </a:pPr>
            <a:r>
              <a:rPr lang="en-US"/>
              <a:t>Actively monitoring daily through MAC and RMCS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AOC is stood up to monitor and mobilize OFMAS resources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FDBC works with Chiefs to identify impact to local resources and identifies in advance decision points when they will request OFMAS assistance. </a:t>
            </a:r>
            <a:endParaRPr lang="en-US">
              <a:cs typeface="Calibri"/>
            </a:endParaRPr>
          </a:p>
          <a:p>
            <a:pPr marL="285750" indent="-285750">
              <a:buFont typeface="Arial,Sans-Serif"/>
              <a:buChar char="•"/>
            </a:pPr>
            <a:r>
              <a:rPr lang="en-US"/>
              <a:t>Request to OSFM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SFM Notification to G.O.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Generally preloaded Requests takes minute </a:t>
            </a:r>
            <a:endParaRPr lang="en-US">
              <a:cs typeface="Calibri"/>
            </a:endParaRPr>
          </a:p>
          <a:p>
            <a:pPr marL="285750" indent="-285750">
              <a:buFont typeface="Arial,Sans-Serif"/>
              <a:buChar char="•"/>
            </a:pPr>
            <a:endParaRPr lang="en-US"/>
          </a:p>
          <a:p>
            <a:pPr marL="285750" indent="-285750">
              <a:buFont typeface="Arial,Sans-Serif"/>
              <a:buChar char="•"/>
            </a:pPr>
            <a:r>
              <a:rPr lang="en-US"/>
              <a:t>SFM request for E.O. to allow out of state resources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Incident process-Robust</a:t>
            </a:r>
            <a:endParaRPr lang="en-US">
              <a:cs typeface="Calibri"/>
            </a:endParaRPr>
          </a:p>
          <a:p>
            <a:endParaRPr lang="en-US">
              <a:cs typeface="Calibri"/>
            </a:endParaRPr>
          </a:p>
          <a:p>
            <a:endParaRPr lang="en-US" sz="11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1D12E-BAB5-41AB-97CB-B728A58E2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1501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406400"/>
            <a:ext cx="5575300" cy="3136900"/>
          </a:xfrm>
        </p:spPr>
      </p:sp>
      <p:sp>
        <p:nvSpPr>
          <p:cNvPr id="3" name="Notes Placeholder 2"/>
          <p:cNvSpPr>
            <a:spLocks noGrp="1"/>
          </p:cNvSpPr>
          <p:nvPr>
            <p:ph type="body" idx="1"/>
          </p:nvPr>
        </p:nvSpPr>
        <p:spPr>
          <a:xfrm>
            <a:off x="406400" y="3717536"/>
            <a:ext cx="5983112" cy="3660458"/>
          </a:xfrm>
        </p:spPr>
        <p:txBody>
          <a:bodyPr/>
          <a:lstStyle/>
          <a:p>
            <a:pPr marL="285750" indent="-285750">
              <a:buFont typeface="Arial,Sans-Serif"/>
              <a:buChar char="•"/>
            </a:pPr>
            <a:r>
              <a:rPr lang="en-US"/>
              <a:t>Actively monitoring daily through MAC and RMCS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AOC is stood up to monitor and mobilize OFMAS resources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FDBC works with Chiefs to identify impact to local resources and identifies in advance decision points when they will request OFMAS assistance. </a:t>
            </a:r>
            <a:endParaRPr lang="en-US">
              <a:cs typeface="Calibri"/>
            </a:endParaRPr>
          </a:p>
          <a:p>
            <a:pPr marL="285750" indent="-285750">
              <a:buFont typeface="Arial,Sans-Serif"/>
              <a:buChar char="•"/>
            </a:pPr>
            <a:r>
              <a:rPr lang="en-US"/>
              <a:t>Request to OSFM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SFM Notification to G.O.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Generally preloaded Requests takes minute </a:t>
            </a:r>
            <a:endParaRPr lang="en-US">
              <a:cs typeface="Calibri"/>
            </a:endParaRPr>
          </a:p>
          <a:p>
            <a:pPr marL="285750" indent="-285750">
              <a:buFont typeface="Arial,Sans-Serif"/>
              <a:buChar char="•"/>
            </a:pPr>
            <a:endParaRPr lang="en-US"/>
          </a:p>
          <a:p>
            <a:pPr marL="285750" indent="-285750">
              <a:buFont typeface="Arial,Sans-Serif"/>
              <a:buChar char="•"/>
            </a:pPr>
            <a:r>
              <a:rPr lang="en-US"/>
              <a:t>SFM request for E.O. to allow out of state resources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Incident process-Robust</a:t>
            </a:r>
            <a:endParaRPr lang="en-US">
              <a:cs typeface="Calibri"/>
            </a:endParaRPr>
          </a:p>
          <a:p>
            <a:endParaRPr lang="en-US">
              <a:cs typeface="Calibri"/>
            </a:endParaRPr>
          </a:p>
          <a:p>
            <a:endParaRPr lang="en-US" sz="11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1D12E-BAB5-41AB-97CB-B728A58E2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2980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406400"/>
            <a:ext cx="5575300" cy="3136900"/>
          </a:xfrm>
        </p:spPr>
      </p:sp>
      <p:sp>
        <p:nvSpPr>
          <p:cNvPr id="3" name="Notes Placeholder 2"/>
          <p:cNvSpPr>
            <a:spLocks noGrp="1"/>
          </p:cNvSpPr>
          <p:nvPr>
            <p:ph type="body" idx="1"/>
          </p:nvPr>
        </p:nvSpPr>
        <p:spPr>
          <a:xfrm>
            <a:off x="406400" y="3717536"/>
            <a:ext cx="5983112" cy="3660458"/>
          </a:xfrm>
        </p:spPr>
        <p:txBody>
          <a:bodyPr/>
          <a:lstStyle/>
          <a:p>
            <a:pPr marL="285750" indent="-285750">
              <a:buFont typeface="Arial,Sans-Serif"/>
              <a:buChar char="•"/>
            </a:pPr>
            <a:r>
              <a:rPr lang="en-US"/>
              <a:t>Actively monitoring daily through MAC and RMCS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AOC is stood up to monitor and mobilize OFMAS resources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FDBC works with Chiefs to identify impact to local resources and identifies in advance decision points when they will request OFMAS assistance. </a:t>
            </a:r>
            <a:endParaRPr lang="en-US">
              <a:cs typeface="Calibri"/>
            </a:endParaRPr>
          </a:p>
          <a:p>
            <a:pPr marL="285750" indent="-285750">
              <a:buFont typeface="Arial,Sans-Serif"/>
              <a:buChar char="•"/>
            </a:pPr>
            <a:r>
              <a:rPr lang="en-US"/>
              <a:t>Request to OSFM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SFM Notification to G.O.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Generally preloaded Requests takes minute </a:t>
            </a:r>
            <a:endParaRPr lang="en-US">
              <a:cs typeface="Calibri"/>
            </a:endParaRPr>
          </a:p>
          <a:p>
            <a:pPr marL="285750" indent="-285750">
              <a:buFont typeface="Arial,Sans-Serif"/>
              <a:buChar char="•"/>
            </a:pPr>
            <a:endParaRPr lang="en-US"/>
          </a:p>
          <a:p>
            <a:pPr marL="285750" indent="-285750">
              <a:buFont typeface="Arial,Sans-Serif"/>
              <a:buChar char="•"/>
            </a:pPr>
            <a:r>
              <a:rPr lang="en-US"/>
              <a:t>SFM request for E.O. to allow out of state resources </a:t>
            </a:r>
            <a:endParaRPr lang="en-US">
              <a:cs typeface="Calibri"/>
            </a:endParaRPr>
          </a:p>
          <a:p>
            <a:pPr marL="285750" indent="-285750">
              <a:buFont typeface="Arial,Sans-Serif"/>
              <a:buChar char="•"/>
            </a:pPr>
            <a:endParaRPr lang="en-US">
              <a:cs typeface="Calibri"/>
            </a:endParaRPr>
          </a:p>
          <a:p>
            <a:pPr marL="285750" indent="-285750">
              <a:buFont typeface="Arial,Sans-Serif"/>
              <a:buChar char="•"/>
            </a:pPr>
            <a:r>
              <a:rPr lang="en-US"/>
              <a:t>Incident process-Robust</a:t>
            </a:r>
            <a:endParaRPr lang="en-US">
              <a:cs typeface="Calibri"/>
            </a:endParaRPr>
          </a:p>
          <a:p>
            <a:endParaRPr lang="en-US">
              <a:cs typeface="Calibri"/>
            </a:endParaRPr>
          </a:p>
          <a:p>
            <a:endParaRPr lang="en-US" sz="11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1D12E-BAB5-41AB-97CB-B728A58E2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9932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Characterization:</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Mean temperature observations were slightly above normal in much of Washington  but near normal or slightly below normal for Oregon and southward.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A6DB76-96B9-47ED-B8D3-B3944C7A303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139829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Characterization: </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Above average precipitation was observed over the Oregon Coast Range and southern Oregon but generally less than average over central and northeast Oregon and much of Washington.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A6DB76-96B9-47ED-B8D3-B3944C7A303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897254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FF0000"/>
                </a:solidFill>
              </a:rPr>
              <a:t>Characterization:</a:t>
            </a:r>
            <a:r>
              <a:rPr lang="en-US" altLang="en-US" sz="1400" b="1" dirty="0"/>
              <a:t> </a:t>
            </a:r>
            <a:r>
              <a:rPr lang="en-US" altLang="en-US" sz="1200" b="1" dirty="0"/>
              <a:t>Accumulation of new snow tracked close to normal for Oregon through much of March 2024. Northern portions of Oregon are slightly below average and SE Oregon well above average, however the desert portions are expected to diminish quickly.</a:t>
            </a:r>
          </a:p>
          <a:p>
            <a:endParaRPr lang="en-US" dirty="0"/>
          </a:p>
        </p:txBody>
      </p:sp>
      <p:sp>
        <p:nvSpPr>
          <p:cNvPr id="4" name="Slide Number Placeholder 3"/>
          <p:cNvSpPr>
            <a:spLocks noGrp="1"/>
          </p:cNvSpPr>
          <p:nvPr>
            <p:ph type="sldNum" sz="quarter" idx="5"/>
          </p:nvPr>
        </p:nvSpPr>
        <p:spPr/>
        <p:txBody>
          <a:bodyPr/>
          <a:lstStyle/>
          <a:p>
            <a:fld id="{523443A2-EA61-4B12-AD16-6DDC3DA36FFE}" type="slidenum">
              <a:rPr lang="en-US" smtClean="0"/>
              <a:t>8</a:t>
            </a:fld>
            <a:endParaRPr lang="en-US"/>
          </a:p>
        </p:txBody>
      </p:sp>
    </p:spTree>
    <p:extLst>
      <p:ext uri="{BB962C8B-B14F-4D97-AF65-F5344CB8AC3E}">
        <p14:creationId xmlns:p14="http://schemas.microsoft.com/office/powerpoint/2010/main" val="1737964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523443A2-EA61-4B12-AD16-6DDC3DA36FFE}" type="slidenum">
              <a:rPr lang="en-US">
                <a:solidFill>
                  <a:prstClr val="black"/>
                </a:solidFill>
                <a:latin typeface="Calibri"/>
              </a:rPr>
              <a:pPr defTabSz="931774">
                <a:defRPr/>
              </a:pPr>
              <a:t>9</a:t>
            </a:fld>
            <a:endParaRPr lang="en-US">
              <a:solidFill>
                <a:prstClr val="black"/>
              </a:solidFill>
              <a:latin typeface="Calibri"/>
            </a:endParaRPr>
          </a:p>
        </p:txBody>
      </p:sp>
    </p:spTree>
    <p:extLst>
      <p:ext uri="{BB962C8B-B14F-4D97-AF65-F5344CB8AC3E}">
        <p14:creationId xmlns:p14="http://schemas.microsoft.com/office/powerpoint/2010/main" val="3024405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F1F1F"/>
                </a:solidFill>
                <a:effectLst/>
                <a:latin typeface="Google Sans"/>
              </a:rPr>
              <a:t>Drought monitoring involves </a:t>
            </a:r>
            <a:r>
              <a:rPr lang="en-US" b="0" i="0" dirty="0">
                <a:solidFill>
                  <a:srgbClr val="040C28"/>
                </a:solidFill>
                <a:effectLst/>
                <a:latin typeface="Google Sans"/>
              </a:rPr>
              <a:t>observing indicators and indices that evaluate changes in a region's hydrological cycle</a:t>
            </a:r>
            <a:r>
              <a:rPr lang="en-US" b="0" i="0" dirty="0">
                <a:solidFill>
                  <a:srgbClr val="1F1F1F"/>
                </a:solidFill>
                <a:effectLst/>
                <a:latin typeface="Google Sans"/>
              </a:rPr>
              <a:t>. Indicators, which are used to describe drought conditions, are variables such as precipitation, temperature, streamflow, ground and reservoir water levels, soil moisture, and snowpack.</a:t>
            </a:r>
            <a:endParaRPr lang="en-US" dirty="0"/>
          </a:p>
        </p:txBody>
      </p:sp>
      <p:sp>
        <p:nvSpPr>
          <p:cNvPr id="4" name="Slide Number Placeholder 3"/>
          <p:cNvSpPr>
            <a:spLocks noGrp="1"/>
          </p:cNvSpPr>
          <p:nvPr>
            <p:ph type="sldNum" sz="quarter" idx="5"/>
          </p:nvPr>
        </p:nvSpPr>
        <p:spPr/>
        <p:txBody>
          <a:bodyPr/>
          <a:lstStyle/>
          <a:p>
            <a:fld id="{523443A2-EA61-4B12-AD16-6DDC3DA36FFE}" type="slidenum">
              <a:rPr lang="en-US" smtClean="0"/>
              <a:t>10</a:t>
            </a:fld>
            <a:endParaRPr lang="en-US"/>
          </a:p>
        </p:txBody>
      </p:sp>
    </p:spTree>
    <p:extLst>
      <p:ext uri="{BB962C8B-B14F-4D97-AF65-F5344CB8AC3E}">
        <p14:creationId xmlns:p14="http://schemas.microsoft.com/office/powerpoint/2010/main" val="2146066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Exception drought in critical area’s will continue to plague the state.</a:t>
            </a:r>
          </a:p>
          <a:p>
            <a:pPr marL="171450" indent="-171450">
              <a:buFont typeface="Arial" panose="020B0604020202020204" pitchFamily="34" charset="0"/>
              <a:buChar char="•"/>
            </a:pPr>
            <a:r>
              <a:rPr lang="en-US" dirty="0"/>
              <a:t>Good news if you look at the NW corner of the state in 2021 vs 2022 you will see drought has relinquished. </a:t>
            </a:r>
          </a:p>
          <a:p>
            <a:pPr marL="171450" indent="-171450">
              <a:buFont typeface="Arial" panose="020B0604020202020204" pitchFamily="34" charset="0"/>
              <a:buChar char="•"/>
            </a:pPr>
            <a:r>
              <a:rPr lang="en-US" dirty="0"/>
              <a:t>Additionally, in Early April the conditions were shaping up for another early fire season, this spring weather (</a:t>
            </a:r>
            <a:r>
              <a:rPr lang="en-US" dirty="0" err="1"/>
              <a:t>moisiture</a:t>
            </a:r>
            <a:r>
              <a:rPr lang="en-US" dirty="0"/>
              <a:t> and cooler temps) has pushed the onset of an early fire season back and been a welcomed respite.  </a:t>
            </a:r>
          </a:p>
          <a:p>
            <a:r>
              <a:rPr lang="en-US" dirty="0"/>
              <a:t>The challenges as you look at these charts</a:t>
            </a:r>
          </a:p>
          <a:p>
            <a:pPr marL="171450" indent="-171450">
              <a:buFont typeface="Arial" panose="020B0604020202020204" pitchFamily="34" charset="0"/>
              <a:buChar char="•"/>
            </a:pPr>
            <a:r>
              <a:rPr lang="en-US" dirty="0"/>
              <a:t>Notice- drought in 2021 and the outcome= Oregon’s third largest wildfire bootleg. </a:t>
            </a:r>
          </a:p>
          <a:p>
            <a:pPr marL="171450" indent="-171450">
              <a:buFont typeface="Arial" panose="020B0604020202020204" pitchFamily="34" charset="0"/>
              <a:buChar char="•"/>
            </a:pPr>
            <a:r>
              <a:rPr lang="en-US" dirty="0"/>
              <a:t>The expansion of the exceptional drought is very concerning for fire managers</a:t>
            </a:r>
          </a:p>
          <a:p>
            <a:pPr marL="171450" indent="-171450">
              <a:buFont typeface="Arial" panose="020B0604020202020204" pitchFamily="34" charset="0"/>
              <a:buChar char="•"/>
            </a:pPr>
            <a:r>
              <a:rPr lang="en-US" dirty="0"/>
              <a:t>Critically drought stricken fuels over a large area as we get into the heart of Oregon’s fire season could lead to very explosive fire growth- such as on Boot.    </a:t>
            </a:r>
          </a:p>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B561D12E-BAB5-41AB-97CB-B728A58E264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651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Exception drought in critical area’s will continue to plague the state.</a:t>
            </a:r>
          </a:p>
          <a:p>
            <a:pPr marL="171450" indent="-171450">
              <a:buFont typeface="Arial" panose="020B0604020202020204" pitchFamily="34" charset="0"/>
              <a:buChar char="•"/>
            </a:pPr>
            <a:r>
              <a:rPr lang="en-US" dirty="0"/>
              <a:t>Good news if you look at the NW corner of the state in 2021 vs 2022 you will see drought has relinquished. </a:t>
            </a:r>
          </a:p>
          <a:p>
            <a:pPr marL="171450" indent="-171450">
              <a:buFont typeface="Arial" panose="020B0604020202020204" pitchFamily="34" charset="0"/>
              <a:buChar char="•"/>
            </a:pPr>
            <a:r>
              <a:rPr lang="en-US" dirty="0"/>
              <a:t>Additionally, in Early April the conditions were shaping up for another early fire season, this spring weather (</a:t>
            </a:r>
            <a:r>
              <a:rPr lang="en-US" dirty="0" err="1"/>
              <a:t>moisiture</a:t>
            </a:r>
            <a:r>
              <a:rPr lang="en-US" dirty="0"/>
              <a:t> and cooler temps) has pushed the onset of an early fire season back and been a welcomed respite.  </a:t>
            </a:r>
          </a:p>
          <a:p>
            <a:r>
              <a:rPr lang="en-US" dirty="0"/>
              <a:t>The challenges as you look at these charts</a:t>
            </a:r>
          </a:p>
          <a:p>
            <a:pPr marL="171450" indent="-171450">
              <a:buFont typeface="Arial" panose="020B0604020202020204" pitchFamily="34" charset="0"/>
              <a:buChar char="•"/>
            </a:pPr>
            <a:r>
              <a:rPr lang="en-US" dirty="0"/>
              <a:t>Notice- drought in 2021 and the outcome= Oregon’s third largest wildfire bootleg. </a:t>
            </a:r>
          </a:p>
          <a:p>
            <a:pPr marL="171450" indent="-171450">
              <a:buFont typeface="Arial" panose="020B0604020202020204" pitchFamily="34" charset="0"/>
              <a:buChar char="•"/>
            </a:pPr>
            <a:r>
              <a:rPr lang="en-US" dirty="0"/>
              <a:t>The expansion of the exceptional drought is very concerning for fire managers</a:t>
            </a:r>
          </a:p>
          <a:p>
            <a:pPr marL="171450" indent="-171450">
              <a:buFont typeface="Arial" panose="020B0604020202020204" pitchFamily="34" charset="0"/>
              <a:buChar char="•"/>
            </a:pPr>
            <a:r>
              <a:rPr lang="en-US" dirty="0"/>
              <a:t>Critically drought stricken fuels over a large area as we get into the heart of Oregon’s fire season could lead to very explosive fire growth- such as on Boot.    </a:t>
            </a:r>
          </a:p>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B561D12E-BAB5-41AB-97CB-B728A58E264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316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Comparable throughout the west to gauge capacity</a:t>
            </a:r>
          </a:p>
        </p:txBody>
      </p:sp>
      <p:sp>
        <p:nvSpPr>
          <p:cNvPr id="4" name="Slide Number Placeholder 3"/>
          <p:cNvSpPr>
            <a:spLocks noGrp="1"/>
          </p:cNvSpPr>
          <p:nvPr>
            <p:ph type="sldNum" sz="quarter" idx="5"/>
          </p:nvPr>
        </p:nvSpPr>
        <p:spPr/>
        <p:txBody>
          <a:bodyPr/>
          <a:lstStyle/>
          <a:p>
            <a:fld id="{523443A2-EA61-4B12-AD16-6DDC3DA36FFE}" type="slidenum">
              <a:rPr lang="en-US" smtClean="0"/>
              <a:t>13</a:t>
            </a:fld>
            <a:endParaRPr lang="en-US"/>
          </a:p>
        </p:txBody>
      </p:sp>
    </p:spTree>
    <p:extLst>
      <p:ext uri="{BB962C8B-B14F-4D97-AF65-F5344CB8AC3E}">
        <p14:creationId xmlns:p14="http://schemas.microsoft.com/office/powerpoint/2010/main" val="1528653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Characterization:</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Much of the CONUS is under elevated risk for warmer-than-typical temperatures for May through July. Much of the PACNW as well as the Rockies and southern plains are favored for below average accumulation of precipitation.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A6DB76-96B9-47ED-B8D3-B3944C7A303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534674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risk of significant fires in most of the western states is generally estimated to be normal (</a:t>
            </a:r>
            <a:r>
              <a:rPr kumimoji="0" lang="en-US" altLang="en-US"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ie</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low risk) except for the southern plains and lower elevations of the desert southwest.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Sections of southern California are estimated to be at lower-than-normal risk in May.</a:t>
            </a:r>
          </a:p>
          <a:p>
            <a:endParaRPr lang="en-US" dirty="0"/>
          </a:p>
        </p:txBody>
      </p:sp>
      <p:sp>
        <p:nvSpPr>
          <p:cNvPr id="4" name="Slide Number Placeholder 3"/>
          <p:cNvSpPr>
            <a:spLocks noGrp="1"/>
          </p:cNvSpPr>
          <p:nvPr>
            <p:ph type="sldNum" sz="quarter" idx="5"/>
          </p:nvPr>
        </p:nvSpPr>
        <p:spPr/>
        <p:txBody>
          <a:bodyPr/>
          <a:lstStyle/>
          <a:p>
            <a:fld id="{523443A2-EA61-4B12-AD16-6DDC3DA36FFE}" type="slidenum">
              <a:rPr lang="en-US" smtClean="0"/>
              <a:t>15</a:t>
            </a:fld>
            <a:endParaRPr lang="en-US"/>
          </a:p>
        </p:txBody>
      </p:sp>
    </p:spTree>
    <p:extLst>
      <p:ext uri="{BB962C8B-B14F-4D97-AF65-F5344CB8AC3E}">
        <p14:creationId xmlns:p14="http://schemas.microsoft.com/office/powerpoint/2010/main" val="3170194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risk of significant fires in most of the western states is generally estimated to be normal (</a:t>
            </a:r>
            <a:r>
              <a:rPr kumimoji="0" lang="en-US" altLang="en-US"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ie</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low risk) except for the southern plains and lower elevations of the desert southwest.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Sections of southern California are estimated to be at lower-than-normal risk in May.</a:t>
            </a:r>
          </a:p>
          <a:p>
            <a:endParaRPr lang="en-US" dirty="0"/>
          </a:p>
        </p:txBody>
      </p:sp>
      <p:sp>
        <p:nvSpPr>
          <p:cNvPr id="4" name="Slide Number Placeholder 3"/>
          <p:cNvSpPr>
            <a:spLocks noGrp="1"/>
          </p:cNvSpPr>
          <p:nvPr>
            <p:ph type="sldNum" sz="quarter" idx="5"/>
          </p:nvPr>
        </p:nvSpPr>
        <p:spPr/>
        <p:txBody>
          <a:bodyPr/>
          <a:lstStyle/>
          <a:p>
            <a:fld id="{523443A2-EA61-4B12-AD16-6DDC3DA36FFE}" type="slidenum">
              <a:rPr lang="en-US" smtClean="0"/>
              <a:t>16</a:t>
            </a:fld>
            <a:endParaRPr lang="en-US"/>
          </a:p>
        </p:txBody>
      </p:sp>
    </p:spTree>
    <p:extLst>
      <p:ext uri="{BB962C8B-B14F-4D97-AF65-F5344CB8AC3E}">
        <p14:creationId xmlns:p14="http://schemas.microsoft.com/office/powerpoint/2010/main" val="4029851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risk of significant fires in the Pacific Northwest and other western states is anticipated to be normal (low risk) except for lower elevations of the southwest.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Hawaiian Islands are expected to elevate into above average risk for Significant Fires. </a:t>
            </a:r>
          </a:p>
          <a:p>
            <a:endParaRPr lang="en-US" dirty="0"/>
          </a:p>
        </p:txBody>
      </p:sp>
      <p:sp>
        <p:nvSpPr>
          <p:cNvPr id="4" name="Slide Number Placeholder 3"/>
          <p:cNvSpPr>
            <a:spLocks noGrp="1"/>
          </p:cNvSpPr>
          <p:nvPr>
            <p:ph type="sldNum" sz="quarter" idx="5"/>
          </p:nvPr>
        </p:nvSpPr>
        <p:spPr/>
        <p:txBody>
          <a:bodyPr/>
          <a:lstStyle/>
          <a:p>
            <a:fld id="{523443A2-EA61-4B12-AD16-6DDC3DA36FFE}" type="slidenum">
              <a:rPr lang="en-US" smtClean="0"/>
              <a:t>17</a:t>
            </a:fld>
            <a:endParaRPr lang="en-US"/>
          </a:p>
        </p:txBody>
      </p:sp>
    </p:spTree>
    <p:extLst>
      <p:ext uri="{BB962C8B-B14F-4D97-AF65-F5344CB8AC3E}">
        <p14:creationId xmlns:p14="http://schemas.microsoft.com/office/powerpoint/2010/main" val="1195583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rPr>
              <a:t>The </a:t>
            </a:r>
            <a:r>
              <a:rPr lang="en-US" sz="1800" b="1" dirty="0">
                <a:effectLst/>
                <a:latin typeface="Calibri" panose="020F0502020204030204" pitchFamily="34" charset="0"/>
                <a:ea typeface="Calibri" panose="020F0502020204030204" pitchFamily="34" charset="0"/>
              </a:rPr>
              <a:t>Engine Program</a:t>
            </a:r>
            <a:r>
              <a:rPr lang="en-US" sz="1800" dirty="0">
                <a:effectLst/>
                <a:latin typeface="Calibri" panose="020F0502020204030204" pitchFamily="34" charset="0"/>
                <a:ea typeface="Calibri" panose="020F0502020204030204" pitchFamily="34" charset="0"/>
              </a:rPr>
              <a:t> is nearing completion with 27 type 3 engines (midsize), 20 type 6 engines (smaller), and 30 tactical tenders in production. As the engine builds are finished, they will be strategically placed across the state to add firefighting capacity and critical response resources to protect our communities. </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nSpc>
                <a:spcPct val="105000"/>
              </a:lnSpc>
              <a:spcBef>
                <a:spcPts val="0"/>
              </a:spcBef>
              <a:spcAft>
                <a:spcPts val="0"/>
              </a:spcAft>
              <a:buFont typeface="Symbol" panose="05050102010706020507" pitchFamily="18" charset="2"/>
              <a:buNone/>
            </a:pP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nSpc>
                <a:spcPct val="105000"/>
              </a:lnSpc>
              <a:spcBef>
                <a:spcPts val="0"/>
              </a:spcBef>
              <a:spcAft>
                <a:spcPts val="0"/>
              </a:spcAft>
              <a:buFont typeface="Symbol" panose="05050102010706020507" pitchFamily="18" charset="2"/>
              <a:buNone/>
            </a:pPr>
            <a:r>
              <a:rPr lang="en-US" sz="1100" dirty="0">
                <a:effectLst/>
                <a:latin typeface="Open Sans" panose="020B0606030504020204" pitchFamily="34" charset="0"/>
                <a:ea typeface="Open Sans" panose="020B0606030504020204" pitchFamily="34" charset="0"/>
                <a:cs typeface="Open Sans" panose="020B0606030504020204" pitchFamily="34" charset="0"/>
              </a:rPr>
              <a:t>Type 3:  The remainder will be delivered throughout the late winter or early spring.</a:t>
            </a:r>
          </a:p>
          <a:p>
            <a:pPr marL="0" marR="0" lvl="0" indent="0">
              <a:lnSpc>
                <a:spcPct val="105000"/>
              </a:lnSpc>
              <a:spcBef>
                <a:spcPts val="0"/>
              </a:spcBef>
              <a:spcAft>
                <a:spcPts val="0"/>
              </a:spcAft>
              <a:buFont typeface="Symbol" panose="05050102010706020507" pitchFamily="18" charset="2"/>
              <a:buNone/>
            </a:pPr>
            <a:endParaRPr lang="en-US" sz="1100" b="1" u="sng" dirty="0">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nSpc>
                <a:spcPct val="105000"/>
              </a:lnSpc>
              <a:spcBef>
                <a:spcPts val="0"/>
              </a:spcBef>
              <a:spcAft>
                <a:spcPts val="0"/>
              </a:spcAft>
              <a:buFont typeface="Symbol" panose="05050102010706020507" pitchFamily="18" charset="2"/>
              <a:buNone/>
            </a:pPr>
            <a:r>
              <a:rPr lang="en-US" sz="1100" b="1" u="sng" dirty="0">
                <a:effectLst/>
                <a:latin typeface="Open Sans" panose="020B0606030504020204" pitchFamily="34" charset="0"/>
                <a:ea typeface="Open Sans" panose="020B0606030504020204" pitchFamily="34" charset="0"/>
                <a:cs typeface="Open Sans" panose="020B0606030504020204" pitchFamily="34" charset="0"/>
              </a:rPr>
              <a:t>Final Inspections </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nSpc>
                <a:spcPct val="105000"/>
              </a:lnSpc>
              <a:spcBef>
                <a:spcPts val="0"/>
              </a:spcBef>
              <a:spcAft>
                <a:spcPts val="0"/>
              </a:spcAft>
              <a:buFont typeface="Symbol" panose="05050102010706020507" pitchFamily="18" charset="2"/>
              <a:buNone/>
            </a:pPr>
            <a:r>
              <a:rPr lang="en-US" sz="1100" dirty="0">
                <a:effectLst/>
                <a:latin typeface="Open Sans" panose="020B0606030504020204" pitchFamily="34" charset="0"/>
                <a:ea typeface="Open Sans" panose="020B0606030504020204" pitchFamily="34" charset="0"/>
                <a:cs typeface="Open Sans" panose="020B0606030504020204" pitchFamily="34" charset="0"/>
              </a:rPr>
              <a:t>Tender – Late February </a:t>
            </a:r>
          </a:p>
          <a:p>
            <a:pPr marL="0" marR="0" lvl="0" indent="0">
              <a:lnSpc>
                <a:spcPct val="105000"/>
              </a:lnSpc>
              <a:spcBef>
                <a:spcPts val="0"/>
              </a:spcBef>
              <a:spcAft>
                <a:spcPts val="0"/>
              </a:spcAft>
              <a:buFont typeface="Symbol" panose="05050102010706020507" pitchFamily="18" charset="2"/>
              <a:buNone/>
            </a:pPr>
            <a:r>
              <a:rPr lang="en-US" sz="1100" dirty="0">
                <a:effectLst/>
                <a:latin typeface="Open Sans" panose="020B0606030504020204" pitchFamily="34" charset="0"/>
                <a:ea typeface="Open Sans" panose="020B0606030504020204" pitchFamily="34" charset="0"/>
                <a:cs typeface="Open Sans" panose="020B0606030504020204" pitchFamily="34" charset="0"/>
              </a:rPr>
              <a:t>Type 6 – February 13</a:t>
            </a:r>
            <a:r>
              <a:rPr lang="en-US" sz="1100" baseline="30000" dirty="0">
                <a:effectLst/>
                <a:latin typeface="Open Sans" panose="020B0606030504020204" pitchFamily="34" charset="0"/>
                <a:ea typeface="Open Sans" panose="020B0606030504020204" pitchFamily="34" charset="0"/>
                <a:cs typeface="Open Sans" panose="020B0606030504020204" pitchFamily="34" charset="0"/>
              </a:rPr>
              <a:t>th</a:t>
            </a:r>
            <a:r>
              <a:rPr lang="en-US" sz="1100" dirty="0">
                <a:effectLst/>
                <a:latin typeface="Open Sans" panose="020B0606030504020204" pitchFamily="34" charset="0"/>
                <a:ea typeface="Open Sans" panose="020B0606030504020204" pitchFamily="34" charset="0"/>
                <a:cs typeface="Open Sans" panose="020B0606030504020204" pitchFamily="34" charset="0"/>
              </a:rPr>
              <a:t> </a:t>
            </a:r>
          </a:p>
          <a:p>
            <a:pPr marL="0" marR="0" lvl="0" indent="0">
              <a:lnSpc>
                <a:spcPct val="105000"/>
              </a:lnSpc>
              <a:spcBef>
                <a:spcPts val="0"/>
              </a:spcBef>
              <a:spcAft>
                <a:spcPts val="800"/>
              </a:spcAft>
              <a:buFont typeface="Symbol" panose="05050102010706020507" pitchFamily="18" charset="2"/>
              <a:buNone/>
            </a:pPr>
            <a:r>
              <a:rPr lang="en-US" sz="1100" dirty="0">
                <a:effectLst/>
                <a:latin typeface="Open Sans" panose="020B0606030504020204" pitchFamily="34" charset="0"/>
                <a:ea typeface="Open Sans" panose="020B0606030504020204" pitchFamily="34" charset="0"/>
                <a:cs typeface="Open Sans" panose="020B0606030504020204" pitchFamily="34" charset="0"/>
              </a:rPr>
              <a:t>Type 3 - Complete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39A2BD-2C62-4398-8E6F-F3CA3EC5E3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258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rPr>
              <a:t>The </a:t>
            </a:r>
            <a:r>
              <a:rPr lang="en-US" sz="1800" b="1" dirty="0">
                <a:effectLst/>
                <a:latin typeface="Calibri" panose="020F0502020204030204" pitchFamily="34" charset="0"/>
                <a:ea typeface="Calibri" panose="020F0502020204030204" pitchFamily="34" charset="0"/>
              </a:rPr>
              <a:t>Engine Program</a:t>
            </a:r>
            <a:r>
              <a:rPr lang="en-US" sz="1800" dirty="0">
                <a:effectLst/>
                <a:latin typeface="Calibri" panose="020F0502020204030204" pitchFamily="34" charset="0"/>
                <a:ea typeface="Calibri" panose="020F0502020204030204" pitchFamily="34" charset="0"/>
              </a:rPr>
              <a:t> is nearing completion with 27 type 3 engines (midsize), 20 type 6 engines (smaller), and 30 tactical tenders in production. As the engine builds are finished, they will be strategically placed across the state to add firefighting capacity and critical response resources to protect our communities. </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nSpc>
                <a:spcPct val="105000"/>
              </a:lnSpc>
              <a:spcBef>
                <a:spcPts val="0"/>
              </a:spcBef>
              <a:spcAft>
                <a:spcPts val="0"/>
              </a:spcAft>
              <a:buFont typeface="Symbol" panose="05050102010706020507" pitchFamily="18" charset="2"/>
              <a:buNone/>
            </a:pP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nSpc>
                <a:spcPct val="105000"/>
              </a:lnSpc>
              <a:spcBef>
                <a:spcPts val="0"/>
              </a:spcBef>
              <a:spcAft>
                <a:spcPts val="0"/>
              </a:spcAft>
              <a:buFont typeface="Symbol" panose="05050102010706020507" pitchFamily="18" charset="2"/>
              <a:buNone/>
            </a:pPr>
            <a:r>
              <a:rPr lang="en-US" sz="1100" dirty="0">
                <a:effectLst/>
                <a:latin typeface="Open Sans" panose="020B0606030504020204" pitchFamily="34" charset="0"/>
                <a:ea typeface="Open Sans" panose="020B0606030504020204" pitchFamily="34" charset="0"/>
                <a:cs typeface="Open Sans" panose="020B0606030504020204" pitchFamily="34" charset="0"/>
              </a:rPr>
              <a:t>Type 3:  The remainder will be delivered throughout the late winter or early spring.</a:t>
            </a:r>
          </a:p>
          <a:p>
            <a:pPr marL="0" marR="0" lvl="0" indent="0">
              <a:lnSpc>
                <a:spcPct val="105000"/>
              </a:lnSpc>
              <a:spcBef>
                <a:spcPts val="0"/>
              </a:spcBef>
              <a:spcAft>
                <a:spcPts val="0"/>
              </a:spcAft>
              <a:buFont typeface="Symbol" panose="05050102010706020507" pitchFamily="18" charset="2"/>
              <a:buNone/>
            </a:pPr>
            <a:endParaRPr lang="en-US" sz="1100" b="1" u="sng" dirty="0">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nSpc>
                <a:spcPct val="105000"/>
              </a:lnSpc>
              <a:spcBef>
                <a:spcPts val="0"/>
              </a:spcBef>
              <a:spcAft>
                <a:spcPts val="0"/>
              </a:spcAft>
              <a:buFont typeface="Symbol" panose="05050102010706020507" pitchFamily="18" charset="2"/>
              <a:buNone/>
            </a:pPr>
            <a:r>
              <a:rPr lang="en-US" sz="1100" b="1" u="sng" dirty="0">
                <a:effectLst/>
                <a:latin typeface="Open Sans" panose="020B0606030504020204" pitchFamily="34" charset="0"/>
                <a:ea typeface="Open Sans" panose="020B0606030504020204" pitchFamily="34" charset="0"/>
                <a:cs typeface="Open Sans" panose="020B0606030504020204" pitchFamily="34" charset="0"/>
              </a:rPr>
              <a:t>Final Inspections </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nSpc>
                <a:spcPct val="105000"/>
              </a:lnSpc>
              <a:spcBef>
                <a:spcPts val="0"/>
              </a:spcBef>
              <a:spcAft>
                <a:spcPts val="0"/>
              </a:spcAft>
              <a:buFont typeface="Symbol" panose="05050102010706020507" pitchFamily="18" charset="2"/>
              <a:buNone/>
            </a:pPr>
            <a:r>
              <a:rPr lang="en-US" sz="1100" dirty="0">
                <a:effectLst/>
                <a:latin typeface="Open Sans" panose="020B0606030504020204" pitchFamily="34" charset="0"/>
                <a:ea typeface="Open Sans" panose="020B0606030504020204" pitchFamily="34" charset="0"/>
                <a:cs typeface="Open Sans" panose="020B0606030504020204" pitchFamily="34" charset="0"/>
              </a:rPr>
              <a:t>Tender – Late February </a:t>
            </a:r>
          </a:p>
          <a:p>
            <a:pPr marL="0" marR="0" lvl="0" indent="0">
              <a:lnSpc>
                <a:spcPct val="105000"/>
              </a:lnSpc>
              <a:spcBef>
                <a:spcPts val="0"/>
              </a:spcBef>
              <a:spcAft>
                <a:spcPts val="0"/>
              </a:spcAft>
              <a:buFont typeface="Symbol" panose="05050102010706020507" pitchFamily="18" charset="2"/>
              <a:buNone/>
            </a:pPr>
            <a:r>
              <a:rPr lang="en-US" sz="1100" dirty="0">
                <a:effectLst/>
                <a:latin typeface="Open Sans" panose="020B0606030504020204" pitchFamily="34" charset="0"/>
                <a:ea typeface="Open Sans" panose="020B0606030504020204" pitchFamily="34" charset="0"/>
                <a:cs typeface="Open Sans" panose="020B0606030504020204" pitchFamily="34" charset="0"/>
              </a:rPr>
              <a:t>Type 6 – February 13</a:t>
            </a:r>
            <a:r>
              <a:rPr lang="en-US" sz="1100" baseline="30000" dirty="0">
                <a:effectLst/>
                <a:latin typeface="Open Sans" panose="020B0606030504020204" pitchFamily="34" charset="0"/>
                <a:ea typeface="Open Sans" panose="020B0606030504020204" pitchFamily="34" charset="0"/>
                <a:cs typeface="Open Sans" panose="020B0606030504020204" pitchFamily="34" charset="0"/>
              </a:rPr>
              <a:t>th</a:t>
            </a:r>
            <a:r>
              <a:rPr lang="en-US" sz="1100" dirty="0">
                <a:effectLst/>
                <a:latin typeface="Open Sans" panose="020B0606030504020204" pitchFamily="34" charset="0"/>
                <a:ea typeface="Open Sans" panose="020B0606030504020204" pitchFamily="34" charset="0"/>
                <a:cs typeface="Open Sans" panose="020B0606030504020204" pitchFamily="34" charset="0"/>
              </a:rPr>
              <a:t> </a:t>
            </a:r>
          </a:p>
          <a:p>
            <a:pPr marL="0" marR="0" lvl="0" indent="0">
              <a:lnSpc>
                <a:spcPct val="105000"/>
              </a:lnSpc>
              <a:spcBef>
                <a:spcPts val="0"/>
              </a:spcBef>
              <a:spcAft>
                <a:spcPts val="800"/>
              </a:spcAft>
              <a:buFont typeface="Symbol" panose="05050102010706020507" pitchFamily="18" charset="2"/>
              <a:buNone/>
            </a:pPr>
            <a:r>
              <a:rPr lang="en-US" sz="1100" dirty="0">
                <a:effectLst/>
                <a:latin typeface="Open Sans" panose="020B0606030504020204" pitchFamily="34" charset="0"/>
                <a:ea typeface="Open Sans" panose="020B0606030504020204" pitchFamily="34" charset="0"/>
                <a:cs typeface="Open Sans" panose="020B0606030504020204" pitchFamily="34" charset="0"/>
              </a:rPr>
              <a:t>Type 3 - Complete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39A2BD-2C62-4398-8E6F-F3CA3EC5E3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944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406400"/>
            <a:ext cx="5575300" cy="3136900"/>
          </a:xfrm>
        </p:spPr>
      </p:sp>
      <p:sp>
        <p:nvSpPr>
          <p:cNvPr id="3" name="Notes Placeholder 2"/>
          <p:cNvSpPr>
            <a:spLocks noGrp="1"/>
          </p:cNvSpPr>
          <p:nvPr>
            <p:ph type="body" idx="1"/>
          </p:nvPr>
        </p:nvSpPr>
        <p:spPr>
          <a:xfrm>
            <a:off x="406400" y="3717536"/>
            <a:ext cx="5983112" cy="3660458"/>
          </a:xfrm>
        </p:spPr>
        <p:txBody>
          <a:bodyPr/>
          <a:lstStyle/>
          <a:p>
            <a:pPr marL="285750" indent="-285750">
              <a:buFont typeface="Arial,Sans-Serif"/>
              <a:buChar char="•"/>
            </a:pPr>
            <a:r>
              <a:rPr lang="en-US" dirty="0"/>
              <a:t>Actively monitoring daily through MAC and RMCS </a:t>
            </a:r>
            <a:endParaRPr lang="en-US" dirty="0">
              <a:cs typeface="Calibri"/>
            </a:endParaRPr>
          </a:p>
          <a:p>
            <a:pPr marL="285750" indent="-285750">
              <a:buFont typeface="Arial,Sans-Serif"/>
              <a:buChar char="•"/>
            </a:pPr>
            <a:endParaRPr lang="en-US" dirty="0">
              <a:cs typeface="Calibri"/>
            </a:endParaRPr>
          </a:p>
          <a:p>
            <a:pPr marL="285750" indent="-285750">
              <a:buFont typeface="Arial,Sans-Serif"/>
              <a:buChar char="•"/>
            </a:pPr>
            <a:r>
              <a:rPr lang="en-US" dirty="0"/>
              <a:t>AOC is stood up to monitor and mobilize OFMAS resources </a:t>
            </a:r>
            <a:endParaRPr lang="en-US" dirty="0">
              <a:cs typeface="Calibri"/>
            </a:endParaRPr>
          </a:p>
          <a:p>
            <a:pPr marL="285750" indent="-285750">
              <a:buFont typeface="Arial,Sans-Serif"/>
              <a:buChar char="•"/>
            </a:pPr>
            <a:endParaRPr lang="en-US" dirty="0">
              <a:cs typeface="Calibri"/>
            </a:endParaRPr>
          </a:p>
          <a:p>
            <a:pPr marL="285750" indent="-285750">
              <a:buFont typeface="Arial,Sans-Serif"/>
              <a:buChar char="•"/>
            </a:pPr>
            <a:r>
              <a:rPr lang="en-US" dirty="0"/>
              <a:t>FDBC works with Chiefs to identify impact to local resources and identifies in advance decision points when they will request OFMAS assistance. </a:t>
            </a:r>
            <a:endParaRPr lang="en-US" dirty="0">
              <a:cs typeface="Calibri"/>
            </a:endParaRPr>
          </a:p>
          <a:p>
            <a:pPr marL="285750" indent="-285750">
              <a:buFont typeface="Arial,Sans-Serif"/>
              <a:buChar char="•"/>
            </a:pPr>
            <a:r>
              <a:rPr lang="en-US" dirty="0"/>
              <a:t>Request to OSFM </a:t>
            </a:r>
            <a:endParaRPr lang="en-US" dirty="0">
              <a:cs typeface="Calibri"/>
            </a:endParaRPr>
          </a:p>
          <a:p>
            <a:pPr marL="285750" indent="-285750">
              <a:buFont typeface="Arial,Sans-Serif"/>
              <a:buChar char="•"/>
            </a:pPr>
            <a:endParaRPr lang="en-US" dirty="0">
              <a:cs typeface="Calibri"/>
            </a:endParaRPr>
          </a:p>
          <a:p>
            <a:pPr marL="285750" indent="-285750">
              <a:buFont typeface="Arial,Sans-Serif"/>
              <a:buChar char="•"/>
            </a:pPr>
            <a:r>
              <a:rPr lang="en-US" dirty="0"/>
              <a:t>SFM Notification to G.O. </a:t>
            </a:r>
            <a:endParaRPr lang="en-US" dirty="0">
              <a:cs typeface="Calibri"/>
            </a:endParaRPr>
          </a:p>
          <a:p>
            <a:pPr marL="285750" indent="-285750">
              <a:buFont typeface="Arial,Sans-Serif"/>
              <a:buChar char="•"/>
            </a:pPr>
            <a:endParaRPr lang="en-US" dirty="0">
              <a:cs typeface="Calibri"/>
            </a:endParaRPr>
          </a:p>
          <a:p>
            <a:pPr marL="285750" indent="-285750">
              <a:buFont typeface="Arial,Sans-Serif"/>
              <a:buChar char="•"/>
            </a:pPr>
            <a:r>
              <a:rPr lang="en-US" dirty="0"/>
              <a:t>Generally preloaded Requests takes minute </a:t>
            </a:r>
            <a:endParaRPr lang="en-US" dirty="0">
              <a:cs typeface="Calibri"/>
            </a:endParaRPr>
          </a:p>
          <a:p>
            <a:pPr marL="285750" indent="-285750">
              <a:buFont typeface="Arial,Sans-Serif"/>
              <a:buChar char="•"/>
            </a:pPr>
            <a:endParaRPr lang="en-US" dirty="0"/>
          </a:p>
          <a:p>
            <a:pPr marL="285750" indent="-285750">
              <a:buFont typeface="Arial,Sans-Serif"/>
              <a:buChar char="•"/>
            </a:pPr>
            <a:r>
              <a:rPr lang="en-US" dirty="0"/>
              <a:t>SFM request for E.O. to allow out of state resources </a:t>
            </a:r>
            <a:endParaRPr lang="en-US" dirty="0">
              <a:cs typeface="Calibri"/>
            </a:endParaRPr>
          </a:p>
          <a:p>
            <a:pPr marL="285750" indent="-285750">
              <a:buFont typeface="Arial,Sans-Serif"/>
              <a:buChar char="•"/>
            </a:pPr>
            <a:endParaRPr lang="en-US" dirty="0">
              <a:cs typeface="Calibri"/>
            </a:endParaRPr>
          </a:p>
          <a:p>
            <a:pPr marL="285750" indent="-285750">
              <a:buFont typeface="Arial,Sans-Serif"/>
              <a:buChar char="•"/>
            </a:pPr>
            <a:r>
              <a:rPr lang="en-US" dirty="0"/>
              <a:t>Incident process-Robust</a:t>
            </a:r>
            <a:endParaRPr lang="en-US" dirty="0">
              <a:cs typeface="Calibri"/>
            </a:endParaRPr>
          </a:p>
          <a:p>
            <a:endParaRPr lang="en-US" dirty="0">
              <a:cs typeface="Calibri"/>
            </a:endParaRPr>
          </a:p>
          <a:p>
            <a:endParaRPr lang="en-US" sz="110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1D12E-BAB5-41AB-97CB-B728A58E2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0608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2400" y="122238"/>
            <a:ext cx="1625600" cy="914400"/>
          </a:xfrm>
        </p:spPr>
      </p:sp>
      <p:sp>
        <p:nvSpPr>
          <p:cNvPr id="3" name="Notes Placeholder 2"/>
          <p:cNvSpPr>
            <a:spLocks noGrp="1"/>
          </p:cNvSpPr>
          <p:nvPr>
            <p:ph type="body" idx="1"/>
          </p:nvPr>
        </p:nvSpPr>
        <p:spPr>
          <a:xfrm>
            <a:off x="327377" y="1272844"/>
            <a:ext cx="6445955" cy="3660458"/>
          </a:xfrm>
        </p:spPr>
        <p:txBody>
          <a:bodyPr/>
          <a:lstStyle/>
          <a:p>
            <a:r>
              <a:rPr lang="en-US" sz="1100"/>
              <a:t>Emergency Response </a:t>
            </a:r>
          </a:p>
          <a:p>
            <a:pPr marL="171450" indent="-171450">
              <a:buFont typeface="Arial"/>
              <a:buChar char="•"/>
            </a:pPr>
            <a:r>
              <a:rPr lang="en-US" sz="1100"/>
              <a:t>Keep fires small and away from communities </a:t>
            </a:r>
          </a:p>
          <a:p>
            <a:pPr marL="171450" indent="-171450">
              <a:buFont typeface="Arial"/>
              <a:buChar char="•"/>
            </a:pPr>
            <a:r>
              <a:rPr lang="en-US" sz="1100"/>
              <a:t>Continuous improvement of and service to the Oregon Fire Mutual Aid System (OFMAS) </a:t>
            </a:r>
          </a:p>
          <a:p>
            <a:pPr marL="171450" indent="-171450">
              <a:buFont typeface="Arial"/>
              <a:buChar char="•"/>
            </a:pPr>
            <a:r>
              <a:rPr lang="en-US" sz="1100"/>
              <a:t>Creation of statewide Engine Program to bolster OFMAS </a:t>
            </a:r>
          </a:p>
          <a:p>
            <a:pPr marL="171450" indent="-171450">
              <a:buFont typeface="Arial"/>
              <a:buChar char="•"/>
            </a:pPr>
            <a:r>
              <a:rPr lang="en-US" sz="1100"/>
              <a:t>Rapid and efficient response to hazardous materials incidents </a:t>
            </a:r>
          </a:p>
          <a:p>
            <a:r>
              <a:rPr lang="en-US" sz="1100"/>
              <a:t>Reg Svc </a:t>
            </a:r>
          </a:p>
          <a:p>
            <a:pPr marL="171450" indent="-171450">
              <a:buFont typeface="Arial"/>
              <a:buChar char="•"/>
            </a:pPr>
            <a:r>
              <a:rPr lang="en-US" sz="1100"/>
              <a:t>Conduct thorough and effective fire safety inspections and audits in program areas for public safety </a:t>
            </a:r>
          </a:p>
          <a:p>
            <a:pPr marL="171450" indent="-171450">
              <a:buFont typeface="Arial"/>
              <a:buChar char="•"/>
            </a:pPr>
            <a:r>
              <a:rPr lang="en-US" sz="1100"/>
              <a:t>Provide technical expertise to regulated industries to assist them accomplish compliance </a:t>
            </a:r>
          </a:p>
          <a:p>
            <a:pPr marL="171450" indent="-171450">
              <a:buFont typeface="Arial"/>
              <a:buChar char="•"/>
            </a:pPr>
            <a:r>
              <a:rPr lang="en-US" sz="1100"/>
              <a:t>Assist emergency planners, responders, and the public to access information about hazardous substances in their communities so they may be better prepared </a:t>
            </a:r>
          </a:p>
          <a:p>
            <a:pPr marL="0" marR="0" fontAlgn="base">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FLSE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number of resources, tools and educational materials for the Oregon Fire Service and the communities OSFM serves.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number of outreach opportunities (events, planning efforts, partner connections)  </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Partner with the Oregon fire service and partners to reduce fires, loss of life, injury and property damage.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awareness of the Community Risk Reduction process to the Oregon Fire Service.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Continue to utilize the data to help guide, tell the stories and drive programs to support the Oregon Fire Service and people of Oregon. </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FLSS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investigations to determine the origin and cause; leverage the lessons learned to build program messaging and prevention outreach.</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investigations to assist in the criminal prosecution of arson fires.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code inspections and abate fire hazards in commercial buildings, institutional occupancies such as schools, multi-family housing of three or more units, and high-hazard operations, including state </a:t>
            </a:r>
            <a:r>
              <a:rPr lang="en-US" sz="1100">
                <a:effectLst/>
                <a:latin typeface="Times New Roman" panose="02020603050405020304" pitchFamily="18" charset="0"/>
                <a:ea typeface="Times New Roman" panose="02020603050405020304" pitchFamily="18" charset="0"/>
              </a:rPr>
              <a:t>properties and corrections facilities, to prevent potential fires by maintaining a high level of fire and life safety in vulnerable populations.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Develop and adopt the Oregon Fire Code, updating every 3 years, through a robust and transparent process utilizing the Oregon Fire Code Advisory Board (OFCAB) reflective of Oregon values.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Provide the Oregon Fire Service and stakeholders with fire code interpretation and technical expertise when local questions or issues arise.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department access and water supply plan review for new developments.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Provide community outreach and fire prevention program development assistance to local jurisdictions to increase community resilience. </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capability of the Oregon Fire Service by providing  certification training in areas of fire investigation, competency recognition, and fire inspection.</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unscheduled surveys of Skilled Nursing Facilities (SNFs), Ambulatory Surgical Centers (ASC), inpatient Hospice facilities, Hospitals, and End-Stage Renal Disease (ESRD) facilities across the state that </a:t>
            </a:r>
            <a:r>
              <a:rPr lang="en-US" sz="1100">
                <a:effectLst/>
                <a:latin typeface="Times New Roman" panose="02020603050405020304" pitchFamily="18" charset="0"/>
                <a:ea typeface="Times New Roman" panose="02020603050405020304" pitchFamily="18" charset="0"/>
              </a:rPr>
              <a:t>receive federal Centers for Medicare/Medicaid (CMS) funding to ensure compliance and protect this vulnerable population.</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1D12E-BAB5-41AB-97CB-B728A58E2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1716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2400" y="122238"/>
            <a:ext cx="1625600" cy="914400"/>
          </a:xfrm>
        </p:spPr>
      </p:sp>
      <p:sp>
        <p:nvSpPr>
          <p:cNvPr id="3" name="Notes Placeholder 2"/>
          <p:cNvSpPr>
            <a:spLocks noGrp="1"/>
          </p:cNvSpPr>
          <p:nvPr>
            <p:ph type="body" idx="1"/>
          </p:nvPr>
        </p:nvSpPr>
        <p:spPr>
          <a:xfrm>
            <a:off x="327377" y="1272844"/>
            <a:ext cx="6445955" cy="3660458"/>
          </a:xfrm>
        </p:spPr>
        <p:txBody>
          <a:bodyPr/>
          <a:lstStyle/>
          <a:p>
            <a:r>
              <a:rPr lang="en-US" sz="1100"/>
              <a:t>Emergency Response </a:t>
            </a:r>
          </a:p>
          <a:p>
            <a:pPr marL="171450" indent="-171450">
              <a:buFont typeface="Arial"/>
              <a:buChar char="•"/>
            </a:pPr>
            <a:r>
              <a:rPr lang="en-US" sz="1100"/>
              <a:t>Keep fires small and away from communities </a:t>
            </a:r>
          </a:p>
          <a:p>
            <a:pPr marL="171450" indent="-171450">
              <a:buFont typeface="Arial"/>
              <a:buChar char="•"/>
            </a:pPr>
            <a:r>
              <a:rPr lang="en-US" sz="1100"/>
              <a:t>Continuous improvement of and service to the Oregon Fire Mutual Aid System (OFMAS) </a:t>
            </a:r>
          </a:p>
          <a:p>
            <a:pPr marL="171450" indent="-171450">
              <a:buFont typeface="Arial"/>
              <a:buChar char="•"/>
            </a:pPr>
            <a:r>
              <a:rPr lang="en-US" sz="1100"/>
              <a:t>Creation of statewide Engine Program to bolster OFMAS </a:t>
            </a:r>
          </a:p>
          <a:p>
            <a:pPr marL="171450" indent="-171450">
              <a:buFont typeface="Arial"/>
              <a:buChar char="•"/>
            </a:pPr>
            <a:r>
              <a:rPr lang="en-US" sz="1100"/>
              <a:t>Rapid and efficient response to hazardous materials incidents </a:t>
            </a:r>
          </a:p>
          <a:p>
            <a:r>
              <a:rPr lang="en-US" sz="1100"/>
              <a:t>Reg Svc </a:t>
            </a:r>
          </a:p>
          <a:p>
            <a:pPr marL="171450" indent="-171450">
              <a:buFont typeface="Arial"/>
              <a:buChar char="•"/>
            </a:pPr>
            <a:r>
              <a:rPr lang="en-US" sz="1100"/>
              <a:t>Conduct thorough and effective fire safety inspections and audits in program areas for public safety </a:t>
            </a:r>
          </a:p>
          <a:p>
            <a:pPr marL="171450" indent="-171450">
              <a:buFont typeface="Arial"/>
              <a:buChar char="•"/>
            </a:pPr>
            <a:r>
              <a:rPr lang="en-US" sz="1100"/>
              <a:t>Provide technical expertise to regulated industries to assist them accomplish compliance </a:t>
            </a:r>
          </a:p>
          <a:p>
            <a:pPr marL="171450" indent="-171450">
              <a:buFont typeface="Arial"/>
              <a:buChar char="•"/>
            </a:pPr>
            <a:r>
              <a:rPr lang="en-US" sz="1100"/>
              <a:t>Assist emergency planners, responders, and the public to access information about hazardous substances in their communities so they may be better prepared </a:t>
            </a:r>
          </a:p>
          <a:p>
            <a:pPr marL="0" marR="0" fontAlgn="base">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FLSE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number of resources, tools and educational materials for the Oregon Fire Service and the communities OSFM serves.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number of outreach opportunities (events, planning efforts, partner connections)  </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Partner with the Oregon fire service and partners to reduce fires, loss of life, injury and property damage.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awareness of the Community Risk Reduction process to the Oregon Fire Service.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Continue to utilize the data to help guide, tell the stories and drive programs to support the Oregon Fire Service and people of Oregon. </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FLSS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investigations to determine the origin and cause; leverage the lessons learned to build program messaging and prevention outreach.</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investigations to assist in the criminal prosecution of arson fires.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code inspections and abate fire hazards in commercial buildings, institutional occupancies such as schools, multi-family housing of three or more units, and high-hazard operations, including state </a:t>
            </a:r>
            <a:r>
              <a:rPr lang="en-US" sz="1100">
                <a:effectLst/>
                <a:latin typeface="Times New Roman" panose="02020603050405020304" pitchFamily="18" charset="0"/>
                <a:ea typeface="Times New Roman" panose="02020603050405020304" pitchFamily="18" charset="0"/>
              </a:rPr>
              <a:t>properties and corrections facilities, to prevent potential fires by maintaining a high level of fire and life safety in vulnerable populations.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Develop and adopt the Oregon Fire Code, updating every 3 years, through a robust and transparent process utilizing the Oregon Fire Code Advisory Board (OFCAB) reflective of Oregon values.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Provide the Oregon Fire Service and stakeholders with fire code interpretation and technical expertise when local questions or issues arise.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department access and water supply plan review for new developments.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Provide community outreach and fire prevention program development assistance to local jurisdictions to increase community resilience. </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capability of the Oregon Fire Service by providing  certification training in areas of fire investigation, competency recognition, and fire inspection.</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unscheduled surveys of Skilled Nursing Facilities (SNFs), Ambulatory Surgical Centers (ASC), inpatient Hospice facilities, Hospitals, and End-Stage Renal Disease (ESRD) facilities across the state that </a:t>
            </a:r>
            <a:r>
              <a:rPr lang="en-US" sz="1100">
                <a:effectLst/>
                <a:latin typeface="Times New Roman" panose="02020603050405020304" pitchFamily="18" charset="0"/>
                <a:ea typeface="Times New Roman" panose="02020603050405020304" pitchFamily="18" charset="0"/>
              </a:rPr>
              <a:t>receive federal Centers for Medicare/Medicaid (CMS) funding to ensure compliance and protect this vulnerable population.</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1D12E-BAB5-41AB-97CB-B728A58E2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227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2400" y="122238"/>
            <a:ext cx="1625600" cy="914400"/>
          </a:xfrm>
        </p:spPr>
      </p:sp>
      <p:sp>
        <p:nvSpPr>
          <p:cNvPr id="3" name="Notes Placeholder 2"/>
          <p:cNvSpPr>
            <a:spLocks noGrp="1"/>
          </p:cNvSpPr>
          <p:nvPr>
            <p:ph type="body" idx="1"/>
          </p:nvPr>
        </p:nvSpPr>
        <p:spPr>
          <a:xfrm>
            <a:off x="327377" y="1272844"/>
            <a:ext cx="6445955" cy="3660458"/>
          </a:xfrm>
        </p:spPr>
        <p:txBody>
          <a:bodyPr/>
          <a:lstStyle/>
          <a:p>
            <a:r>
              <a:rPr lang="en-US" sz="1100"/>
              <a:t>Emergency Response </a:t>
            </a:r>
          </a:p>
          <a:p>
            <a:pPr marL="171450" indent="-171450">
              <a:buFont typeface="Arial"/>
              <a:buChar char="•"/>
            </a:pPr>
            <a:r>
              <a:rPr lang="en-US" sz="1100"/>
              <a:t>Keep fires small and away from communities </a:t>
            </a:r>
          </a:p>
          <a:p>
            <a:pPr marL="171450" indent="-171450">
              <a:buFont typeface="Arial"/>
              <a:buChar char="•"/>
            </a:pPr>
            <a:r>
              <a:rPr lang="en-US" sz="1100"/>
              <a:t>Continuous improvement of and service to the Oregon Fire Mutual Aid System (OFMAS) </a:t>
            </a:r>
          </a:p>
          <a:p>
            <a:pPr marL="171450" indent="-171450">
              <a:buFont typeface="Arial"/>
              <a:buChar char="•"/>
            </a:pPr>
            <a:r>
              <a:rPr lang="en-US" sz="1100"/>
              <a:t>Creation of statewide Engine Program to bolster OFMAS </a:t>
            </a:r>
          </a:p>
          <a:p>
            <a:pPr marL="171450" indent="-171450">
              <a:buFont typeface="Arial"/>
              <a:buChar char="•"/>
            </a:pPr>
            <a:r>
              <a:rPr lang="en-US" sz="1100"/>
              <a:t>Rapid and efficient response to hazardous materials incidents </a:t>
            </a:r>
          </a:p>
          <a:p>
            <a:r>
              <a:rPr lang="en-US" sz="1100"/>
              <a:t>Reg Svc </a:t>
            </a:r>
          </a:p>
          <a:p>
            <a:pPr marL="171450" indent="-171450">
              <a:buFont typeface="Arial"/>
              <a:buChar char="•"/>
            </a:pPr>
            <a:r>
              <a:rPr lang="en-US" sz="1100"/>
              <a:t>Conduct thorough and effective fire safety inspections and audits in program areas for public safety </a:t>
            </a:r>
          </a:p>
          <a:p>
            <a:pPr marL="171450" indent="-171450">
              <a:buFont typeface="Arial"/>
              <a:buChar char="•"/>
            </a:pPr>
            <a:r>
              <a:rPr lang="en-US" sz="1100"/>
              <a:t>Provide technical expertise to regulated industries to assist them accomplish compliance </a:t>
            </a:r>
          </a:p>
          <a:p>
            <a:pPr marL="171450" indent="-171450">
              <a:buFont typeface="Arial"/>
              <a:buChar char="•"/>
            </a:pPr>
            <a:r>
              <a:rPr lang="en-US" sz="1100"/>
              <a:t>Assist emergency planners, responders, and the public to access information about hazardous substances in their communities so they may be better prepared </a:t>
            </a:r>
          </a:p>
          <a:p>
            <a:pPr marL="0" marR="0" fontAlgn="base">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FLSE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number of resources, tools and educational materials for the Oregon Fire Service and the communities OSFM serves.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number of outreach opportunities (events, planning efforts, partner connections)  </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Partner with the Oregon fire service and partners to reduce fires, loss of life, injury and property damage.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awareness of the Community Risk Reduction process to the Oregon Fire Service.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Continue to utilize the data to help guide, tell the stories and drive programs to support the Oregon Fire Service and people of Oregon. </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FLSS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investigations to determine the origin and cause; leverage the lessons learned to build program messaging and prevention outreach.</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investigations to assist in the criminal prosecution of arson fires.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code inspections and abate fire hazards in commercial buildings, institutional occupancies such as schools, multi-family housing of three or more units, and high-hazard operations, including state </a:t>
            </a:r>
            <a:r>
              <a:rPr lang="en-US" sz="1100">
                <a:effectLst/>
                <a:latin typeface="Times New Roman" panose="02020603050405020304" pitchFamily="18" charset="0"/>
                <a:ea typeface="Times New Roman" panose="02020603050405020304" pitchFamily="18" charset="0"/>
              </a:rPr>
              <a:t>properties and corrections facilities, to prevent potential fires by maintaining a high level of fire and life safety in vulnerable populations.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Develop and adopt the Oregon Fire Code, updating every 3 years, through a robust and transparent process utilizing the Oregon Fire Code Advisory Board (OFCAB) reflective of Oregon values.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Provide the Oregon Fire Service and stakeholders with fire code interpretation and technical expertise when local questions or issues arise.</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fire department access and water supply plan review for new developments.</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Provide community outreach and fire prevention program development assistance to local jurisdictions to increase community resilience. </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Increase the capability of the Oregon Fire Service by providing  certification training in areas of fire investigation, competency recognition, and fire inspection.</a:t>
            </a:r>
            <a:r>
              <a:rPr lang="en-US" sz="1100">
                <a:effectLst/>
                <a:latin typeface="Calibri" panose="020F0502020204030204" pitchFamily="34" charset="0"/>
                <a:ea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100">
                <a:solidFill>
                  <a:srgbClr val="000000"/>
                </a:solidFill>
                <a:effectLst/>
                <a:latin typeface="Calibri" panose="020F0502020204030204" pitchFamily="34" charset="0"/>
                <a:ea typeface="Times New Roman" panose="02020603050405020304" pitchFamily="18" charset="0"/>
              </a:rPr>
              <a:t>Conduct unscheduled surveys of Skilled Nursing Facilities (SNFs), Ambulatory Surgical Centers (ASC), inpatient Hospice facilities, Hospitals, and End-Stage Renal Disease (ESRD) facilities across the state that </a:t>
            </a:r>
            <a:r>
              <a:rPr lang="en-US" sz="1100">
                <a:effectLst/>
                <a:latin typeface="Times New Roman" panose="02020603050405020304" pitchFamily="18" charset="0"/>
                <a:ea typeface="Times New Roman" panose="02020603050405020304" pitchFamily="18" charset="0"/>
              </a:rPr>
              <a:t>receive federal Centers for Medicare/Medicaid (CMS) funding to ensure compliance and protect this vulnerable population.</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1D12E-BAB5-41AB-97CB-B728A58E2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5462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111111"/>
                </a:solidFill>
                <a:effectLst/>
                <a:latin typeface="Open Sans" panose="020B0606030504020204" pitchFamily="34" charset="0"/>
                <a:ea typeface="Open Sans" panose="020B0606030504020204" pitchFamily="34" charset="0"/>
                <a:cs typeface="Open Sans" panose="020B0606030504020204" pitchFamily="34" charset="0"/>
              </a:rPr>
              <a:t>Approximately 70% of all the wildfires in Oregon are caused by humans. We can prevent wildfires to give our first responders the best chance.</a:t>
            </a:r>
          </a:p>
          <a:p>
            <a:pPr marL="0" marR="0">
              <a:spcBef>
                <a:spcPts val="0"/>
              </a:spcBef>
              <a:spcAft>
                <a:spcPts val="0"/>
              </a:spcAft>
            </a:pPr>
            <a:r>
              <a:rPr lang="en-US" sz="1800" dirty="0">
                <a:solidFill>
                  <a:srgbClr val="111111"/>
                </a:solidFill>
                <a:effectLst/>
                <a:latin typeface="Open Sans" panose="020B0606030504020204" pitchFamily="34" charset="0"/>
                <a:ea typeface="Open Sans" panose="020B0606030504020204" pitchFamily="34" charset="0"/>
                <a:cs typeface="Open Sans" panose="020B0606030504020204" pitchFamily="34" charset="0"/>
              </a:rPr>
              <a:t>	make sure your campfires are cold to the touch before you leave</a:t>
            </a:r>
          </a:p>
          <a:p>
            <a:pPr marL="0" marR="0">
              <a:spcBef>
                <a:spcPts val="0"/>
              </a:spcBef>
              <a:spcAft>
                <a:spcPts val="0"/>
              </a:spcAft>
            </a:pPr>
            <a:r>
              <a:rPr lang="en-US" sz="1800" dirty="0">
                <a:solidFill>
                  <a:srgbClr val="111111"/>
                </a:solidFill>
                <a:effectLst/>
                <a:latin typeface="Open Sans" panose="020B0606030504020204" pitchFamily="34" charset="0"/>
                <a:ea typeface="Open Sans" panose="020B0606030504020204" pitchFamily="34" charset="0"/>
                <a:cs typeface="Open Sans" panose="020B0606030504020204" pitchFamily="34" charset="0"/>
              </a:rPr>
              <a:t>	don’t use equipment like chainsaws or mowers in hot, dry weather</a:t>
            </a:r>
          </a:p>
          <a:p>
            <a:pPr marL="0" marR="0">
              <a:spcBef>
                <a:spcPts val="0"/>
              </a:spcBef>
              <a:spcAft>
                <a:spcPts val="0"/>
              </a:spcAft>
            </a:pPr>
            <a:r>
              <a:rPr lang="en-US" sz="1800" dirty="0">
                <a:solidFill>
                  <a:srgbClr val="111111"/>
                </a:solidFill>
                <a:effectLst/>
                <a:latin typeface="Open Sans" panose="020B0606030504020204" pitchFamily="34" charset="0"/>
                <a:ea typeface="Open Sans" panose="020B0606030504020204" pitchFamily="34" charset="0"/>
                <a:cs typeface="Open Sans" panose="020B0606030504020204" pitchFamily="34" charset="0"/>
              </a:rPr>
              <a:t>	</a:t>
            </a:r>
          </a:p>
          <a:p>
            <a:pPr marL="0" marR="0">
              <a:spcBef>
                <a:spcPts val="0"/>
              </a:spcBef>
              <a:spcAft>
                <a:spcPts val="0"/>
              </a:spcAft>
            </a:pPr>
            <a:r>
              <a:rPr lang="en-US" sz="1800" dirty="0">
                <a:solidFill>
                  <a:srgbClr val="111111"/>
                </a:solidFill>
                <a:effectLst/>
                <a:latin typeface="Open Sans" panose="020B0606030504020204" pitchFamily="34" charset="0"/>
                <a:ea typeface="Open Sans" panose="020B0606030504020204" pitchFamily="34" charset="0"/>
                <a:cs typeface="Open Sans" panose="020B0606030504020204" pitchFamily="34" charset="0"/>
              </a:rPr>
              <a:t>Take action to increase your home’s chance of survival. Good defensible space can give homes a 70-80% chance of surviving a wildfire without fire service needing to intervene. </a:t>
            </a:r>
          </a:p>
          <a:p>
            <a:pPr marL="0" marR="0">
              <a:spcBef>
                <a:spcPts val="0"/>
              </a:spcBef>
              <a:spcAft>
                <a:spcPts val="0"/>
              </a:spcAft>
            </a:pPr>
            <a:r>
              <a:rPr lang="en-US" sz="1800" dirty="0">
                <a:solidFill>
                  <a:srgbClr val="111111"/>
                </a:solidFill>
                <a:effectLst/>
                <a:latin typeface="Open Sans" panose="020B0606030504020204" pitchFamily="34" charset="0"/>
                <a:ea typeface="Open Sans" panose="020B0606030504020204" pitchFamily="34" charset="0"/>
                <a:cs typeface="Open Sans" panose="020B0606030504020204" pitchFamily="34" charset="0"/>
              </a:rPr>
              <a:t>Now is the time to prepare your yard and home for fire season.</a:t>
            </a:r>
          </a:p>
          <a:p>
            <a:pPr marL="0" marR="0">
              <a:spcBef>
                <a:spcPts val="0"/>
              </a:spcBef>
              <a:spcAft>
                <a:spcPts val="0"/>
              </a:spcAft>
            </a:pPr>
            <a:r>
              <a:rPr lang="en-US" sz="1800" dirty="0">
                <a:solidFill>
                  <a:srgbClr val="111111"/>
                </a:solidFill>
                <a:effectLst/>
                <a:latin typeface="Open Sans" panose="020B0606030504020204" pitchFamily="34" charset="0"/>
                <a:ea typeface="Open Sans" panose="020B0606030504020204" pitchFamily="34" charset="0"/>
                <a:cs typeface="Open Sans" panose="020B0606030504020204" pitchFamily="34" charset="0"/>
              </a:rPr>
              <a:t>You can request an assessment by visiting Oregon Defensible Space dot com. </a:t>
            </a:r>
          </a:p>
          <a:p>
            <a:pPr marL="0" marR="0">
              <a:spcBef>
                <a:spcPts val="0"/>
              </a:spcBef>
              <a:spcAft>
                <a:spcPts val="0"/>
              </a:spcAft>
            </a:pPr>
            <a:r>
              <a:rPr lang="en-US" sz="1800" dirty="0">
                <a:solidFill>
                  <a:srgbClr val="111111"/>
                </a:solidFill>
                <a:effectLst/>
                <a:latin typeface="Open Sans" panose="020B0606030504020204" pitchFamily="34" charset="0"/>
                <a:ea typeface="Open Sans" panose="020B0606030504020204" pitchFamily="34" charset="0"/>
                <a:cs typeface="Open Sans" panose="020B0606030504020204" pitchFamily="34" charset="0"/>
              </a:rPr>
              <a:t>OSFM and its partner agencies have offered more than 350 free assessments in the past month to make sure Oregon is as prepared as possible for fire season 2024</a:t>
            </a:r>
          </a:p>
          <a:p>
            <a:pPr marL="0"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D2C3CC-B5D4-4ACA-8BE0-37A8C90F09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3411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508000"/>
            <a:ext cx="4638675" cy="2609850"/>
          </a:xfrm>
        </p:spPr>
      </p:sp>
      <p:sp>
        <p:nvSpPr>
          <p:cNvPr id="3" name="Notes Placeholder 2"/>
          <p:cNvSpPr>
            <a:spLocks noGrp="1"/>
          </p:cNvSpPr>
          <p:nvPr>
            <p:ph type="body" idx="1"/>
          </p:nvPr>
        </p:nvSpPr>
        <p:spPr>
          <a:xfrm>
            <a:off x="934720" y="3305387"/>
            <a:ext cx="5075555" cy="3132693"/>
          </a:xfrm>
        </p:spPr>
        <p:txBody>
          <a:bodyPr/>
          <a:lstStyle/>
          <a:p>
            <a:endParaRPr lang="en-US"/>
          </a:p>
        </p:txBody>
      </p:sp>
      <p:sp>
        <p:nvSpPr>
          <p:cNvPr id="4" name="Slide Number Placeholder 3"/>
          <p:cNvSpPr>
            <a:spLocks noGrp="1"/>
          </p:cNvSpPr>
          <p:nvPr>
            <p:ph type="sldNum" sz="quarter" idx="5"/>
          </p:nvPr>
        </p:nvSpPr>
        <p:spPr>
          <a:xfrm>
            <a:off x="2133600" y="6781800"/>
            <a:ext cx="4050453" cy="34700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1169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9959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2412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3923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74276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1479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0256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9269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4170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222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1035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2472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BC38FF-85EA-44F9-876D-6583D4F0B57E}" type="datetime1">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05000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3767AD-1EF1-4394-9DA3-3C29F6C8BCE0}" type="datetime1">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47695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03CF15-9D22-4CEE-87B2-C565C7D0A861}" type="datetime1">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3490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E411B1-152F-4436-BCDE-B4D87BCF115B}" type="datetime1">
              <a:rPr lang="en-US" smtClean="0"/>
              <a:t>4/22/2024</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71921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C833BB-8E49-4B26-B186-B317D3D285A6}" type="datetime1">
              <a:rPr lang="en-US" smtClean="0"/>
              <a:t>4/22/2024</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66309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D58D3A-172C-4876-874E-7AE9FCF5FBE2}" type="datetime1">
              <a:rPr lang="en-US" smtClean="0"/>
              <a:t>4/22/2024</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2100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035D35-02C0-4B50-A4E2-29646CD9B88C}" type="datetime1">
              <a:rPr lang="en-US" smtClean="0"/>
              <a:t>4/22/2024</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486024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3E520D3E-1901-42EA-A3D4-852DB347EB7D}" type="datetime1">
              <a:rPr lang="en-US" smtClean="0"/>
              <a:t>4/22/2024</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76790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56AEA769-EC19-417A-BC56-F88171A0D216}" type="datetime1">
              <a:rPr lang="en-US" smtClean="0"/>
              <a:t>4/22/2024</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594131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4276A6-CBF7-4E28-868E-793C8E6A0EED}" type="datetime1">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70604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60DA86-E4F9-40E6-A8A4-58798CA5E15E}" type="datetime1">
              <a:rPr lang="en-US" smtClean="0"/>
              <a:t>4/22/2024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276249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A9A5C-B938-4904-9082-07A98A8545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43461F-E09F-4E1A-B833-39A7CD354DD3}"/>
              </a:ext>
            </a:extLst>
          </p:cNvPr>
          <p:cNvSpPr>
            <a:spLocks noGrp="1"/>
          </p:cNvSpPr>
          <p:nvPr>
            <p:ph type="subTitle" idx="1"/>
          </p:nvPr>
        </p:nvSpPr>
        <p:spPr>
          <a:xfrm>
            <a:off x="1524000" y="3602038"/>
            <a:ext cx="9144000" cy="1655762"/>
          </a:xfrm>
        </p:spPr>
        <p:txBody>
          <a:bodyPr/>
          <a:lstStyle>
            <a:lvl1pPr marL="0" indent="0" algn="ctr">
              <a:buNone/>
              <a:defRPr sz="2400"/>
            </a:lvl1pPr>
            <a:lvl2pPr marL="457246" indent="0" algn="ctr">
              <a:buNone/>
              <a:defRPr sz="2000"/>
            </a:lvl2pPr>
            <a:lvl3pPr marL="914492" indent="0" algn="ctr">
              <a:buNone/>
              <a:defRPr sz="1800"/>
            </a:lvl3pPr>
            <a:lvl4pPr marL="1371738" indent="0" algn="ctr">
              <a:buNone/>
              <a:defRPr sz="1600"/>
            </a:lvl4pPr>
            <a:lvl5pPr marL="1828983" indent="0" algn="ctr">
              <a:buNone/>
              <a:defRPr sz="1600"/>
            </a:lvl5pPr>
            <a:lvl6pPr marL="2286228" indent="0" algn="ctr">
              <a:buNone/>
              <a:defRPr sz="1600"/>
            </a:lvl6pPr>
            <a:lvl7pPr marL="2743475" indent="0" algn="ctr">
              <a:buNone/>
              <a:defRPr sz="1600"/>
            </a:lvl7pPr>
            <a:lvl8pPr marL="3200720" indent="0" algn="ctr">
              <a:buNone/>
              <a:defRPr sz="1600"/>
            </a:lvl8pPr>
            <a:lvl9pPr marL="3657966"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034261-A5D8-415B-9875-DBE856EDD7D8}"/>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5" name="Footer Placeholder 4">
            <a:extLst>
              <a:ext uri="{FF2B5EF4-FFF2-40B4-BE49-F238E27FC236}">
                <a16:creationId xmlns:a16="http://schemas.microsoft.com/office/drawing/2014/main" id="{8C667BFA-AB91-40FD-BAB9-CB71009317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014EC6-880A-4C3E-8181-21900892FEAE}"/>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12078365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D336-616F-445A-A177-A10FC9A49B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34AF52-7BE8-46D7-BE09-202F93B580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0F8D3D-E264-4728-A158-92B46527923B}"/>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5" name="Footer Placeholder 4">
            <a:extLst>
              <a:ext uri="{FF2B5EF4-FFF2-40B4-BE49-F238E27FC236}">
                <a16:creationId xmlns:a16="http://schemas.microsoft.com/office/drawing/2014/main" id="{2C6B5D4F-E278-4D45-BC4F-2929C6ECE3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C40D6F-E725-4EE2-A873-C79E1C6E89D3}"/>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28684205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3B3CF-E0BC-493D-9DF0-A511B9552597}"/>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5701CC-B295-447E-92E9-07B3F5377B37}"/>
              </a:ext>
            </a:extLst>
          </p:cNvPr>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46" indent="0">
              <a:buNone/>
              <a:defRPr sz="2000">
                <a:solidFill>
                  <a:schemeClr val="tx1">
                    <a:tint val="75000"/>
                  </a:schemeClr>
                </a:solidFill>
              </a:defRPr>
            </a:lvl2pPr>
            <a:lvl3pPr marL="914492" indent="0">
              <a:buNone/>
              <a:defRPr sz="1800">
                <a:solidFill>
                  <a:schemeClr val="tx1">
                    <a:tint val="75000"/>
                  </a:schemeClr>
                </a:solidFill>
              </a:defRPr>
            </a:lvl3pPr>
            <a:lvl4pPr marL="1371738" indent="0">
              <a:buNone/>
              <a:defRPr sz="1600">
                <a:solidFill>
                  <a:schemeClr val="tx1">
                    <a:tint val="75000"/>
                  </a:schemeClr>
                </a:solidFill>
              </a:defRPr>
            </a:lvl4pPr>
            <a:lvl5pPr marL="1828983" indent="0">
              <a:buNone/>
              <a:defRPr sz="1600">
                <a:solidFill>
                  <a:schemeClr val="tx1">
                    <a:tint val="75000"/>
                  </a:schemeClr>
                </a:solidFill>
              </a:defRPr>
            </a:lvl5pPr>
            <a:lvl6pPr marL="2286228" indent="0">
              <a:buNone/>
              <a:defRPr sz="1600">
                <a:solidFill>
                  <a:schemeClr val="tx1">
                    <a:tint val="75000"/>
                  </a:schemeClr>
                </a:solidFill>
              </a:defRPr>
            </a:lvl6pPr>
            <a:lvl7pPr marL="2743475" indent="0">
              <a:buNone/>
              <a:defRPr sz="1600">
                <a:solidFill>
                  <a:schemeClr val="tx1">
                    <a:tint val="75000"/>
                  </a:schemeClr>
                </a:solidFill>
              </a:defRPr>
            </a:lvl7pPr>
            <a:lvl8pPr marL="3200720" indent="0">
              <a:buNone/>
              <a:defRPr sz="1600">
                <a:solidFill>
                  <a:schemeClr val="tx1">
                    <a:tint val="75000"/>
                  </a:schemeClr>
                </a:solidFill>
              </a:defRPr>
            </a:lvl8pPr>
            <a:lvl9pPr marL="3657966"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DFDB84-3B29-4883-A6E4-CA6432AAC8A2}"/>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5" name="Footer Placeholder 4">
            <a:extLst>
              <a:ext uri="{FF2B5EF4-FFF2-40B4-BE49-F238E27FC236}">
                <a16:creationId xmlns:a16="http://schemas.microsoft.com/office/drawing/2014/main" id="{124BD545-334E-4FDC-A65A-C80CDE0A1C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CCC100-0ED7-41B2-8522-F2A4C042AAA8}"/>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20915450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B666-0C3D-4AB3-BD7F-809EE965FC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842366-5C0B-4598-8B60-BDF067D837BA}"/>
              </a:ext>
            </a:extLst>
          </p:cNvPr>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887BEC-F6B7-4803-B71A-7AA7E8B8A7B4}"/>
              </a:ext>
            </a:extLst>
          </p:cNvPr>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EFD1FC-A31A-40AC-8FC5-E7DEC0FA6C19}"/>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6" name="Footer Placeholder 5">
            <a:extLst>
              <a:ext uri="{FF2B5EF4-FFF2-40B4-BE49-F238E27FC236}">
                <a16:creationId xmlns:a16="http://schemas.microsoft.com/office/drawing/2014/main" id="{FD77C713-EEFA-4134-AD62-FC4E2D24E7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F8E5AE-F228-4082-81D8-F852B7360BC4}"/>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38325769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6EA1B-5ECC-488B-96B5-DFCAC3B2F87D}"/>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535F6B-049E-4F01-A08A-F6614D9BAC2E}"/>
              </a:ext>
            </a:extLst>
          </p:cNvPr>
          <p:cNvSpPr>
            <a:spLocks noGrp="1"/>
          </p:cNvSpPr>
          <p:nvPr>
            <p:ph type="body" idx="1"/>
          </p:nvPr>
        </p:nvSpPr>
        <p:spPr>
          <a:xfrm>
            <a:off x="839790" y="1681163"/>
            <a:ext cx="5157787" cy="823912"/>
          </a:xfrm>
        </p:spPr>
        <p:txBody>
          <a:bodyPr anchor="b"/>
          <a:lstStyle>
            <a:lvl1pPr marL="0" indent="0">
              <a:buNone/>
              <a:defRPr sz="2400" b="1"/>
            </a:lvl1pPr>
            <a:lvl2pPr marL="457246" indent="0">
              <a:buNone/>
              <a:defRPr sz="2000" b="1"/>
            </a:lvl2pPr>
            <a:lvl3pPr marL="914492" indent="0">
              <a:buNone/>
              <a:defRPr sz="1800" b="1"/>
            </a:lvl3pPr>
            <a:lvl4pPr marL="1371738" indent="0">
              <a:buNone/>
              <a:defRPr sz="1600" b="1"/>
            </a:lvl4pPr>
            <a:lvl5pPr marL="1828983" indent="0">
              <a:buNone/>
              <a:defRPr sz="1600" b="1"/>
            </a:lvl5pPr>
            <a:lvl6pPr marL="2286228" indent="0">
              <a:buNone/>
              <a:defRPr sz="1600" b="1"/>
            </a:lvl6pPr>
            <a:lvl7pPr marL="2743475" indent="0">
              <a:buNone/>
              <a:defRPr sz="1600" b="1"/>
            </a:lvl7pPr>
            <a:lvl8pPr marL="3200720" indent="0">
              <a:buNone/>
              <a:defRPr sz="1600" b="1"/>
            </a:lvl8pPr>
            <a:lvl9pPr marL="365796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2F2E33-EB0E-4384-BCE7-0B9B4534EE6E}"/>
              </a:ext>
            </a:extLst>
          </p:cNvPr>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DD7202-B5FA-415C-94AA-06E349B58D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46" indent="0">
              <a:buNone/>
              <a:defRPr sz="2000" b="1"/>
            </a:lvl2pPr>
            <a:lvl3pPr marL="914492" indent="0">
              <a:buNone/>
              <a:defRPr sz="1800" b="1"/>
            </a:lvl3pPr>
            <a:lvl4pPr marL="1371738" indent="0">
              <a:buNone/>
              <a:defRPr sz="1600" b="1"/>
            </a:lvl4pPr>
            <a:lvl5pPr marL="1828983" indent="0">
              <a:buNone/>
              <a:defRPr sz="1600" b="1"/>
            </a:lvl5pPr>
            <a:lvl6pPr marL="2286228" indent="0">
              <a:buNone/>
              <a:defRPr sz="1600" b="1"/>
            </a:lvl6pPr>
            <a:lvl7pPr marL="2743475" indent="0">
              <a:buNone/>
              <a:defRPr sz="1600" b="1"/>
            </a:lvl7pPr>
            <a:lvl8pPr marL="3200720" indent="0">
              <a:buNone/>
              <a:defRPr sz="1600" b="1"/>
            </a:lvl8pPr>
            <a:lvl9pPr marL="365796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1D94FD-9F1F-4AAE-B26F-F55DAC3AF8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C1D6DA-CF4F-4157-A6FB-33758E9DB358}"/>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8" name="Footer Placeholder 7">
            <a:extLst>
              <a:ext uri="{FF2B5EF4-FFF2-40B4-BE49-F238E27FC236}">
                <a16:creationId xmlns:a16="http://schemas.microsoft.com/office/drawing/2014/main" id="{E10FCC88-EEBB-432C-AB40-DCE05E9609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D823E1-0E8F-4A22-92F8-7B4BFEA2579A}"/>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2794745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2C197-5C62-498C-A690-24261FE9CC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A48DE6-7E32-42E4-A3C2-83BF09C6CC64}"/>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4" name="Footer Placeholder 3">
            <a:extLst>
              <a:ext uri="{FF2B5EF4-FFF2-40B4-BE49-F238E27FC236}">
                <a16:creationId xmlns:a16="http://schemas.microsoft.com/office/drawing/2014/main" id="{E40A9549-B5D0-4812-A90C-9E043B4117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B7C731-C184-4A6D-B96B-C8671DDFC3C2}"/>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2813455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CB33A1-B742-48D4-96D6-53002BDEE0DD}"/>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3" name="Footer Placeholder 2">
            <a:extLst>
              <a:ext uri="{FF2B5EF4-FFF2-40B4-BE49-F238E27FC236}">
                <a16:creationId xmlns:a16="http://schemas.microsoft.com/office/drawing/2014/main" id="{F6B7A4F8-8C15-4476-A5A4-5E35BD8270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EF61B6-1D9D-41BF-82B8-C0944F3AA3DC}"/>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2235895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88938-5EFE-45FE-8CD9-D4CAF5878E7C}"/>
              </a:ext>
            </a:extLst>
          </p:cNvPr>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CA7A24-ED10-4C90-8FD5-35B768D534A9}"/>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14141E-0B7E-45DA-9010-6FD1DEA48BAB}"/>
              </a:ext>
            </a:extLst>
          </p:cNvPr>
          <p:cNvSpPr>
            <a:spLocks noGrp="1"/>
          </p:cNvSpPr>
          <p:nvPr>
            <p:ph type="body" sz="half" idx="2"/>
          </p:nvPr>
        </p:nvSpPr>
        <p:spPr>
          <a:xfrm>
            <a:off x="839790" y="2057400"/>
            <a:ext cx="3932237" cy="3811588"/>
          </a:xfrm>
        </p:spPr>
        <p:txBody>
          <a:bodyPr/>
          <a:lstStyle>
            <a:lvl1pPr marL="0" indent="0">
              <a:buNone/>
              <a:defRPr sz="1600"/>
            </a:lvl1pPr>
            <a:lvl2pPr marL="457246" indent="0">
              <a:buNone/>
              <a:defRPr sz="1400"/>
            </a:lvl2pPr>
            <a:lvl3pPr marL="914492" indent="0">
              <a:buNone/>
              <a:defRPr sz="1200"/>
            </a:lvl3pPr>
            <a:lvl4pPr marL="1371738" indent="0">
              <a:buNone/>
              <a:defRPr sz="1000"/>
            </a:lvl4pPr>
            <a:lvl5pPr marL="1828983" indent="0">
              <a:buNone/>
              <a:defRPr sz="1000"/>
            </a:lvl5pPr>
            <a:lvl6pPr marL="2286228" indent="0">
              <a:buNone/>
              <a:defRPr sz="1000"/>
            </a:lvl6pPr>
            <a:lvl7pPr marL="2743475" indent="0">
              <a:buNone/>
              <a:defRPr sz="1000"/>
            </a:lvl7pPr>
            <a:lvl8pPr marL="3200720" indent="0">
              <a:buNone/>
              <a:defRPr sz="1000"/>
            </a:lvl8pPr>
            <a:lvl9pPr marL="365796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28FA12-77F1-4CD8-8B2E-E43BBEE21D35}"/>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6" name="Footer Placeholder 5">
            <a:extLst>
              <a:ext uri="{FF2B5EF4-FFF2-40B4-BE49-F238E27FC236}">
                <a16:creationId xmlns:a16="http://schemas.microsoft.com/office/drawing/2014/main" id="{CB44985D-4751-4B82-9CE1-6F42D65049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319D7F-03C4-48BF-9106-72BBD2B806F5}"/>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4277598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D312-4845-4815-BCE3-22C974163076}"/>
              </a:ext>
            </a:extLst>
          </p:cNvPr>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66AEDE-B046-4359-8524-9CE35F869799}"/>
              </a:ext>
            </a:extLst>
          </p:cNvPr>
          <p:cNvSpPr>
            <a:spLocks noGrp="1"/>
          </p:cNvSpPr>
          <p:nvPr>
            <p:ph type="pic" idx="1"/>
          </p:nvPr>
        </p:nvSpPr>
        <p:spPr>
          <a:xfrm>
            <a:off x="5183188" y="987427"/>
            <a:ext cx="6172200" cy="4873625"/>
          </a:xfrm>
        </p:spPr>
        <p:txBody>
          <a:bodyPr/>
          <a:lstStyle>
            <a:lvl1pPr marL="0" indent="0">
              <a:buNone/>
              <a:defRPr sz="3200"/>
            </a:lvl1pPr>
            <a:lvl2pPr marL="457246" indent="0">
              <a:buNone/>
              <a:defRPr sz="2800"/>
            </a:lvl2pPr>
            <a:lvl3pPr marL="914492" indent="0">
              <a:buNone/>
              <a:defRPr sz="2400"/>
            </a:lvl3pPr>
            <a:lvl4pPr marL="1371738" indent="0">
              <a:buNone/>
              <a:defRPr sz="2000"/>
            </a:lvl4pPr>
            <a:lvl5pPr marL="1828983" indent="0">
              <a:buNone/>
              <a:defRPr sz="2000"/>
            </a:lvl5pPr>
            <a:lvl6pPr marL="2286228" indent="0">
              <a:buNone/>
              <a:defRPr sz="2000"/>
            </a:lvl6pPr>
            <a:lvl7pPr marL="2743475" indent="0">
              <a:buNone/>
              <a:defRPr sz="2000"/>
            </a:lvl7pPr>
            <a:lvl8pPr marL="3200720" indent="0">
              <a:buNone/>
              <a:defRPr sz="2000"/>
            </a:lvl8pPr>
            <a:lvl9pPr marL="3657966" indent="0">
              <a:buNone/>
              <a:defRPr sz="2000"/>
            </a:lvl9pPr>
          </a:lstStyle>
          <a:p>
            <a:endParaRPr lang="en-US"/>
          </a:p>
        </p:txBody>
      </p:sp>
      <p:sp>
        <p:nvSpPr>
          <p:cNvPr id="4" name="Text Placeholder 3">
            <a:extLst>
              <a:ext uri="{FF2B5EF4-FFF2-40B4-BE49-F238E27FC236}">
                <a16:creationId xmlns:a16="http://schemas.microsoft.com/office/drawing/2014/main" id="{D2879641-FF98-4C05-A4D0-8E1BBE640AB4}"/>
              </a:ext>
            </a:extLst>
          </p:cNvPr>
          <p:cNvSpPr>
            <a:spLocks noGrp="1"/>
          </p:cNvSpPr>
          <p:nvPr>
            <p:ph type="body" sz="half" idx="2"/>
          </p:nvPr>
        </p:nvSpPr>
        <p:spPr>
          <a:xfrm>
            <a:off x="839790" y="2057400"/>
            <a:ext cx="3932237" cy="3811588"/>
          </a:xfrm>
        </p:spPr>
        <p:txBody>
          <a:bodyPr/>
          <a:lstStyle>
            <a:lvl1pPr marL="0" indent="0">
              <a:buNone/>
              <a:defRPr sz="1600"/>
            </a:lvl1pPr>
            <a:lvl2pPr marL="457246" indent="0">
              <a:buNone/>
              <a:defRPr sz="1400"/>
            </a:lvl2pPr>
            <a:lvl3pPr marL="914492" indent="0">
              <a:buNone/>
              <a:defRPr sz="1200"/>
            </a:lvl3pPr>
            <a:lvl4pPr marL="1371738" indent="0">
              <a:buNone/>
              <a:defRPr sz="1000"/>
            </a:lvl4pPr>
            <a:lvl5pPr marL="1828983" indent="0">
              <a:buNone/>
              <a:defRPr sz="1000"/>
            </a:lvl5pPr>
            <a:lvl6pPr marL="2286228" indent="0">
              <a:buNone/>
              <a:defRPr sz="1000"/>
            </a:lvl6pPr>
            <a:lvl7pPr marL="2743475" indent="0">
              <a:buNone/>
              <a:defRPr sz="1000"/>
            </a:lvl7pPr>
            <a:lvl8pPr marL="3200720" indent="0">
              <a:buNone/>
              <a:defRPr sz="1000"/>
            </a:lvl8pPr>
            <a:lvl9pPr marL="365796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89DD40-08D6-4702-98F2-1573421826B8}"/>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6" name="Footer Placeholder 5">
            <a:extLst>
              <a:ext uri="{FF2B5EF4-FFF2-40B4-BE49-F238E27FC236}">
                <a16:creationId xmlns:a16="http://schemas.microsoft.com/office/drawing/2014/main" id="{5A047F19-5E2C-4FAB-9AD9-98D629F2F0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A741C3-0944-4429-9FBF-25FE7A3FD400}"/>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34530776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9B8AC-AC5F-4E2F-83EB-2C3B18235F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76981B-EE22-4096-BDB2-22AA93FE23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39309B-14AC-4EFE-84D4-B27BB71B6CAF}"/>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5" name="Footer Placeholder 4">
            <a:extLst>
              <a:ext uri="{FF2B5EF4-FFF2-40B4-BE49-F238E27FC236}">
                <a16:creationId xmlns:a16="http://schemas.microsoft.com/office/drawing/2014/main" id="{CD4EC319-0CDE-4F6B-9DDD-D139A7845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8BA96-59C4-43C3-8A16-D67FBA005CC3}"/>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31987567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24C9E8-BD27-4FD6-B417-AD68C345FA02}"/>
              </a:ext>
            </a:extLst>
          </p:cNvPr>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DB6873-EB7F-4A47-9030-1DA3E24C35DD}"/>
              </a:ext>
            </a:extLst>
          </p:cNvPr>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34C467-4889-4200-AD80-CFB0494C98FD}"/>
              </a:ext>
            </a:extLst>
          </p:cNvPr>
          <p:cNvSpPr>
            <a:spLocks noGrp="1"/>
          </p:cNvSpPr>
          <p:nvPr>
            <p:ph type="dt" sz="half" idx="10"/>
          </p:nvPr>
        </p:nvSpPr>
        <p:spPr/>
        <p:txBody>
          <a:bodyPr/>
          <a:lstStyle/>
          <a:p>
            <a:fld id="{FD9B1622-3B8F-488D-ADB7-FD50F094B633}" type="datetimeFigureOut">
              <a:rPr lang="en-US" smtClean="0"/>
              <a:t>4/22/2024</a:t>
            </a:fld>
            <a:endParaRPr lang="en-US"/>
          </a:p>
        </p:txBody>
      </p:sp>
      <p:sp>
        <p:nvSpPr>
          <p:cNvPr id="5" name="Footer Placeholder 4">
            <a:extLst>
              <a:ext uri="{FF2B5EF4-FFF2-40B4-BE49-F238E27FC236}">
                <a16:creationId xmlns:a16="http://schemas.microsoft.com/office/drawing/2014/main" id="{B387B4D8-F1AF-4BAD-A444-AAB611F47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805F65-24AE-4473-8995-26BBD2D63945}"/>
              </a:ext>
            </a:extLst>
          </p:cNvPr>
          <p:cNvSpPr>
            <a:spLocks noGrp="1"/>
          </p:cNvSpPr>
          <p:nvPr>
            <p:ph type="sldNum" sz="quarter" idx="12"/>
          </p:nvPr>
        </p:nvSpPr>
        <p:spPr/>
        <p:txBody>
          <a:bodyPr/>
          <a:lstStyle/>
          <a:p>
            <a:fld id="{97C59456-F7FC-486C-B130-787458102163}" type="slidenum">
              <a:rPr lang="en-US" smtClean="0"/>
              <a:t>‹#›</a:t>
            </a:fld>
            <a:endParaRPr lang="en-US"/>
          </a:p>
        </p:txBody>
      </p:sp>
    </p:spTree>
    <p:extLst>
      <p:ext uri="{BB962C8B-B14F-4D97-AF65-F5344CB8AC3E}">
        <p14:creationId xmlns:p14="http://schemas.microsoft.com/office/powerpoint/2010/main" val="384687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4/22/2024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96836988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98E12CEC-81C5-4B8D-8F06-02EBE9235097}" type="datetime1">
              <a:rPr lang="en-US" smtClean="0"/>
              <a:t>4/22/2024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Tree>
    <p:extLst>
      <p:ext uri="{BB962C8B-B14F-4D97-AF65-F5344CB8AC3E}">
        <p14:creationId xmlns:p14="http://schemas.microsoft.com/office/powerpoint/2010/main" val="3949389802"/>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539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08B6C-27A3-4A35-8987-6B1DF11A5964}"/>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E37391-0A96-41F2-BD95-64666F526D68}"/>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5C9DEA-6A26-4532-8893-297D4B0F724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9B1622-3B8F-488D-ADB7-FD50F094B633}" type="datetimeFigureOut">
              <a:rPr lang="en-US" smtClean="0"/>
              <a:t>4/22/2024</a:t>
            </a:fld>
            <a:endParaRPr lang="en-US"/>
          </a:p>
        </p:txBody>
      </p:sp>
      <p:sp>
        <p:nvSpPr>
          <p:cNvPr id="5" name="Footer Placeholder 4">
            <a:extLst>
              <a:ext uri="{FF2B5EF4-FFF2-40B4-BE49-F238E27FC236}">
                <a16:creationId xmlns:a16="http://schemas.microsoft.com/office/drawing/2014/main" id="{80275325-6CD7-4EFC-9DBC-E7A5E3275EDC}"/>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E09F3C-BC5E-4025-AD50-19EF6476C4AC}"/>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59456-F7FC-486C-B130-787458102163}" type="slidenum">
              <a:rPr lang="en-US" smtClean="0"/>
              <a:t>‹#›</a:t>
            </a:fld>
            <a:endParaRPr lang="en-US"/>
          </a:p>
        </p:txBody>
      </p:sp>
    </p:spTree>
    <p:extLst>
      <p:ext uri="{BB962C8B-B14F-4D97-AF65-F5344CB8AC3E}">
        <p14:creationId xmlns:p14="http://schemas.microsoft.com/office/powerpoint/2010/main" val="1074726875"/>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l" defTabSz="91449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23" indent="-228623" algn="l" defTabSz="91449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68" indent="-228623" algn="l" defTabSz="91449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114" indent="-228623" algn="l" defTabSz="91449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60"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606"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52"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8"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8"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2" rtl="0" eaLnBrk="1" latinLnBrk="0" hangingPunct="1">
        <a:defRPr sz="1800" kern="1200">
          <a:solidFill>
            <a:schemeClr val="tx1"/>
          </a:solidFill>
          <a:latin typeface="+mn-lt"/>
          <a:ea typeface="+mn-ea"/>
          <a:cs typeface="+mn-cs"/>
        </a:defRPr>
      </a:lvl1pPr>
      <a:lvl2pPr marL="457246" algn="l" defTabSz="914492" rtl="0" eaLnBrk="1" latinLnBrk="0" hangingPunct="1">
        <a:defRPr sz="1800" kern="1200">
          <a:solidFill>
            <a:schemeClr val="tx1"/>
          </a:solidFill>
          <a:latin typeface="+mn-lt"/>
          <a:ea typeface="+mn-ea"/>
          <a:cs typeface="+mn-cs"/>
        </a:defRPr>
      </a:lvl2pPr>
      <a:lvl3pPr marL="914492" algn="l" defTabSz="914492" rtl="0" eaLnBrk="1" latinLnBrk="0" hangingPunct="1">
        <a:defRPr sz="1800" kern="1200">
          <a:solidFill>
            <a:schemeClr val="tx1"/>
          </a:solidFill>
          <a:latin typeface="+mn-lt"/>
          <a:ea typeface="+mn-ea"/>
          <a:cs typeface="+mn-cs"/>
        </a:defRPr>
      </a:lvl3pPr>
      <a:lvl4pPr marL="1371738" algn="l" defTabSz="914492" rtl="0" eaLnBrk="1" latinLnBrk="0" hangingPunct="1">
        <a:defRPr sz="1800" kern="1200">
          <a:solidFill>
            <a:schemeClr val="tx1"/>
          </a:solidFill>
          <a:latin typeface="+mn-lt"/>
          <a:ea typeface="+mn-ea"/>
          <a:cs typeface="+mn-cs"/>
        </a:defRPr>
      </a:lvl4pPr>
      <a:lvl5pPr marL="1828983" algn="l" defTabSz="914492" rtl="0" eaLnBrk="1" latinLnBrk="0" hangingPunct="1">
        <a:defRPr sz="1800" kern="1200">
          <a:solidFill>
            <a:schemeClr val="tx1"/>
          </a:solidFill>
          <a:latin typeface="+mn-lt"/>
          <a:ea typeface="+mn-ea"/>
          <a:cs typeface="+mn-cs"/>
        </a:defRPr>
      </a:lvl5pPr>
      <a:lvl6pPr marL="2286228" algn="l" defTabSz="914492" rtl="0" eaLnBrk="1" latinLnBrk="0" hangingPunct="1">
        <a:defRPr sz="1800" kern="1200">
          <a:solidFill>
            <a:schemeClr val="tx1"/>
          </a:solidFill>
          <a:latin typeface="+mn-lt"/>
          <a:ea typeface="+mn-ea"/>
          <a:cs typeface="+mn-cs"/>
        </a:defRPr>
      </a:lvl6pPr>
      <a:lvl7pPr marL="2743475" algn="l" defTabSz="914492" rtl="0" eaLnBrk="1" latinLnBrk="0" hangingPunct="1">
        <a:defRPr sz="1800" kern="1200">
          <a:solidFill>
            <a:schemeClr val="tx1"/>
          </a:solidFill>
          <a:latin typeface="+mn-lt"/>
          <a:ea typeface="+mn-ea"/>
          <a:cs typeface="+mn-cs"/>
        </a:defRPr>
      </a:lvl7pPr>
      <a:lvl8pPr marL="3200720" algn="l" defTabSz="914492" rtl="0" eaLnBrk="1" latinLnBrk="0" hangingPunct="1">
        <a:defRPr sz="1800" kern="1200">
          <a:solidFill>
            <a:schemeClr val="tx1"/>
          </a:solidFill>
          <a:latin typeface="+mn-lt"/>
          <a:ea typeface="+mn-ea"/>
          <a:cs typeface="+mn-cs"/>
        </a:defRPr>
      </a:lvl8pPr>
      <a:lvl9pPr marL="3657966" algn="l" defTabSz="91449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0.xml"/><Relationship Id="rId1" Type="http://schemas.openxmlformats.org/officeDocument/2006/relationships/themeOverride" Target="../theme/themeOverride1.xml"/><Relationship Id="rId6" Type="http://schemas.openxmlformats.org/officeDocument/2006/relationships/image" Target="../media/image10.png"/><Relationship Id="rId5" Type="http://schemas.openxmlformats.org/officeDocument/2006/relationships/image" Target="../media/image9.gif"/><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0.xml"/><Relationship Id="rId1" Type="http://schemas.openxmlformats.org/officeDocument/2006/relationships/themeOverride" Target="../theme/themeOverride2.xml"/><Relationship Id="rId6" Type="http://schemas.openxmlformats.org/officeDocument/2006/relationships/image" Target="../media/image10.png"/><Relationship Id="rId5" Type="http://schemas.openxmlformats.org/officeDocument/2006/relationships/image" Target="../media/image9.gif"/><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0.xml"/><Relationship Id="rId1" Type="http://schemas.openxmlformats.org/officeDocument/2006/relationships/themeOverride" Target="../theme/themeOverride3.xml"/><Relationship Id="rId6" Type="http://schemas.openxmlformats.org/officeDocument/2006/relationships/image" Target="../media/image10.png"/><Relationship Id="rId5" Type="http://schemas.openxmlformats.org/officeDocument/2006/relationships/image" Target="../media/image9.gif"/><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4.gif"/></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6.gi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8.xml"/><Relationship Id="rId1" Type="http://schemas.openxmlformats.org/officeDocument/2006/relationships/tags" Target="../tags/tag1.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2.xml"/><Relationship Id="rId5" Type="http://schemas.openxmlformats.org/officeDocument/2006/relationships/image" Target="../media/image19.jpe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0.xml"/><Relationship Id="rId6" Type="http://schemas.openxmlformats.org/officeDocument/2006/relationships/image" Target="../media/image33.png"/><Relationship Id="rId5" Type="http://schemas.openxmlformats.org/officeDocument/2006/relationships/image" Target="../media/image27.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36.gif"/></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5.png"/><Relationship Id="rId4" Type="http://schemas.openxmlformats.org/officeDocument/2006/relationships/image" Target="../media/image6.sv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5.png"/><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0.xml"/><Relationship Id="rId1" Type="http://schemas.openxmlformats.org/officeDocument/2006/relationships/themeOverride" Target="../theme/themeOverride4.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52.jpe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0" y="-381799"/>
            <a:ext cx="12783637" cy="2455929"/>
            <a:chOff x="4115530" y="0"/>
            <a:chExt cx="25567273" cy="4911859"/>
          </a:xfrm>
        </p:grpSpPr>
        <p:pic>
          <p:nvPicPr>
            <p:cNvPr id="3" name="Picture 3"/>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a:fillRect/>
            </a:stretch>
          </p:blipFill>
          <p:spPr>
            <a:xfrm>
              <a:off x="4115530" y="763598"/>
              <a:ext cx="24429009" cy="4148261"/>
            </a:xfrm>
            <a:prstGeom prst="rect">
              <a:avLst/>
            </a:prstGeom>
          </p:spPr>
        </p:pic>
        <p:pic>
          <p:nvPicPr>
            <p:cNvPr id="4" name="Picture 4"/>
            <p:cNvPicPr>
              <a:picLocks noGrp="1" noRot="1" noChangeAspect="1" noMove="1" noResize="1" noEditPoints="1" noAdjustHandles="1" noChangeArrowheads="1" noChangeShapeType="1" noCrop="1"/>
            </p:cNvPicPr>
            <p:nvPr/>
          </p:nvPicPr>
          <p:blipFill rotWithShape="1">
            <a:blip r:embed="rId3" cstate="email">
              <a:alphaModFix amt="87000"/>
              <a:extLst>
                <a:ext uri="{28A0092B-C50C-407E-A947-70E740481C1C}">
                  <a14:useLocalDpi xmlns:a14="http://schemas.microsoft.com/office/drawing/2010/main"/>
                </a:ext>
                <a:ext uri="{96DAC541-7B7A-43D3-8B79-37D633B846F1}">
                  <asvg:svgBlip xmlns:asvg="http://schemas.microsoft.com/office/drawing/2016/SVG/main" r:embed="rId4"/>
                </a:ext>
              </a:extLst>
            </a:blip>
            <a:srcRect l="13993"/>
            <a:stretch/>
          </p:blipFill>
          <p:spPr>
            <a:xfrm>
              <a:off x="4115531" y="763597"/>
              <a:ext cx="24429008" cy="4027611"/>
            </a:xfrm>
            <a:prstGeom prst="rect">
              <a:avLst/>
            </a:prstGeom>
          </p:spPr>
        </p:pic>
        <p:pic>
          <p:nvPicPr>
            <p:cNvPr id="5" name="Picture 5"/>
            <p:cNvPicPr>
              <a:picLocks noGrp="1" noRot="1" noChangeAspect="1" noMove="1" noResize="1" noEditPoints="1" noAdjustHandles="1" noChangeArrowheads="1" noChangeShapeType="1" noCrop="1"/>
            </p:cNvPicPr>
            <p:nvPr/>
          </p:nvPicPr>
          <p:blipFill>
            <a:blip r:embed="rId5" cstate="email">
              <a:alphaModFix amt="30000"/>
              <a:extLst>
                <a:ext uri="{28A0092B-C50C-407E-A947-70E740481C1C}">
                  <a14:useLocalDpi xmlns:a14="http://schemas.microsoft.com/office/drawing/2010/main"/>
                </a:ext>
              </a:extLst>
            </a:blip>
            <a:srcRect/>
            <a:stretch>
              <a:fillRect/>
            </a:stretch>
          </p:blipFill>
          <p:spPr>
            <a:xfrm>
              <a:off x="13429383" y="0"/>
              <a:ext cx="16253420" cy="4911858"/>
            </a:xfrm>
            <a:prstGeom prst="rect">
              <a:avLst/>
            </a:prstGeom>
          </p:spPr>
        </p:pic>
        <p:pic>
          <p:nvPicPr>
            <p:cNvPr id="6" name="Picture 6"/>
            <p:cNvPicPr>
              <a:picLocks noGrp="1" noRot="1" noChangeAspect="1" noMove="1" noResize="1" noEditPoints="1" noAdjustHandles="1" noChangeArrowheads="1" noChangeShapeType="1" noCrop="1"/>
            </p:cNvPicPr>
            <p:nvPr/>
          </p:nvPicPr>
          <p:blipFill>
            <a:blip r:embed="rId6" cstate="email">
              <a:extLst>
                <a:ext uri="{28A0092B-C50C-407E-A947-70E740481C1C}">
                  <a14:useLocalDpi xmlns:a14="http://schemas.microsoft.com/office/drawing/2010/main"/>
                </a:ext>
              </a:extLst>
            </a:blip>
            <a:srcRect/>
            <a:stretch>
              <a:fillRect/>
            </a:stretch>
          </p:blipFill>
          <p:spPr>
            <a:xfrm>
              <a:off x="5679007" y="969641"/>
              <a:ext cx="3609700" cy="3609700"/>
            </a:xfrm>
            <a:prstGeom prst="rect">
              <a:avLst/>
            </a:prstGeom>
          </p:spPr>
        </p:pic>
        <p:sp>
          <p:nvSpPr>
            <p:cNvPr id="7" name="AutoShape 7"/>
            <p:cNvSpPr>
              <a:spLocks noGrp="1" noRot="1" noMove="1" noResize="1" noEditPoints="1" noAdjustHandles="1" noChangeArrowheads="1" noChangeShapeType="1"/>
            </p:cNvSpPr>
            <p:nvPr/>
          </p:nvSpPr>
          <p:spPr>
            <a:xfrm>
              <a:off x="4115530" y="4911858"/>
              <a:ext cx="24429010" cy="0"/>
            </a:xfrm>
            <a:prstGeom prst="line">
              <a:avLst/>
            </a:prstGeom>
            <a:ln w="241300" cap="flat">
              <a:solidFill>
                <a:srgbClr val="DDBA46"/>
              </a:solidFill>
              <a:prstDash val="solid"/>
              <a:headEnd type="none" w="sm" len="sm"/>
              <a:tailEnd type="none" w="sm" len="sm"/>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8" name="TextBox 8"/>
          <p:cNvSpPr txBox="1">
            <a:spLocks/>
          </p:cNvSpPr>
          <p:nvPr/>
        </p:nvSpPr>
        <p:spPr>
          <a:xfrm>
            <a:off x="781739" y="3429000"/>
            <a:ext cx="10820400" cy="1026243"/>
          </a:xfrm>
          <a:prstGeom prst="rect">
            <a:avLst/>
          </a:prstGeom>
        </p:spPr>
        <p:txBody>
          <a:bodyPr lIns="0" tIns="0" rIns="0" bIns="0" rtlCol="0" anchor="t">
            <a:spAutoFit/>
          </a:bodyPr>
          <a:lstStyle/>
          <a:p>
            <a:pPr marL="0" marR="0" lvl="0" indent="0" algn="ctr" defTabSz="609630" rtl="0" eaLnBrk="1" fontAlgn="auto" latinLnBrk="0" hangingPunct="1">
              <a:lnSpc>
                <a:spcPct val="119047"/>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rPr>
              <a:t>Wildfire in Oregon</a:t>
            </a:r>
            <a:endParaRPr lang="en-US" dirty="0"/>
          </a:p>
        </p:txBody>
      </p:sp>
      <p:sp>
        <p:nvSpPr>
          <p:cNvPr id="10" name="TextBox 10"/>
          <p:cNvSpPr txBox="1">
            <a:spLocks noGrp="1" noRot="1" noMove="1" noResize="1" noEditPoints="1" noAdjustHandles="1" noChangeArrowheads="1" noChangeShapeType="1"/>
          </p:cNvSpPr>
          <p:nvPr/>
        </p:nvSpPr>
        <p:spPr>
          <a:xfrm>
            <a:off x="781739" y="5795788"/>
            <a:ext cx="4513415" cy="735330"/>
          </a:xfrm>
          <a:prstGeom prst="rect">
            <a:avLst/>
          </a:prstGeom>
        </p:spPr>
        <p:txBody>
          <a:bodyPr lIns="0" tIns="0" rIns="0" bIns="0" rtlCol="0" anchor="t">
            <a:spAutoFit/>
          </a:bodyPr>
          <a:lstStyle/>
          <a:p>
            <a:pPr marL="0" marR="0" lvl="0" indent="0" algn="l" defTabSz="609630" rtl="0" eaLnBrk="1" fontAlgn="auto" latinLnBrk="0" hangingPunct="1">
              <a:lnSpc>
                <a:spcPct val="112624"/>
              </a:lnSpc>
              <a:spcBef>
                <a:spcPts val="0"/>
              </a:spcBef>
              <a:spcAft>
                <a:spcPts val="0"/>
              </a:spcAft>
              <a:buClrTx/>
              <a:buSzTx/>
              <a:buFontTx/>
              <a:buNone/>
              <a:tabLst/>
              <a:defRPr/>
            </a:pPr>
            <a:r>
              <a:rPr kumimoji="0" lang="en-US" sz="2179" b="0" i="0" u="none" strike="noStrike" kern="1200" cap="none" spc="0" normalizeH="0" baseline="0" noProof="0" dirty="0">
                <a:ln>
                  <a:noFill/>
                </a:ln>
                <a:solidFill>
                  <a:srgbClr val="4E5049"/>
                </a:solidFill>
                <a:effectLst/>
                <a:uLnTx/>
                <a:uFillTx/>
                <a:latin typeface="Open Sans"/>
                <a:ea typeface="+mn-ea"/>
                <a:cs typeface="+mn-cs"/>
              </a:rPr>
              <a:t>Mariana Ruiz-Temple</a:t>
            </a:r>
            <a:endParaRPr lang="en-US">
              <a:ea typeface="+mn-ea"/>
              <a:cs typeface="+mn-cs"/>
            </a:endParaRPr>
          </a:p>
          <a:p>
            <a:pPr marL="0" marR="0" lvl="0" indent="0" algn="l" defTabSz="609630" rtl="0" eaLnBrk="1" fontAlgn="auto" latinLnBrk="0" hangingPunct="1">
              <a:lnSpc>
                <a:spcPct val="112624"/>
              </a:lnSpc>
              <a:spcBef>
                <a:spcPts val="0"/>
              </a:spcBef>
              <a:spcAft>
                <a:spcPts val="0"/>
              </a:spcAft>
              <a:buClrTx/>
              <a:buSzTx/>
              <a:buFontTx/>
              <a:buNone/>
              <a:tabLst/>
              <a:defRPr/>
            </a:pPr>
            <a:r>
              <a:rPr kumimoji="0" lang="en-US" sz="2179" b="0" i="0" u="none" strike="noStrike" kern="1200" cap="none" spc="0" normalizeH="0" baseline="0" noProof="0" dirty="0">
                <a:ln>
                  <a:noFill/>
                </a:ln>
                <a:solidFill>
                  <a:srgbClr val="4E5049"/>
                </a:solidFill>
                <a:effectLst/>
                <a:uLnTx/>
                <a:uFillTx/>
                <a:latin typeface="Open Sans"/>
                <a:ea typeface="+mn-ea"/>
                <a:cs typeface="+mn-cs"/>
              </a:rPr>
              <a:t>State Fire Marshal</a:t>
            </a:r>
            <a:endParaRPr lang="en-US" sz="2179" b="0" i="0" u="none" strike="noStrike" kern="1200" cap="none" spc="0" normalizeH="0" baseline="0" noProof="0" dirty="0">
              <a:ln>
                <a:noFill/>
              </a:ln>
              <a:solidFill>
                <a:srgbClr val="4E5049"/>
              </a:solidFill>
              <a:effectLst/>
              <a:uLnTx/>
              <a:uFillTx/>
              <a:latin typeface="Open Sans"/>
              <a:ea typeface="Open Sans"/>
              <a:cs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81799"/>
            <a:ext cx="12783638" cy="2455929"/>
            <a:chOff x="3884563" y="0"/>
            <a:chExt cx="25567276" cy="4911858"/>
          </a:xfrm>
        </p:grpSpPr>
        <p:pic>
          <p:nvPicPr>
            <p:cNvPr id="3" name="Picture 3"/>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l="13208"/>
            <a:stretch/>
          </p:blipFill>
          <p:spPr>
            <a:xfrm>
              <a:off x="3884563" y="668185"/>
              <a:ext cx="24384002" cy="4212611"/>
            </a:xfrm>
            <a:prstGeom prst="rect">
              <a:avLst/>
            </a:prstGeom>
          </p:spPr>
        </p:pic>
        <p:pic>
          <p:nvPicPr>
            <p:cNvPr id="4" name="Picture 4"/>
            <p:cNvPicPr>
              <a:picLocks noGrp="1"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a:stretch>
              <a:fillRect/>
            </a:stretch>
          </p:blipFill>
          <p:spPr>
            <a:xfrm>
              <a:off x="5448041" y="969641"/>
              <a:ext cx="3609700" cy="3609700"/>
            </a:xfrm>
            <a:prstGeom prst="rect">
              <a:avLst/>
            </a:prstGeom>
          </p:spPr>
        </p:pic>
        <p:pic>
          <p:nvPicPr>
            <p:cNvPr id="5" name="Picture 5"/>
            <p:cNvPicPr>
              <a:picLocks noGrp="1" noRot="1" noChangeAspect="1" noMove="1" noResize="1" noEditPoints="1" noAdjustHandles="1" noChangeArrowheads="1" noChangeShapeType="1" noCrop="1"/>
            </p:cNvPicPr>
            <p:nvPr/>
          </p:nvPicPr>
          <p:blipFill>
            <a:blip r:embed="rId6" cstate="email">
              <a:alphaModFix amt="9999"/>
              <a:extLst>
                <a:ext uri="{28A0092B-C50C-407E-A947-70E740481C1C}">
                  <a14:useLocalDpi xmlns:a14="http://schemas.microsoft.com/office/drawing/2010/main"/>
                </a:ext>
              </a:extLst>
            </a:blip>
            <a:srcRect/>
            <a:stretch>
              <a:fillRect/>
            </a:stretch>
          </p:blipFill>
          <p:spPr>
            <a:xfrm>
              <a:off x="13198419" y="0"/>
              <a:ext cx="16253420" cy="4911858"/>
            </a:xfrm>
            <a:prstGeom prst="rect">
              <a:avLst/>
            </a:prstGeom>
          </p:spPr>
        </p:pic>
        <p:sp>
          <p:nvSpPr>
            <p:cNvPr id="6" name="AutoShape 6"/>
            <p:cNvSpPr/>
            <p:nvPr/>
          </p:nvSpPr>
          <p:spPr>
            <a:xfrm>
              <a:off x="3884563" y="4911858"/>
              <a:ext cx="24384001" cy="0"/>
            </a:xfrm>
            <a:prstGeom prst="line">
              <a:avLst/>
            </a:prstGeom>
            <a:ln w="241300" cap="flat">
              <a:solidFill>
                <a:srgbClr val="DDBA46"/>
              </a:solidFill>
              <a:prstDash val="solid"/>
              <a:headEnd type="none" w="sm" len="sm"/>
              <a:tailEnd type="none" w="sm" len="sm"/>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07BFE13A-2FA9-8E76-45CA-31D30BE39143}"/>
              </a:ext>
            </a:extLst>
          </p:cNvPr>
          <p:cNvSpPr txBox="1">
            <a:spLocks/>
          </p:cNvSpPr>
          <p:nvPr/>
        </p:nvSpPr>
        <p:spPr>
          <a:xfrm>
            <a:off x="2769834" y="696449"/>
            <a:ext cx="8650125" cy="656077"/>
          </a:xfrm>
          <a:prstGeom prst="rect">
            <a:avLst/>
          </a:prstGeom>
        </p:spPr>
        <p:txBody>
          <a:bodyPr lIns="0" tIns="0" rIns="0" bIns="0" rtlCol="0" anchor="t">
            <a:spAutoFit/>
          </a:bodyPr>
          <a:lstStyle/>
          <a:p>
            <a:pPr marL="0" marR="0" lvl="0" indent="0" algn="l" defTabSz="609630" rtl="0" eaLnBrk="1" fontAlgn="auto" latinLnBrk="0" hangingPunct="1">
              <a:lnSpc>
                <a:spcPct val="81476"/>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The Growing Wildfire Crisis</a:t>
            </a:r>
            <a:endParaRPr lang="en-US"/>
          </a:p>
        </p:txBody>
      </p:sp>
      <p:sp>
        <p:nvSpPr>
          <p:cNvPr id="10" name="TextBox 9">
            <a:extLst>
              <a:ext uri="{FF2B5EF4-FFF2-40B4-BE49-F238E27FC236}">
                <a16:creationId xmlns:a16="http://schemas.microsoft.com/office/drawing/2014/main" id="{0E32D472-43D9-3E15-C42B-F51B359338B6}"/>
              </a:ext>
            </a:extLst>
          </p:cNvPr>
          <p:cNvSpPr txBox="1"/>
          <p:nvPr/>
        </p:nvSpPr>
        <p:spPr>
          <a:xfrm>
            <a:off x="355600" y="2459826"/>
            <a:ext cx="5522686" cy="4216539"/>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In the US since 2000:</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Nearly 2,000 communities threatened by wildfire</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Close to 100,000 structures destroyed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246% increase in structure loss (1999-2009 vs. 2010-2020)</a:t>
            </a:r>
          </a:p>
        </p:txBody>
      </p:sp>
      <p:graphicFrame>
        <p:nvGraphicFramePr>
          <p:cNvPr id="7" name="Table 4">
            <a:extLst>
              <a:ext uri="{FF2B5EF4-FFF2-40B4-BE49-F238E27FC236}">
                <a16:creationId xmlns:a16="http://schemas.microsoft.com/office/drawing/2014/main" id="{B81B2FFB-69F3-A446-966E-8F193035120C}"/>
              </a:ext>
            </a:extLst>
          </p:cNvPr>
          <p:cNvGraphicFramePr>
            <a:graphicFrameLocks noGrp="1"/>
          </p:cNvGraphicFramePr>
          <p:nvPr>
            <p:extLst>
              <p:ext uri="{D42A27DB-BD31-4B8C-83A1-F6EECF244321}">
                <p14:modId xmlns:p14="http://schemas.microsoft.com/office/powerpoint/2010/main" val="3065154137"/>
              </p:ext>
            </p:extLst>
          </p:nvPr>
        </p:nvGraphicFramePr>
        <p:xfrm>
          <a:off x="6398245" y="2520789"/>
          <a:ext cx="5522686" cy="3775507"/>
        </p:xfrm>
        <a:graphic>
          <a:graphicData uri="http://schemas.openxmlformats.org/drawingml/2006/table">
            <a:tbl>
              <a:tblPr firstRow="1" bandRow="1">
                <a:tableStyleId>{073A0DAA-6AF3-43AB-8588-CEC1D06C72B9}</a:tableStyleId>
              </a:tblPr>
              <a:tblGrid>
                <a:gridCol w="1915625">
                  <a:extLst>
                    <a:ext uri="{9D8B030D-6E8A-4147-A177-3AD203B41FA5}">
                      <a16:colId xmlns:a16="http://schemas.microsoft.com/office/drawing/2014/main" val="2353390878"/>
                    </a:ext>
                  </a:extLst>
                </a:gridCol>
                <a:gridCol w="3607061">
                  <a:extLst>
                    <a:ext uri="{9D8B030D-6E8A-4147-A177-3AD203B41FA5}">
                      <a16:colId xmlns:a16="http://schemas.microsoft.com/office/drawing/2014/main" val="3772213926"/>
                    </a:ext>
                  </a:extLst>
                </a:gridCol>
              </a:tblGrid>
              <a:tr h="841471">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Fire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Structures Lost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2965654271"/>
                  </a:ext>
                </a:extLst>
              </a:tr>
              <a:tr h="733509">
                <a:tc>
                  <a:txBody>
                    <a:bodyPr/>
                    <a:lstStyle/>
                    <a:p>
                      <a:r>
                        <a:rPr lang="en-US" sz="2000" dirty="0">
                          <a:latin typeface="Open Sans" panose="020B0606030504020204" pitchFamily="34" charset="0"/>
                          <a:ea typeface="Open Sans" panose="020B0606030504020204" pitchFamily="34" charset="0"/>
                          <a:cs typeface="Open Sans" panose="020B0606030504020204" pitchFamily="34" charset="0"/>
                        </a:rPr>
                        <a:t>2020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2000" dirty="0">
                          <a:latin typeface="Open Sans" panose="020B0606030504020204" pitchFamily="34" charset="0"/>
                          <a:ea typeface="Open Sans" panose="020B0606030504020204" pitchFamily="34" charset="0"/>
                          <a:cs typeface="Open Sans" panose="020B0606030504020204" pitchFamily="34" charset="0"/>
                        </a:rPr>
                        <a:t>3,823 structures lost, 2,267 primary residences.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70554595"/>
                  </a:ext>
                </a:extLst>
              </a:tr>
              <a:tr h="733509">
                <a:tc>
                  <a:txBody>
                    <a:bodyPr/>
                    <a:lstStyle/>
                    <a:p>
                      <a:r>
                        <a:rPr lang="en-US" sz="2000" dirty="0">
                          <a:latin typeface="Open Sans" panose="020B0606030504020204" pitchFamily="34" charset="0"/>
                          <a:ea typeface="Open Sans" panose="020B0606030504020204" pitchFamily="34" charset="0"/>
                          <a:cs typeface="Open Sans" panose="020B0606030504020204" pitchFamily="34" charset="0"/>
                        </a:rPr>
                        <a:t>2021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2000" dirty="0">
                          <a:latin typeface="Open Sans" panose="020B0606030504020204" pitchFamily="34" charset="0"/>
                          <a:ea typeface="Open Sans" panose="020B0606030504020204" pitchFamily="34" charset="0"/>
                          <a:cs typeface="Open Sans" panose="020B0606030504020204" pitchFamily="34" charset="0"/>
                        </a:rPr>
                        <a:t>421 structures lost, 166 primary residences.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901953"/>
                  </a:ext>
                </a:extLst>
              </a:tr>
              <a:tr h="733509">
                <a:tc>
                  <a:txBody>
                    <a:bodyPr/>
                    <a:lstStyle/>
                    <a:p>
                      <a:r>
                        <a:rPr lang="en-US" sz="2000" dirty="0">
                          <a:latin typeface="Open Sans" panose="020B0606030504020204" pitchFamily="34" charset="0"/>
                          <a:ea typeface="Open Sans" panose="020B0606030504020204" pitchFamily="34" charset="0"/>
                          <a:cs typeface="Open Sans" panose="020B0606030504020204" pitchFamily="34" charset="0"/>
                        </a:rPr>
                        <a:t>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2000" dirty="0">
                          <a:latin typeface="Open Sans" panose="020B0606030504020204" pitchFamily="34" charset="0"/>
                          <a:ea typeface="Open Sans" panose="020B0606030504020204" pitchFamily="34" charset="0"/>
                          <a:cs typeface="Open Sans" panose="020B0606030504020204" pitchFamily="34" charset="0"/>
                        </a:rPr>
                        <a:t>10 structures lost, 2 primary residences.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1082482"/>
                  </a:ext>
                </a:extLst>
              </a:tr>
              <a:tr h="733509">
                <a:tc>
                  <a:txBody>
                    <a:bodyPr/>
                    <a:lstStyle/>
                    <a:p>
                      <a:r>
                        <a:rPr lang="en-US" sz="2000" dirty="0">
                          <a:latin typeface="Open Sans" panose="020B0606030504020204" pitchFamily="34" charset="0"/>
                          <a:ea typeface="Open Sans" panose="020B0606030504020204" pitchFamily="34" charset="0"/>
                          <a:cs typeface="Open Sans" panose="020B0606030504020204" pitchFamily="34" charset="0"/>
                        </a:rPr>
                        <a:t>2023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2000" dirty="0">
                          <a:latin typeface="Open Sans" panose="020B0606030504020204" pitchFamily="34" charset="0"/>
                          <a:ea typeface="Open Sans" panose="020B0606030504020204" pitchFamily="34" charset="0"/>
                          <a:cs typeface="Open Sans" panose="020B0606030504020204" pitchFamily="34" charset="0"/>
                        </a:rPr>
                        <a:t>127 structures lost, 50 primary residences.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2178951"/>
                  </a:ext>
                </a:extLst>
              </a:tr>
            </a:tbl>
          </a:graphicData>
        </a:graphic>
      </p:graphicFrame>
      <p:sp>
        <p:nvSpPr>
          <p:cNvPr id="11" name="TextBox 10">
            <a:extLst>
              <a:ext uri="{FF2B5EF4-FFF2-40B4-BE49-F238E27FC236}">
                <a16:creationId xmlns:a16="http://schemas.microsoft.com/office/drawing/2014/main" id="{B3A6A17A-7C91-DEF6-11FF-6F5BB4F1CF70}"/>
              </a:ext>
            </a:extLst>
          </p:cNvPr>
          <p:cNvSpPr txBox="1"/>
          <p:nvPr/>
        </p:nvSpPr>
        <p:spPr>
          <a:xfrm>
            <a:off x="6537728" y="6273225"/>
            <a:ext cx="524371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*Data above is only from fires under OSFM command.</a:t>
            </a:r>
          </a:p>
        </p:txBody>
      </p:sp>
    </p:spTree>
    <p:extLst>
      <p:ext uri="{BB962C8B-B14F-4D97-AF65-F5344CB8AC3E}">
        <p14:creationId xmlns:p14="http://schemas.microsoft.com/office/powerpoint/2010/main" val="302275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150254" y="168693"/>
            <a:ext cx="11891492" cy="617157"/>
          </a:xfrm>
          <a:prstGeom prst="rect">
            <a:avLst/>
          </a:prstGeom>
        </p:spPr>
        <p:txBody>
          <a:bodyPr wrap="square" lIns="0" tIns="0" rIns="0" bIns="0" rtlCol="0" anchor="t">
            <a:spAutoFit/>
          </a:bodyPr>
          <a:lstStyle/>
          <a:p>
            <a:pPr marL="0" marR="0" lvl="0" indent="0" algn="ctr" defTabSz="609630" rtl="0" eaLnBrk="1" fontAlgn="auto" latinLnBrk="0" hangingPunct="1">
              <a:lnSpc>
                <a:spcPct val="104761"/>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rPr>
              <a:t>Oregon Large Wildfire History 1993-2002</a:t>
            </a:r>
            <a:endParaRPr lang="en-US" sz="12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7E3ADFEF-4AA7-9F49-C30C-DF5240E99A96}"/>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2168434" y="788125"/>
            <a:ext cx="7855132" cy="6069875"/>
          </a:xfrm>
          <a:prstGeom prst="rect">
            <a:avLst/>
          </a:prstGeom>
        </p:spPr>
      </p:pic>
      <p:grpSp>
        <p:nvGrpSpPr>
          <p:cNvPr id="12" name="Group 11">
            <a:extLst>
              <a:ext uri="{FF2B5EF4-FFF2-40B4-BE49-F238E27FC236}">
                <a16:creationId xmlns:a16="http://schemas.microsoft.com/office/drawing/2014/main" id="{C8ADB4A8-B618-797A-DE25-963B8BBBD2D9}"/>
              </a:ext>
            </a:extLst>
          </p:cNvPr>
          <p:cNvGrpSpPr/>
          <p:nvPr/>
        </p:nvGrpSpPr>
        <p:grpSpPr>
          <a:xfrm>
            <a:off x="9135288" y="940526"/>
            <a:ext cx="792486" cy="426621"/>
            <a:chOff x="9135288" y="940526"/>
            <a:chExt cx="792486" cy="426621"/>
          </a:xfrm>
        </p:grpSpPr>
        <p:sp>
          <p:nvSpPr>
            <p:cNvPr id="5" name="Rectangle 4">
              <a:extLst>
                <a:ext uri="{FF2B5EF4-FFF2-40B4-BE49-F238E27FC236}">
                  <a16:creationId xmlns:a16="http://schemas.microsoft.com/office/drawing/2014/main" id="{6A48ADF1-533E-321E-BC86-DFA96845B8AF}"/>
                </a:ext>
              </a:extLst>
            </p:cNvPr>
            <p:cNvSpPr/>
            <p:nvPr/>
          </p:nvSpPr>
          <p:spPr>
            <a:xfrm>
              <a:off x="9178834" y="940526"/>
              <a:ext cx="705395" cy="4005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of a forest&#10;&#10;Description automatically generated">
              <a:extLst>
                <a:ext uri="{FF2B5EF4-FFF2-40B4-BE49-F238E27FC236}">
                  <a16:creationId xmlns:a16="http://schemas.microsoft.com/office/drawing/2014/main" id="{5B7D84AE-41C4-4D0F-1DF2-A281CCCFE54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35288" y="980995"/>
              <a:ext cx="392413" cy="372232"/>
            </a:xfrm>
            <a:prstGeom prst="rect">
              <a:avLst/>
            </a:prstGeom>
          </p:spPr>
        </p:pic>
        <p:pic>
          <p:nvPicPr>
            <p:cNvPr id="11" name="Picture 10" descr="A red blue and yellow emblem with white text&#10;&#10;Description automatically generated">
              <a:extLst>
                <a:ext uri="{FF2B5EF4-FFF2-40B4-BE49-F238E27FC236}">
                  <a16:creationId xmlns:a16="http://schemas.microsoft.com/office/drawing/2014/main" id="{C88E82CD-8481-02B6-3A8A-B27233CC5DE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27702" y="967075"/>
              <a:ext cx="400072" cy="400072"/>
            </a:xfrm>
            <a:prstGeom prst="rect">
              <a:avLst/>
            </a:prstGeom>
          </p:spPr>
        </p:pic>
      </p:grpSp>
    </p:spTree>
    <p:extLst>
      <p:ext uri="{BB962C8B-B14F-4D97-AF65-F5344CB8AC3E}">
        <p14:creationId xmlns:p14="http://schemas.microsoft.com/office/powerpoint/2010/main" val="289471404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150254" y="142566"/>
            <a:ext cx="11891492" cy="617157"/>
          </a:xfrm>
          <a:prstGeom prst="rect">
            <a:avLst/>
          </a:prstGeom>
        </p:spPr>
        <p:txBody>
          <a:bodyPr wrap="square" lIns="0" tIns="0" rIns="0" bIns="0" rtlCol="0" anchor="t">
            <a:spAutoFit/>
          </a:bodyPr>
          <a:lstStyle/>
          <a:p>
            <a:pPr marL="0" marR="0" lvl="0" indent="0" algn="ctr" defTabSz="609630" rtl="0" eaLnBrk="1" fontAlgn="auto" latinLnBrk="0" hangingPunct="1">
              <a:lnSpc>
                <a:spcPct val="104761"/>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rPr>
              <a:t>Oregon Large Wildfire History 2003-2012</a:t>
            </a:r>
            <a:endParaRPr lang="en-US" sz="12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B50161DB-A4C1-7BA5-9FC7-F34C9269019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2074969" y="785499"/>
            <a:ext cx="8042063" cy="6214321"/>
          </a:xfrm>
          <a:prstGeom prst="rect">
            <a:avLst/>
          </a:prstGeom>
        </p:spPr>
      </p:pic>
      <p:grpSp>
        <p:nvGrpSpPr>
          <p:cNvPr id="6" name="Group 5">
            <a:extLst>
              <a:ext uri="{FF2B5EF4-FFF2-40B4-BE49-F238E27FC236}">
                <a16:creationId xmlns:a16="http://schemas.microsoft.com/office/drawing/2014/main" id="{B4B3C9EB-ED96-13EF-8467-7A5C14B00C99}"/>
              </a:ext>
            </a:extLst>
          </p:cNvPr>
          <p:cNvGrpSpPr/>
          <p:nvPr/>
        </p:nvGrpSpPr>
        <p:grpSpPr>
          <a:xfrm>
            <a:off x="9148461" y="962704"/>
            <a:ext cx="792486" cy="426621"/>
            <a:chOff x="9135288" y="940526"/>
            <a:chExt cx="792486" cy="426621"/>
          </a:xfrm>
        </p:grpSpPr>
        <p:sp>
          <p:nvSpPr>
            <p:cNvPr id="7" name="Rectangle 6">
              <a:extLst>
                <a:ext uri="{FF2B5EF4-FFF2-40B4-BE49-F238E27FC236}">
                  <a16:creationId xmlns:a16="http://schemas.microsoft.com/office/drawing/2014/main" id="{6F1D0752-16B7-21AB-E9C7-78E1FCD6D814}"/>
                </a:ext>
              </a:extLst>
            </p:cNvPr>
            <p:cNvSpPr/>
            <p:nvPr/>
          </p:nvSpPr>
          <p:spPr>
            <a:xfrm>
              <a:off x="9178834" y="940526"/>
              <a:ext cx="705395" cy="4005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logo of a forest&#10;&#10;Description automatically generated">
              <a:extLst>
                <a:ext uri="{FF2B5EF4-FFF2-40B4-BE49-F238E27FC236}">
                  <a16:creationId xmlns:a16="http://schemas.microsoft.com/office/drawing/2014/main" id="{B9C24748-AB06-41B4-1713-00870A671D7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35288" y="980995"/>
              <a:ext cx="392413" cy="372232"/>
            </a:xfrm>
            <a:prstGeom prst="rect">
              <a:avLst/>
            </a:prstGeom>
          </p:spPr>
        </p:pic>
        <p:pic>
          <p:nvPicPr>
            <p:cNvPr id="10" name="Picture 9" descr="A red blue and yellow emblem with white text&#10;&#10;Description automatically generated">
              <a:extLst>
                <a:ext uri="{FF2B5EF4-FFF2-40B4-BE49-F238E27FC236}">
                  <a16:creationId xmlns:a16="http://schemas.microsoft.com/office/drawing/2014/main" id="{F4BB1B3F-6919-0DB2-7F4E-F74C92D8345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27702" y="967075"/>
              <a:ext cx="400072" cy="400072"/>
            </a:xfrm>
            <a:prstGeom prst="rect">
              <a:avLst/>
            </a:prstGeom>
          </p:spPr>
        </p:pic>
      </p:grpSp>
    </p:spTree>
    <p:extLst>
      <p:ext uri="{BB962C8B-B14F-4D97-AF65-F5344CB8AC3E}">
        <p14:creationId xmlns:p14="http://schemas.microsoft.com/office/powerpoint/2010/main" val="51931780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150254" y="142566"/>
            <a:ext cx="11891492" cy="617157"/>
          </a:xfrm>
          <a:prstGeom prst="rect">
            <a:avLst/>
          </a:prstGeom>
        </p:spPr>
        <p:txBody>
          <a:bodyPr wrap="square" lIns="0" tIns="0" rIns="0" bIns="0" rtlCol="0" anchor="t">
            <a:spAutoFit/>
          </a:bodyPr>
          <a:lstStyle/>
          <a:p>
            <a:pPr marL="0" marR="0" lvl="0" indent="0" algn="ctr" defTabSz="609630" rtl="0" eaLnBrk="1" fontAlgn="auto" latinLnBrk="0" hangingPunct="1">
              <a:lnSpc>
                <a:spcPct val="104761"/>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rPr>
              <a:t>Oregon Large Wildfire History 2013-2022</a:t>
            </a:r>
            <a:endParaRPr lang="en-US" sz="12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9F5BFC1B-F3F7-BB92-C605-217437285CE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2104487" y="761489"/>
            <a:ext cx="7983026" cy="6168702"/>
          </a:xfrm>
          <a:prstGeom prst="rect">
            <a:avLst/>
          </a:prstGeom>
        </p:spPr>
      </p:pic>
      <p:grpSp>
        <p:nvGrpSpPr>
          <p:cNvPr id="5" name="Group 4">
            <a:extLst>
              <a:ext uri="{FF2B5EF4-FFF2-40B4-BE49-F238E27FC236}">
                <a16:creationId xmlns:a16="http://schemas.microsoft.com/office/drawing/2014/main" id="{E231BD3A-766B-FDAC-800D-D05DAE2939FE}"/>
              </a:ext>
            </a:extLst>
          </p:cNvPr>
          <p:cNvGrpSpPr/>
          <p:nvPr/>
        </p:nvGrpSpPr>
        <p:grpSpPr>
          <a:xfrm>
            <a:off x="9200602" y="846134"/>
            <a:ext cx="792486" cy="426621"/>
            <a:chOff x="9135288" y="940526"/>
            <a:chExt cx="792486" cy="426621"/>
          </a:xfrm>
        </p:grpSpPr>
        <p:sp>
          <p:nvSpPr>
            <p:cNvPr id="6" name="Rectangle 5">
              <a:extLst>
                <a:ext uri="{FF2B5EF4-FFF2-40B4-BE49-F238E27FC236}">
                  <a16:creationId xmlns:a16="http://schemas.microsoft.com/office/drawing/2014/main" id="{34AA997A-727C-997F-8C73-0FF42EBC9B86}"/>
                </a:ext>
              </a:extLst>
            </p:cNvPr>
            <p:cNvSpPr/>
            <p:nvPr/>
          </p:nvSpPr>
          <p:spPr>
            <a:xfrm>
              <a:off x="9178834" y="940526"/>
              <a:ext cx="705395" cy="4005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logo of a forest&#10;&#10;Description automatically generated">
              <a:extLst>
                <a:ext uri="{FF2B5EF4-FFF2-40B4-BE49-F238E27FC236}">
                  <a16:creationId xmlns:a16="http://schemas.microsoft.com/office/drawing/2014/main" id="{95390639-8F66-F672-92D9-4AE01E70375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35288" y="980995"/>
              <a:ext cx="392413" cy="372232"/>
            </a:xfrm>
            <a:prstGeom prst="rect">
              <a:avLst/>
            </a:prstGeom>
          </p:spPr>
        </p:pic>
        <p:pic>
          <p:nvPicPr>
            <p:cNvPr id="8" name="Picture 7" descr="A red blue and yellow emblem with white text&#10;&#10;Description automatically generated">
              <a:extLst>
                <a:ext uri="{FF2B5EF4-FFF2-40B4-BE49-F238E27FC236}">
                  <a16:creationId xmlns:a16="http://schemas.microsoft.com/office/drawing/2014/main" id="{35CACE37-3E79-1DA8-1A3C-0CCA7A8AD2D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27702" y="967075"/>
              <a:ext cx="400072" cy="400072"/>
            </a:xfrm>
            <a:prstGeom prst="rect">
              <a:avLst/>
            </a:prstGeom>
          </p:spPr>
        </p:pic>
      </p:grpSp>
    </p:spTree>
    <p:extLst>
      <p:ext uri="{BB962C8B-B14F-4D97-AF65-F5344CB8AC3E}">
        <p14:creationId xmlns:p14="http://schemas.microsoft.com/office/powerpoint/2010/main" val="1887540325"/>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EBA91C-91FE-A618-0B5E-4A516151CE26}"/>
              </a:ext>
            </a:extLst>
          </p:cNvPr>
          <p:cNvPicPr>
            <a:picLocks noChangeAspect="1"/>
          </p:cNvPicPr>
          <p:nvPr/>
        </p:nvPicPr>
        <p:blipFill>
          <a:blip r:embed="rId3"/>
          <a:stretch>
            <a:fillRect/>
          </a:stretch>
        </p:blipFill>
        <p:spPr>
          <a:xfrm>
            <a:off x="8388758" y="764472"/>
            <a:ext cx="3537267" cy="5912583"/>
          </a:xfrm>
          <a:prstGeom prst="rect">
            <a:avLst/>
          </a:prstGeom>
        </p:spPr>
      </p:pic>
      <p:sp>
        <p:nvSpPr>
          <p:cNvPr id="10" name="TextBox 9">
            <a:extLst>
              <a:ext uri="{FF2B5EF4-FFF2-40B4-BE49-F238E27FC236}">
                <a16:creationId xmlns:a16="http://schemas.microsoft.com/office/drawing/2014/main" id="{EA8E9BAE-0EB6-45B5-A78C-C8F35B380FB1}"/>
              </a:ext>
            </a:extLst>
          </p:cNvPr>
          <p:cNvSpPr txBox="1">
            <a:spLocks noChangeArrowheads="1"/>
          </p:cNvSpPr>
          <p:nvPr/>
        </p:nvSpPr>
        <p:spPr bwMode="auto">
          <a:xfrm>
            <a:off x="1554982" y="4800600"/>
            <a:ext cx="4769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defRPr/>
            </a:pPr>
            <a:endParaRPr lang="en-US" altLang="en-US" sz="2000" b="1" dirty="0">
              <a:solidFill>
                <a:prstClr val="black"/>
              </a:solidFill>
            </a:endParaRPr>
          </a:p>
        </p:txBody>
      </p:sp>
      <p:sp>
        <p:nvSpPr>
          <p:cNvPr id="15" name="TextBox 5">
            <a:extLst>
              <a:ext uri="{FF2B5EF4-FFF2-40B4-BE49-F238E27FC236}">
                <a16:creationId xmlns:a16="http://schemas.microsoft.com/office/drawing/2014/main" id="{921B1A6C-D7F4-4979-B4E5-C2E391815E59}"/>
              </a:ext>
            </a:extLst>
          </p:cNvPr>
          <p:cNvSpPr txBox="1">
            <a:spLocks noChangeArrowheads="1"/>
          </p:cNvSpPr>
          <p:nvPr/>
        </p:nvSpPr>
        <p:spPr bwMode="auto">
          <a:xfrm>
            <a:off x="372191" y="1657290"/>
            <a:ext cx="4842364" cy="400110"/>
          </a:xfrm>
          <a:prstGeom prst="rect">
            <a:avLst/>
          </a:prstGeom>
          <a:solidFill>
            <a:schemeClr val="bg1"/>
          </a:solidFill>
          <a:ln>
            <a:solidFill>
              <a:schemeClr val="tx2">
                <a:lumMod val="60000"/>
                <a:lumOff val="40000"/>
              </a:schemeClr>
            </a:solid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defRPr/>
            </a:pPr>
            <a:r>
              <a:rPr lang="en-US" altLang="en-US" sz="2000" dirty="0">
                <a:solidFill>
                  <a:prstClr val="black"/>
                </a:solidFill>
              </a:rPr>
              <a:t>Temperature: March outlook</a:t>
            </a:r>
          </a:p>
        </p:txBody>
      </p:sp>
      <p:sp>
        <p:nvSpPr>
          <p:cNvPr id="16" name="TextBox 5">
            <a:extLst>
              <a:ext uri="{FF2B5EF4-FFF2-40B4-BE49-F238E27FC236}">
                <a16:creationId xmlns:a16="http://schemas.microsoft.com/office/drawing/2014/main" id="{116171EA-BD8B-41E9-A348-823AEF5EA9D3}"/>
              </a:ext>
            </a:extLst>
          </p:cNvPr>
          <p:cNvSpPr txBox="1">
            <a:spLocks noChangeArrowheads="1"/>
          </p:cNvSpPr>
          <p:nvPr/>
        </p:nvSpPr>
        <p:spPr bwMode="auto">
          <a:xfrm>
            <a:off x="5562353" y="4279703"/>
            <a:ext cx="3432719" cy="400110"/>
          </a:xfrm>
          <a:prstGeom prst="rect">
            <a:avLst/>
          </a:prstGeom>
          <a:solidFill>
            <a:schemeClr val="bg1"/>
          </a:solidFill>
          <a:ln>
            <a:solidFill>
              <a:schemeClr val="tx2">
                <a:lumMod val="60000"/>
                <a:lumOff val="40000"/>
              </a:schemeClr>
            </a:solid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defRPr/>
            </a:pPr>
            <a:r>
              <a:rPr lang="en-US" altLang="en-US" sz="2000" dirty="0">
                <a:solidFill>
                  <a:prstClr val="black"/>
                </a:solidFill>
              </a:rPr>
              <a:t>Observed in March 2024</a:t>
            </a:r>
          </a:p>
        </p:txBody>
      </p:sp>
      <p:pic>
        <p:nvPicPr>
          <p:cNvPr id="5" name="Picture 2" descr="30-day outlook - Temperature Probability">
            <a:extLst>
              <a:ext uri="{FF2B5EF4-FFF2-40B4-BE49-F238E27FC236}">
                <a16:creationId xmlns:a16="http://schemas.microsoft.com/office/drawing/2014/main" id="{5E9F9E17-97BD-BC88-7630-55E8261A357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7490" y="2924145"/>
            <a:ext cx="4857065" cy="37529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extBox 2">
            <a:extLst>
              <a:ext uri="{FF2B5EF4-FFF2-40B4-BE49-F238E27FC236}">
                <a16:creationId xmlns:a16="http://schemas.microsoft.com/office/drawing/2014/main" id="{015C7265-430E-9827-F7BE-60FC58010D7D}"/>
              </a:ext>
            </a:extLst>
          </p:cNvPr>
          <p:cNvSpPr txBox="1"/>
          <p:nvPr/>
        </p:nvSpPr>
        <p:spPr>
          <a:xfrm>
            <a:off x="150254" y="132728"/>
            <a:ext cx="11891492" cy="1263487"/>
          </a:xfrm>
          <a:prstGeom prst="rect">
            <a:avLst/>
          </a:prstGeom>
        </p:spPr>
        <p:txBody>
          <a:bodyPr wrap="square" lIns="0" tIns="0" rIns="0" bIns="0" rtlCol="0" anchor="t">
            <a:spAutoFit/>
          </a:bodyPr>
          <a:lstStyle/>
          <a:p>
            <a:pPr marL="0" marR="0" lvl="0" indent="0" algn="ctr" defTabSz="609630" rtl="0" eaLnBrk="1" fontAlgn="auto" latinLnBrk="0" hangingPunct="1">
              <a:lnSpc>
                <a:spcPct val="104761"/>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rPr>
              <a:t>Temperature Forecast vs. Observed: March 2024</a:t>
            </a:r>
            <a:endParaRPr lang="en-US" sz="12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2888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5">
            <a:extLst>
              <a:ext uri="{FF2B5EF4-FFF2-40B4-BE49-F238E27FC236}">
                <a16:creationId xmlns:a16="http://schemas.microsoft.com/office/drawing/2014/main" id="{921B1A6C-D7F4-4979-B4E5-C2E391815E59}"/>
              </a:ext>
            </a:extLst>
          </p:cNvPr>
          <p:cNvSpPr txBox="1">
            <a:spLocks noChangeArrowheads="1"/>
          </p:cNvSpPr>
          <p:nvPr/>
        </p:nvSpPr>
        <p:spPr bwMode="auto">
          <a:xfrm>
            <a:off x="850368" y="2014600"/>
            <a:ext cx="4161904" cy="400110"/>
          </a:xfrm>
          <a:prstGeom prst="rect">
            <a:avLst/>
          </a:prstGeom>
          <a:solidFill>
            <a:schemeClr val="bg1"/>
          </a:solidFill>
          <a:ln>
            <a:solidFill>
              <a:schemeClr val="tx2">
                <a:lumMod val="60000"/>
                <a:lumOff val="40000"/>
              </a:schemeClr>
            </a:solid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defRPr/>
            </a:pPr>
            <a:r>
              <a:rPr lang="en-US" altLang="en-US" sz="2000" dirty="0">
                <a:solidFill>
                  <a:prstClr val="black"/>
                </a:solidFill>
              </a:rPr>
              <a:t>Precipitation: March outlook</a:t>
            </a:r>
          </a:p>
        </p:txBody>
      </p:sp>
      <p:pic>
        <p:nvPicPr>
          <p:cNvPr id="4" name="Picture 3">
            <a:extLst>
              <a:ext uri="{FF2B5EF4-FFF2-40B4-BE49-F238E27FC236}">
                <a16:creationId xmlns:a16="http://schemas.microsoft.com/office/drawing/2014/main" id="{1780190A-DE34-C3FF-5FAF-ED571D3CBCE3}"/>
              </a:ext>
            </a:extLst>
          </p:cNvPr>
          <p:cNvPicPr>
            <a:picLocks noChangeAspect="1"/>
          </p:cNvPicPr>
          <p:nvPr/>
        </p:nvPicPr>
        <p:blipFill>
          <a:blip r:embed="rId3"/>
          <a:stretch>
            <a:fillRect/>
          </a:stretch>
        </p:blipFill>
        <p:spPr>
          <a:xfrm>
            <a:off x="8553422" y="817714"/>
            <a:ext cx="3558952" cy="5822813"/>
          </a:xfrm>
          <a:prstGeom prst="rect">
            <a:avLst/>
          </a:prstGeom>
        </p:spPr>
      </p:pic>
      <p:sp>
        <p:nvSpPr>
          <p:cNvPr id="16" name="TextBox 5">
            <a:extLst>
              <a:ext uri="{FF2B5EF4-FFF2-40B4-BE49-F238E27FC236}">
                <a16:creationId xmlns:a16="http://schemas.microsoft.com/office/drawing/2014/main" id="{116171EA-BD8B-41E9-A348-823AEF5EA9D3}"/>
              </a:ext>
            </a:extLst>
          </p:cNvPr>
          <p:cNvSpPr txBox="1">
            <a:spLocks noChangeArrowheads="1"/>
          </p:cNvSpPr>
          <p:nvPr/>
        </p:nvSpPr>
        <p:spPr bwMode="auto">
          <a:xfrm>
            <a:off x="6725652" y="4311788"/>
            <a:ext cx="2303328" cy="707886"/>
          </a:xfrm>
          <a:prstGeom prst="rect">
            <a:avLst/>
          </a:prstGeom>
          <a:solidFill>
            <a:schemeClr val="bg1"/>
          </a:solidFill>
          <a:ln>
            <a:solidFill>
              <a:schemeClr val="tx2">
                <a:lumMod val="60000"/>
                <a:lumOff val="40000"/>
              </a:schemeClr>
            </a:solid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defRPr/>
            </a:pPr>
            <a:r>
              <a:rPr lang="en-US" altLang="en-US" sz="2000" dirty="0">
                <a:solidFill>
                  <a:prstClr val="black"/>
                </a:solidFill>
              </a:rPr>
              <a:t>Observed in March 2024</a:t>
            </a:r>
          </a:p>
        </p:txBody>
      </p:sp>
      <p:pic>
        <p:nvPicPr>
          <p:cNvPr id="5" name="Picture 4" descr="30-day outlook - Precipitation Probability">
            <a:extLst>
              <a:ext uri="{FF2B5EF4-FFF2-40B4-BE49-F238E27FC236}">
                <a16:creationId xmlns:a16="http://schemas.microsoft.com/office/drawing/2014/main" id="{5269930E-DDDE-488A-2D4B-E47EE8E8627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7212" y="2846781"/>
            <a:ext cx="4708217" cy="36379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extBox 2">
            <a:extLst>
              <a:ext uri="{FF2B5EF4-FFF2-40B4-BE49-F238E27FC236}">
                <a16:creationId xmlns:a16="http://schemas.microsoft.com/office/drawing/2014/main" id="{6C123934-1D03-43BC-4F75-A554A8DCCB43}"/>
              </a:ext>
            </a:extLst>
          </p:cNvPr>
          <p:cNvSpPr txBox="1"/>
          <p:nvPr/>
        </p:nvSpPr>
        <p:spPr>
          <a:xfrm>
            <a:off x="150254" y="185970"/>
            <a:ext cx="11891492" cy="1263487"/>
          </a:xfrm>
          <a:prstGeom prst="rect">
            <a:avLst/>
          </a:prstGeom>
        </p:spPr>
        <p:txBody>
          <a:bodyPr wrap="square" lIns="0" tIns="0" rIns="0" bIns="0" rtlCol="0" anchor="t">
            <a:spAutoFit/>
          </a:bodyPr>
          <a:lstStyle/>
          <a:p>
            <a:pPr marL="0" marR="0" lvl="0" indent="0" algn="ctr" defTabSz="609630" rtl="0" eaLnBrk="1" fontAlgn="auto" latinLnBrk="0" hangingPunct="1">
              <a:lnSpc>
                <a:spcPct val="104761"/>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rPr>
              <a:t>Precipitation Forecast vs. Observed: March 2024</a:t>
            </a:r>
            <a:endParaRPr lang="en-US" sz="12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35690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different colored states&#10;&#10;Description automatically generated">
            <a:extLst>
              <a:ext uri="{FF2B5EF4-FFF2-40B4-BE49-F238E27FC236}">
                <a16:creationId xmlns:a16="http://schemas.microsoft.com/office/drawing/2014/main" id="{571EF970-1F4B-13AA-FA62-EC8BC51B23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48901" y="990600"/>
            <a:ext cx="7494198" cy="5715000"/>
          </a:xfrm>
          <a:prstGeom prst="rect">
            <a:avLst/>
          </a:prstGeom>
        </p:spPr>
      </p:pic>
      <p:sp>
        <p:nvSpPr>
          <p:cNvPr id="4" name="TextBox 2">
            <a:extLst>
              <a:ext uri="{FF2B5EF4-FFF2-40B4-BE49-F238E27FC236}">
                <a16:creationId xmlns:a16="http://schemas.microsoft.com/office/drawing/2014/main" id="{2146B486-3580-4A04-745F-64C6291746C5}"/>
              </a:ext>
            </a:extLst>
          </p:cNvPr>
          <p:cNvSpPr txBox="1"/>
          <p:nvPr/>
        </p:nvSpPr>
        <p:spPr>
          <a:xfrm>
            <a:off x="150254" y="132728"/>
            <a:ext cx="11891492" cy="617157"/>
          </a:xfrm>
          <a:prstGeom prst="rect">
            <a:avLst/>
          </a:prstGeom>
        </p:spPr>
        <p:txBody>
          <a:bodyPr wrap="square" lIns="0" tIns="0" rIns="0" bIns="0" rtlCol="0" anchor="t">
            <a:spAutoFit/>
          </a:bodyPr>
          <a:lstStyle/>
          <a:p>
            <a:pPr marL="0" marR="0" lvl="0" indent="0" algn="ctr" defTabSz="609630" rtl="0" eaLnBrk="1" fontAlgn="auto" latinLnBrk="0" hangingPunct="1">
              <a:lnSpc>
                <a:spcPct val="104761"/>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rPr>
              <a:t>Snow Water Equivalent April 2024</a:t>
            </a:r>
            <a:endParaRPr lang="en-US" sz="12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custDataLst>
      <p:tags r:id="rId1"/>
    </p:custDataLst>
    <p:extLst>
      <p:ext uri="{BB962C8B-B14F-4D97-AF65-F5344CB8AC3E}">
        <p14:creationId xmlns:p14="http://schemas.microsoft.com/office/powerpoint/2010/main" val="1211122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6F006CAE-6196-EC96-8CC1-D82E2CD2D6E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317" t="13863"/>
          <a:stretch/>
        </p:blipFill>
        <p:spPr>
          <a:xfrm>
            <a:off x="289535" y="2051804"/>
            <a:ext cx="5958865" cy="4673468"/>
          </a:xfrm>
          <a:prstGeom prst="rect">
            <a:avLst/>
          </a:prstGeom>
        </p:spPr>
      </p:pic>
      <p:sp>
        <p:nvSpPr>
          <p:cNvPr id="12" name="TextBox 11">
            <a:extLst>
              <a:ext uri="{FF2B5EF4-FFF2-40B4-BE49-F238E27FC236}">
                <a16:creationId xmlns:a16="http://schemas.microsoft.com/office/drawing/2014/main" id="{838C2C46-460D-2D2C-D574-A3F96561E2A5}"/>
              </a:ext>
            </a:extLst>
          </p:cNvPr>
          <p:cNvSpPr txBox="1"/>
          <p:nvPr/>
        </p:nvSpPr>
        <p:spPr>
          <a:xfrm>
            <a:off x="8019715" y="1364408"/>
            <a:ext cx="1829617" cy="400110"/>
          </a:xfrm>
          <a:prstGeom prst="rect">
            <a:avLst/>
          </a:prstGeom>
          <a:noFill/>
        </p:spPr>
        <p:txBody>
          <a:bodyPr wrap="square" rtlCol="0">
            <a:spAutoFit/>
          </a:bodyPr>
          <a:lstStyle/>
          <a:p>
            <a:pPr algn="ctr"/>
            <a:r>
              <a:rPr lang="en-US" sz="20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April 2024</a:t>
            </a:r>
          </a:p>
        </p:txBody>
      </p:sp>
      <p:pic>
        <p:nvPicPr>
          <p:cNvPr id="3" name="Picture 2" descr="A map of water with blue and red labels&#10;&#10;Description automatically generated with medium confidence">
            <a:extLst>
              <a:ext uri="{FF2B5EF4-FFF2-40B4-BE49-F238E27FC236}">
                <a16:creationId xmlns:a16="http://schemas.microsoft.com/office/drawing/2014/main" id="{A0C98F16-2D4D-6DD2-4B79-B4FFBB457B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00802" y="2051804"/>
            <a:ext cx="5349264" cy="4562181"/>
          </a:xfrm>
          <a:prstGeom prst="rect">
            <a:avLst/>
          </a:prstGeom>
        </p:spPr>
      </p:pic>
      <p:sp>
        <p:nvSpPr>
          <p:cNvPr id="5" name="TextBox 4">
            <a:extLst>
              <a:ext uri="{FF2B5EF4-FFF2-40B4-BE49-F238E27FC236}">
                <a16:creationId xmlns:a16="http://schemas.microsoft.com/office/drawing/2014/main" id="{A723F5A6-BEF4-B75D-DA06-B78FE70B0279}"/>
              </a:ext>
            </a:extLst>
          </p:cNvPr>
          <p:cNvSpPr txBox="1"/>
          <p:nvPr/>
        </p:nvSpPr>
        <p:spPr>
          <a:xfrm>
            <a:off x="2044550" y="1364408"/>
            <a:ext cx="1829617" cy="400110"/>
          </a:xfrm>
          <a:prstGeom prst="rect">
            <a:avLst/>
          </a:prstGeom>
          <a:noFill/>
        </p:spPr>
        <p:txBody>
          <a:bodyPr wrap="square" rtlCol="0">
            <a:spAutoFit/>
          </a:bodyPr>
          <a:lstStyle/>
          <a:p>
            <a:pPr algn="ctr"/>
            <a:r>
              <a:rPr lang="en-US" sz="20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April 2023</a:t>
            </a:r>
          </a:p>
        </p:txBody>
      </p:sp>
      <p:cxnSp>
        <p:nvCxnSpPr>
          <p:cNvPr id="7" name="Straight Connector 6">
            <a:extLst>
              <a:ext uri="{FF2B5EF4-FFF2-40B4-BE49-F238E27FC236}">
                <a16:creationId xmlns:a16="http://schemas.microsoft.com/office/drawing/2014/main" id="{CAED141C-A8B0-0533-D1FE-EB1B880C8999}"/>
              </a:ext>
            </a:extLst>
          </p:cNvPr>
          <p:cNvCxnSpPr>
            <a:cxnSpLocks/>
          </p:cNvCxnSpPr>
          <p:nvPr/>
        </p:nvCxnSpPr>
        <p:spPr>
          <a:xfrm>
            <a:off x="6019800" y="2209800"/>
            <a:ext cx="0" cy="323221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TextBox 2">
            <a:extLst>
              <a:ext uri="{FF2B5EF4-FFF2-40B4-BE49-F238E27FC236}">
                <a16:creationId xmlns:a16="http://schemas.microsoft.com/office/drawing/2014/main" id="{F9157743-CAD8-99B4-33DD-C265BE344FA9}"/>
              </a:ext>
            </a:extLst>
          </p:cNvPr>
          <p:cNvSpPr txBox="1"/>
          <p:nvPr/>
        </p:nvSpPr>
        <p:spPr>
          <a:xfrm>
            <a:off x="289535" y="459965"/>
            <a:ext cx="11891492" cy="617157"/>
          </a:xfrm>
          <a:prstGeom prst="rect">
            <a:avLst/>
          </a:prstGeom>
        </p:spPr>
        <p:txBody>
          <a:bodyPr wrap="square" lIns="0" tIns="0" rIns="0" bIns="0" rtlCol="0" anchor="t">
            <a:spAutoFit/>
          </a:bodyPr>
          <a:lstStyle/>
          <a:p>
            <a:pPr marL="0" marR="0" lvl="0" indent="0" algn="ctr" defTabSz="609630" rtl="0" eaLnBrk="1" fontAlgn="auto" latinLnBrk="0" hangingPunct="1">
              <a:lnSpc>
                <a:spcPct val="104761"/>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rPr>
              <a:t>Deschutes River Basin Reservoir Levels</a:t>
            </a:r>
            <a:endParaRPr lang="en-US" sz="12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custDataLst>
      <p:tags r:id="rId1"/>
    </p:custDataLst>
    <p:extLst>
      <p:ext uri="{BB962C8B-B14F-4D97-AF65-F5344CB8AC3E}">
        <p14:creationId xmlns:p14="http://schemas.microsoft.com/office/powerpoint/2010/main" val="263797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3410A3-43CE-FDAA-70B7-619D3B72AE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88893" y="420108"/>
            <a:ext cx="4100030" cy="3008893"/>
          </a:xfrm>
          <a:prstGeom prst="rect">
            <a:avLst/>
          </a:prstGeom>
        </p:spPr>
      </p:pic>
      <p:pic>
        <p:nvPicPr>
          <p:cNvPr id="5" name="Picture 4">
            <a:extLst>
              <a:ext uri="{FF2B5EF4-FFF2-40B4-BE49-F238E27FC236}">
                <a16:creationId xmlns:a16="http://schemas.microsoft.com/office/drawing/2014/main" id="{DF070A68-31FF-5544-B36A-4AEEA860DC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01593" y="3889145"/>
            <a:ext cx="4100030" cy="2921191"/>
          </a:xfrm>
          <a:prstGeom prst="rect">
            <a:avLst/>
          </a:prstGeom>
        </p:spPr>
      </p:pic>
      <p:pic>
        <p:nvPicPr>
          <p:cNvPr id="7" name="Picture 6">
            <a:extLst>
              <a:ext uri="{FF2B5EF4-FFF2-40B4-BE49-F238E27FC236}">
                <a16:creationId xmlns:a16="http://schemas.microsoft.com/office/drawing/2014/main" id="{953CC09E-ED55-2A6D-4FDA-0815654D4948}"/>
              </a:ext>
            </a:extLst>
          </p:cNvPr>
          <p:cNvPicPr>
            <a:picLocks noChangeAspect="1"/>
          </p:cNvPicPr>
          <p:nvPr/>
        </p:nvPicPr>
        <p:blipFill>
          <a:blip r:embed="rId5"/>
          <a:stretch>
            <a:fillRect/>
          </a:stretch>
        </p:blipFill>
        <p:spPr>
          <a:xfrm>
            <a:off x="4419601" y="4066963"/>
            <a:ext cx="2371725" cy="476250"/>
          </a:xfrm>
          <a:prstGeom prst="rect">
            <a:avLst/>
          </a:prstGeom>
        </p:spPr>
      </p:pic>
      <p:pic>
        <p:nvPicPr>
          <p:cNvPr id="9" name="Picture 8">
            <a:extLst>
              <a:ext uri="{FF2B5EF4-FFF2-40B4-BE49-F238E27FC236}">
                <a16:creationId xmlns:a16="http://schemas.microsoft.com/office/drawing/2014/main" id="{8D8DC726-180A-712B-5C6A-6A72FD42D7C0}"/>
              </a:ext>
            </a:extLst>
          </p:cNvPr>
          <p:cNvPicPr>
            <a:picLocks noChangeAspect="1"/>
          </p:cNvPicPr>
          <p:nvPr/>
        </p:nvPicPr>
        <p:blipFill>
          <a:blip r:embed="rId6"/>
          <a:stretch>
            <a:fillRect/>
          </a:stretch>
        </p:blipFill>
        <p:spPr>
          <a:xfrm>
            <a:off x="4447280" y="793904"/>
            <a:ext cx="2409825" cy="428625"/>
          </a:xfrm>
          <a:prstGeom prst="rect">
            <a:avLst/>
          </a:prstGeom>
        </p:spPr>
      </p:pic>
      <p:pic>
        <p:nvPicPr>
          <p:cNvPr id="11" name="Picture 10">
            <a:extLst>
              <a:ext uri="{FF2B5EF4-FFF2-40B4-BE49-F238E27FC236}">
                <a16:creationId xmlns:a16="http://schemas.microsoft.com/office/drawing/2014/main" id="{AD55A4C2-AE05-957A-5B93-5D6083C60A2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553200" y="1770105"/>
            <a:ext cx="4042880" cy="1175463"/>
          </a:xfrm>
          <a:prstGeom prst="rect">
            <a:avLst/>
          </a:prstGeom>
        </p:spPr>
      </p:pic>
      <p:pic>
        <p:nvPicPr>
          <p:cNvPr id="12" name="Picture 11">
            <a:extLst>
              <a:ext uri="{FF2B5EF4-FFF2-40B4-BE49-F238E27FC236}">
                <a16:creationId xmlns:a16="http://schemas.microsoft.com/office/drawing/2014/main" id="{46DF21E9-E6A6-D1E3-A12E-DEB19165FCCF}"/>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b="-13921"/>
          <a:stretch/>
        </p:blipFill>
        <p:spPr>
          <a:xfrm>
            <a:off x="6096001" y="15110"/>
            <a:ext cx="4572000" cy="692607"/>
          </a:xfrm>
          <a:prstGeom prst="rect">
            <a:avLst/>
          </a:prstGeom>
        </p:spPr>
      </p:pic>
      <p:pic>
        <p:nvPicPr>
          <p:cNvPr id="14" name="Picture 13">
            <a:extLst>
              <a:ext uri="{FF2B5EF4-FFF2-40B4-BE49-F238E27FC236}">
                <a16:creationId xmlns:a16="http://schemas.microsoft.com/office/drawing/2014/main" id="{91986957-9AB1-9558-F222-04F8B79EF28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496050" y="4928688"/>
            <a:ext cx="4100030" cy="1257300"/>
          </a:xfrm>
          <a:prstGeom prst="rect">
            <a:avLst/>
          </a:prstGeom>
        </p:spPr>
      </p:pic>
    </p:spTree>
    <p:extLst>
      <p:ext uri="{BB962C8B-B14F-4D97-AF65-F5344CB8AC3E}">
        <p14:creationId xmlns:p14="http://schemas.microsoft.com/office/powerpoint/2010/main" val="1314588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685800" y="232008"/>
            <a:ext cx="10820400" cy="884473"/>
          </a:xfrm>
          <a:prstGeom prst="rect">
            <a:avLst/>
          </a:prstGeom>
        </p:spPr>
        <p:txBody>
          <a:bodyPr wrap="square" lIns="0" tIns="0" rIns="0" bIns="0" rtlCol="0" anchor="t">
            <a:spAutoFit/>
          </a:bodyPr>
          <a:lstStyle/>
          <a:p>
            <a:pPr algn="ctr" defTabSz="609660">
              <a:lnSpc>
                <a:spcPct val="98522"/>
              </a:lnSpc>
              <a:defRPr/>
            </a:pPr>
            <a:r>
              <a:rPr lang="en-US" sz="58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Statewide Drought Indicators</a:t>
            </a:r>
            <a:endParaRPr lang="en-US"/>
          </a:p>
        </p:txBody>
      </p:sp>
      <p:sp>
        <p:nvSpPr>
          <p:cNvPr id="10" name="TextBox 9">
            <a:extLst>
              <a:ext uri="{FF2B5EF4-FFF2-40B4-BE49-F238E27FC236}">
                <a16:creationId xmlns:a16="http://schemas.microsoft.com/office/drawing/2014/main" id="{01DBC12D-6D82-59EA-0D47-04FB57AEB0B3}"/>
              </a:ext>
            </a:extLst>
          </p:cNvPr>
          <p:cNvSpPr txBox="1"/>
          <p:nvPr/>
        </p:nvSpPr>
        <p:spPr>
          <a:xfrm>
            <a:off x="1451082" y="1089851"/>
            <a:ext cx="1875472" cy="502766"/>
          </a:xfrm>
          <a:prstGeom prst="rect">
            <a:avLst/>
          </a:prstGeom>
          <a:noFill/>
        </p:spPr>
        <p:txBody>
          <a:bodyPr wrap="square">
            <a:spAutoFit/>
          </a:bodyPr>
          <a:lstStyle/>
          <a:p>
            <a:pPr marL="15" algn="ctr" defTabSz="609660">
              <a:spcAft>
                <a:spcPts val="1200"/>
              </a:spcAft>
            </a:pPr>
            <a:r>
              <a:rPr lang="en-US" sz="2667" dirty="0">
                <a:solidFill>
                  <a:srgbClr val="0C458E"/>
                </a:solidFill>
                <a:latin typeface="Libre Franklin Light" pitchFamily="2" charset="0"/>
              </a:rPr>
              <a:t>July 2021</a:t>
            </a:r>
          </a:p>
        </p:txBody>
      </p:sp>
      <p:sp>
        <p:nvSpPr>
          <p:cNvPr id="11" name="TextBox 10">
            <a:extLst>
              <a:ext uri="{FF2B5EF4-FFF2-40B4-BE49-F238E27FC236}">
                <a16:creationId xmlns:a16="http://schemas.microsoft.com/office/drawing/2014/main" id="{EEBE4257-A8D1-8780-97A4-0E41A08FE603}"/>
              </a:ext>
            </a:extLst>
          </p:cNvPr>
          <p:cNvSpPr txBox="1"/>
          <p:nvPr/>
        </p:nvSpPr>
        <p:spPr>
          <a:xfrm>
            <a:off x="5141516" y="3132609"/>
            <a:ext cx="1908965" cy="502766"/>
          </a:xfrm>
          <a:prstGeom prst="rect">
            <a:avLst/>
          </a:prstGeom>
          <a:noFill/>
        </p:spPr>
        <p:txBody>
          <a:bodyPr wrap="square">
            <a:spAutoFit/>
          </a:bodyPr>
          <a:lstStyle/>
          <a:p>
            <a:pPr marL="15" algn="ctr" defTabSz="609660">
              <a:spcAft>
                <a:spcPts val="1200"/>
              </a:spcAft>
            </a:pPr>
            <a:r>
              <a:rPr lang="en-US" sz="2667" dirty="0">
                <a:solidFill>
                  <a:srgbClr val="0C458E"/>
                </a:solidFill>
                <a:latin typeface="Libre Franklin Light" pitchFamily="2" charset="0"/>
              </a:rPr>
              <a:t>July 2022</a:t>
            </a:r>
          </a:p>
        </p:txBody>
      </p:sp>
      <p:pic>
        <p:nvPicPr>
          <p:cNvPr id="14" name="Picture 13" descr="A red and yellow rectangular box with black text&#10;&#10;Description automatically generated">
            <a:extLst>
              <a:ext uri="{FF2B5EF4-FFF2-40B4-BE49-F238E27FC236}">
                <a16:creationId xmlns:a16="http://schemas.microsoft.com/office/drawing/2014/main" id="{84816DCC-A4F3-1EB7-C48D-67C930B653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8758" y="5247718"/>
            <a:ext cx="3702887" cy="1040861"/>
          </a:xfrm>
          <a:prstGeom prst="rect">
            <a:avLst/>
          </a:prstGeom>
        </p:spPr>
      </p:pic>
      <p:pic>
        <p:nvPicPr>
          <p:cNvPr id="13" name="Picture 12" descr="A map of the state of oregon&#10;&#10;Description automatically generated">
            <a:extLst>
              <a:ext uri="{FF2B5EF4-FFF2-40B4-BE49-F238E27FC236}">
                <a16:creationId xmlns:a16="http://schemas.microsoft.com/office/drawing/2014/main" id="{0DC89120-5D2E-37CC-687B-E57E5DDE690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190354" y="1473029"/>
            <a:ext cx="3964546" cy="3110824"/>
          </a:xfrm>
          <a:prstGeom prst="rect">
            <a:avLst/>
          </a:prstGeom>
        </p:spPr>
      </p:pic>
      <p:sp>
        <p:nvSpPr>
          <p:cNvPr id="3" name="TextBox 2">
            <a:extLst>
              <a:ext uri="{FF2B5EF4-FFF2-40B4-BE49-F238E27FC236}">
                <a16:creationId xmlns:a16="http://schemas.microsoft.com/office/drawing/2014/main" id="{0F65D722-2FF1-668F-113D-A06F905C06B7}"/>
              </a:ext>
            </a:extLst>
          </p:cNvPr>
          <p:cNvSpPr txBox="1"/>
          <p:nvPr/>
        </p:nvSpPr>
        <p:spPr>
          <a:xfrm>
            <a:off x="9025993" y="1084253"/>
            <a:ext cx="1987697" cy="502766"/>
          </a:xfrm>
          <a:prstGeom prst="rect">
            <a:avLst/>
          </a:prstGeom>
          <a:noFill/>
        </p:spPr>
        <p:txBody>
          <a:bodyPr wrap="square">
            <a:spAutoFit/>
          </a:bodyPr>
          <a:lstStyle/>
          <a:p>
            <a:pPr marL="15" algn="ctr" defTabSz="609660">
              <a:spcAft>
                <a:spcPts val="1200"/>
              </a:spcAft>
            </a:pPr>
            <a:r>
              <a:rPr lang="en-US" sz="2667" dirty="0">
                <a:solidFill>
                  <a:srgbClr val="0C458E"/>
                </a:solidFill>
                <a:latin typeface="Libre Franklin Light" pitchFamily="2" charset="0"/>
              </a:rPr>
              <a:t>July 2023</a:t>
            </a:r>
          </a:p>
        </p:txBody>
      </p:sp>
      <p:pic>
        <p:nvPicPr>
          <p:cNvPr id="6" name="Picture 5" descr="A map of the state of oregon&#10;&#10;Description automatically generated">
            <a:extLst>
              <a:ext uri="{FF2B5EF4-FFF2-40B4-BE49-F238E27FC236}">
                <a16:creationId xmlns:a16="http://schemas.microsoft.com/office/drawing/2014/main" id="{AB191E85-9D87-F0DF-7B2A-E887C3E8143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48406" y="1528916"/>
            <a:ext cx="3880824" cy="2934931"/>
          </a:xfrm>
          <a:prstGeom prst="rect">
            <a:avLst/>
          </a:prstGeom>
        </p:spPr>
      </p:pic>
      <p:pic>
        <p:nvPicPr>
          <p:cNvPr id="8" name="Picture 7" descr="A map of the state of oregon&#10;&#10;Description automatically generated">
            <a:extLst>
              <a:ext uri="{FF2B5EF4-FFF2-40B4-BE49-F238E27FC236}">
                <a16:creationId xmlns:a16="http://schemas.microsoft.com/office/drawing/2014/main" id="{605BEE71-BFCD-71B9-ECE0-BD4F620D513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001645" y="3574493"/>
            <a:ext cx="4188709" cy="3172871"/>
          </a:xfrm>
          <a:prstGeom prst="rect">
            <a:avLst/>
          </a:prstGeom>
        </p:spPr>
      </p:pic>
    </p:spTree>
    <p:extLst>
      <p:ext uri="{BB962C8B-B14F-4D97-AF65-F5344CB8AC3E}">
        <p14:creationId xmlns:p14="http://schemas.microsoft.com/office/powerpoint/2010/main" val="177921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685800" y="232008"/>
            <a:ext cx="10820400" cy="884473"/>
          </a:xfrm>
          <a:prstGeom prst="rect">
            <a:avLst/>
          </a:prstGeom>
        </p:spPr>
        <p:txBody>
          <a:bodyPr wrap="square" lIns="0" tIns="0" rIns="0" bIns="0" rtlCol="0" anchor="t">
            <a:spAutoFit/>
          </a:bodyPr>
          <a:lstStyle/>
          <a:p>
            <a:pPr algn="ctr" defTabSz="609660">
              <a:lnSpc>
                <a:spcPct val="98522"/>
              </a:lnSpc>
              <a:defRPr/>
            </a:pPr>
            <a:r>
              <a:rPr lang="en-US" sz="58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Statewide Drought Indicators</a:t>
            </a:r>
            <a:endParaRPr lang="en-US"/>
          </a:p>
        </p:txBody>
      </p:sp>
      <p:pic>
        <p:nvPicPr>
          <p:cNvPr id="15" name="Picture 14" descr="A map of the state of oregon&#10;&#10;Description automatically generated">
            <a:extLst>
              <a:ext uri="{FF2B5EF4-FFF2-40B4-BE49-F238E27FC236}">
                <a16:creationId xmlns:a16="http://schemas.microsoft.com/office/drawing/2014/main" id="{B0095B66-402E-670B-39CD-9368E05B6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135556" y="1368551"/>
            <a:ext cx="3949503" cy="3074979"/>
          </a:xfrm>
          <a:prstGeom prst="rect">
            <a:avLst/>
          </a:prstGeom>
        </p:spPr>
      </p:pic>
      <p:sp>
        <p:nvSpPr>
          <p:cNvPr id="10" name="TextBox 9">
            <a:extLst>
              <a:ext uri="{FF2B5EF4-FFF2-40B4-BE49-F238E27FC236}">
                <a16:creationId xmlns:a16="http://schemas.microsoft.com/office/drawing/2014/main" id="{01DBC12D-6D82-59EA-0D47-04FB57AEB0B3}"/>
              </a:ext>
            </a:extLst>
          </p:cNvPr>
          <p:cNvSpPr txBox="1"/>
          <p:nvPr/>
        </p:nvSpPr>
        <p:spPr>
          <a:xfrm>
            <a:off x="685799" y="1089851"/>
            <a:ext cx="3315845" cy="502766"/>
          </a:xfrm>
          <a:prstGeom prst="rect">
            <a:avLst/>
          </a:prstGeom>
          <a:noFill/>
        </p:spPr>
        <p:txBody>
          <a:bodyPr wrap="square">
            <a:spAutoFit/>
          </a:bodyPr>
          <a:lstStyle/>
          <a:p>
            <a:pPr marL="15" algn="ctr" defTabSz="609660">
              <a:spcAft>
                <a:spcPts val="1200"/>
              </a:spcAft>
            </a:pPr>
            <a:r>
              <a:rPr lang="en-US" sz="2667" dirty="0">
                <a:solidFill>
                  <a:srgbClr val="0C458E"/>
                </a:solidFill>
                <a:latin typeface="Libre Franklin Light" pitchFamily="2" charset="0"/>
              </a:rPr>
              <a:t>August 2021</a:t>
            </a:r>
          </a:p>
        </p:txBody>
      </p:sp>
      <p:pic>
        <p:nvPicPr>
          <p:cNvPr id="9" name="Picture 8" descr="A map of the state of oregon&#10;&#10;Description automatically generated">
            <a:extLst>
              <a:ext uri="{FF2B5EF4-FFF2-40B4-BE49-F238E27FC236}">
                <a16:creationId xmlns:a16="http://schemas.microsoft.com/office/drawing/2014/main" id="{3C32BB55-DA2F-B791-0D30-AB224BCE0FE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46712" y="3554287"/>
            <a:ext cx="4043645" cy="3109880"/>
          </a:xfrm>
          <a:prstGeom prst="rect">
            <a:avLst/>
          </a:prstGeom>
        </p:spPr>
      </p:pic>
      <p:sp>
        <p:nvSpPr>
          <p:cNvPr id="11" name="TextBox 10">
            <a:extLst>
              <a:ext uri="{FF2B5EF4-FFF2-40B4-BE49-F238E27FC236}">
                <a16:creationId xmlns:a16="http://schemas.microsoft.com/office/drawing/2014/main" id="{EEBE4257-A8D1-8780-97A4-0E41A08FE603}"/>
              </a:ext>
            </a:extLst>
          </p:cNvPr>
          <p:cNvSpPr txBox="1"/>
          <p:nvPr/>
        </p:nvSpPr>
        <p:spPr>
          <a:xfrm>
            <a:off x="4511842" y="3132609"/>
            <a:ext cx="3434562" cy="502766"/>
          </a:xfrm>
          <a:prstGeom prst="rect">
            <a:avLst/>
          </a:prstGeom>
          <a:noFill/>
        </p:spPr>
        <p:txBody>
          <a:bodyPr wrap="square">
            <a:spAutoFit/>
          </a:bodyPr>
          <a:lstStyle/>
          <a:p>
            <a:pPr marL="15" algn="ctr" defTabSz="609660">
              <a:spcAft>
                <a:spcPts val="1200"/>
              </a:spcAft>
            </a:pPr>
            <a:r>
              <a:rPr lang="en-US" sz="2667" dirty="0">
                <a:solidFill>
                  <a:srgbClr val="0C458E"/>
                </a:solidFill>
                <a:latin typeface="Libre Franklin Light" pitchFamily="2" charset="0"/>
              </a:rPr>
              <a:t>August 2022</a:t>
            </a:r>
          </a:p>
        </p:txBody>
      </p:sp>
      <p:pic>
        <p:nvPicPr>
          <p:cNvPr id="14" name="Picture 13" descr="A red and yellow rectangular box with black text&#10;&#10;Description automatically generated">
            <a:extLst>
              <a:ext uri="{FF2B5EF4-FFF2-40B4-BE49-F238E27FC236}">
                <a16:creationId xmlns:a16="http://schemas.microsoft.com/office/drawing/2014/main" id="{84816DCC-A4F3-1EB7-C48D-67C930B6534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8758" y="5247718"/>
            <a:ext cx="3702887" cy="1040861"/>
          </a:xfrm>
          <a:prstGeom prst="rect">
            <a:avLst/>
          </a:prstGeom>
        </p:spPr>
      </p:pic>
      <p:sp>
        <p:nvSpPr>
          <p:cNvPr id="3" name="TextBox 2">
            <a:extLst>
              <a:ext uri="{FF2B5EF4-FFF2-40B4-BE49-F238E27FC236}">
                <a16:creationId xmlns:a16="http://schemas.microsoft.com/office/drawing/2014/main" id="{0F65D722-2FF1-668F-113D-A06F905C06B7}"/>
              </a:ext>
            </a:extLst>
          </p:cNvPr>
          <p:cNvSpPr txBox="1"/>
          <p:nvPr/>
        </p:nvSpPr>
        <p:spPr>
          <a:xfrm>
            <a:off x="8555241" y="1084253"/>
            <a:ext cx="3452275" cy="502766"/>
          </a:xfrm>
          <a:prstGeom prst="rect">
            <a:avLst/>
          </a:prstGeom>
          <a:noFill/>
        </p:spPr>
        <p:txBody>
          <a:bodyPr wrap="square">
            <a:spAutoFit/>
          </a:bodyPr>
          <a:lstStyle/>
          <a:p>
            <a:pPr marL="15" algn="ctr" defTabSz="609660">
              <a:spcAft>
                <a:spcPts val="1200"/>
              </a:spcAft>
            </a:pPr>
            <a:r>
              <a:rPr lang="en-US" sz="2667" dirty="0">
                <a:solidFill>
                  <a:srgbClr val="0C458E"/>
                </a:solidFill>
                <a:latin typeface="Libre Franklin Light" pitchFamily="2" charset="0"/>
              </a:rPr>
              <a:t>August 2023</a:t>
            </a:r>
          </a:p>
        </p:txBody>
      </p:sp>
      <p:pic>
        <p:nvPicPr>
          <p:cNvPr id="5" name="Picture 4" descr="A map of the state of oregon&#10;&#10;Description automatically generated">
            <a:extLst>
              <a:ext uri="{FF2B5EF4-FFF2-40B4-BE49-F238E27FC236}">
                <a16:creationId xmlns:a16="http://schemas.microsoft.com/office/drawing/2014/main" id="{6B127A89-53BC-4E4B-5420-3E28AEC591D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21772" y="1587019"/>
            <a:ext cx="3944759" cy="2978443"/>
          </a:xfrm>
          <a:prstGeom prst="rect">
            <a:avLst/>
          </a:prstGeom>
        </p:spPr>
      </p:pic>
    </p:spTree>
    <p:extLst>
      <p:ext uri="{BB962C8B-B14F-4D97-AF65-F5344CB8AC3E}">
        <p14:creationId xmlns:p14="http://schemas.microsoft.com/office/powerpoint/2010/main" val="276621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United States Seasonal Drought Outlook Graphic - click on image to enlarge">
            <a:extLst>
              <a:ext uri="{FF2B5EF4-FFF2-40B4-BE49-F238E27FC236}">
                <a16:creationId xmlns:a16="http://schemas.microsoft.com/office/drawing/2014/main" id="{6E672AA3-9DDC-BEFE-4739-370F4ED2D34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2787" y="0"/>
            <a:ext cx="88757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083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TextBox 3">
            <a:extLst>
              <a:ext uri="{FF2B5EF4-FFF2-40B4-BE49-F238E27FC236}">
                <a16:creationId xmlns:a16="http://schemas.microsoft.com/office/drawing/2014/main" id="{280F095D-A3DD-4C37-B50B-F43ADF7FA765}"/>
              </a:ext>
            </a:extLst>
          </p:cNvPr>
          <p:cNvSpPr txBox="1">
            <a:spLocks noChangeArrowheads="1"/>
          </p:cNvSpPr>
          <p:nvPr/>
        </p:nvSpPr>
        <p:spPr bwMode="auto">
          <a:xfrm>
            <a:off x="1811741" y="220329"/>
            <a:ext cx="89309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defRPr/>
            </a:pPr>
            <a:r>
              <a:rPr lang="en-US" altLang="en-US" sz="40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May-June-July 2024 Outlook</a:t>
            </a:r>
          </a:p>
        </p:txBody>
      </p:sp>
      <p:sp>
        <p:nvSpPr>
          <p:cNvPr id="12291" name="TextBox 4">
            <a:extLst>
              <a:ext uri="{FF2B5EF4-FFF2-40B4-BE49-F238E27FC236}">
                <a16:creationId xmlns:a16="http://schemas.microsoft.com/office/drawing/2014/main" id="{67FE2FFE-716A-46A3-B9A9-806AE04BB34A}"/>
              </a:ext>
            </a:extLst>
          </p:cNvPr>
          <p:cNvSpPr txBox="1">
            <a:spLocks noChangeArrowheads="1"/>
          </p:cNvSpPr>
          <p:nvPr/>
        </p:nvSpPr>
        <p:spPr bwMode="auto">
          <a:xfrm>
            <a:off x="1816638" y="1455222"/>
            <a:ext cx="26311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defRPr/>
            </a:pPr>
            <a:r>
              <a:rPr lang="en-US" altLang="en-US" sz="3200" dirty="0">
                <a:solidFill>
                  <a:srgbClr val="0C458E"/>
                </a:solidFill>
                <a:latin typeface="Open Sans" panose="020B0606030504020204" pitchFamily="34" charset="0"/>
                <a:ea typeface="Open Sans" panose="020B0606030504020204" pitchFamily="34" charset="0"/>
                <a:cs typeface="Open Sans" panose="020B0606030504020204" pitchFamily="34" charset="0"/>
              </a:rPr>
              <a:t>Temperature</a:t>
            </a:r>
          </a:p>
        </p:txBody>
      </p:sp>
      <p:sp>
        <p:nvSpPr>
          <p:cNvPr id="12292" name="TextBox 5">
            <a:extLst>
              <a:ext uri="{FF2B5EF4-FFF2-40B4-BE49-F238E27FC236}">
                <a16:creationId xmlns:a16="http://schemas.microsoft.com/office/drawing/2014/main" id="{624F1926-9940-465A-A046-A7B0BD831B11}"/>
              </a:ext>
            </a:extLst>
          </p:cNvPr>
          <p:cNvSpPr txBox="1">
            <a:spLocks noChangeArrowheads="1"/>
          </p:cNvSpPr>
          <p:nvPr/>
        </p:nvSpPr>
        <p:spPr bwMode="auto">
          <a:xfrm>
            <a:off x="7744241" y="1455222"/>
            <a:ext cx="26311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defRPr/>
            </a:pPr>
            <a:r>
              <a:rPr lang="en-US" altLang="en-US" sz="3200" dirty="0">
                <a:solidFill>
                  <a:srgbClr val="0C458E"/>
                </a:solidFill>
                <a:latin typeface="Open Sans" panose="020B0606030504020204" pitchFamily="34" charset="0"/>
                <a:ea typeface="Open Sans" panose="020B0606030504020204" pitchFamily="34" charset="0"/>
                <a:cs typeface="Open Sans" panose="020B0606030504020204" pitchFamily="34" charset="0"/>
              </a:rPr>
              <a:t>Precipitation</a:t>
            </a:r>
          </a:p>
        </p:txBody>
      </p:sp>
      <p:pic>
        <p:nvPicPr>
          <p:cNvPr id="2050" name="Picture 2">
            <a:extLst>
              <a:ext uri="{FF2B5EF4-FFF2-40B4-BE49-F238E27FC236}">
                <a16:creationId xmlns:a16="http://schemas.microsoft.com/office/drawing/2014/main" id="{8FF12EEF-5507-695E-3F89-8AB73101C88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750" y="2161816"/>
            <a:ext cx="5422895" cy="41901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014B33C-DC75-5C8E-7EAE-27721ACA68D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48352" y="2161815"/>
            <a:ext cx="5422897" cy="419011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370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AutoShape 2" descr="Extended Outlook">
            <a:extLst>
              <a:ext uri="{FF2B5EF4-FFF2-40B4-BE49-F238E27FC236}">
                <a16:creationId xmlns:a16="http://schemas.microsoft.com/office/drawing/2014/main" id="{4070C186-26EC-C222-F00F-CB5B3991FFF7}"/>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defRPr/>
            </a:pPr>
            <a:endParaRPr lang="en-US" altLang="en-US">
              <a:solidFill>
                <a:prstClr val="black"/>
              </a:solidFill>
            </a:endParaRPr>
          </a:p>
        </p:txBody>
      </p:sp>
      <p:sp>
        <p:nvSpPr>
          <p:cNvPr id="16388" name="TextBox 9">
            <a:extLst>
              <a:ext uri="{FF2B5EF4-FFF2-40B4-BE49-F238E27FC236}">
                <a16:creationId xmlns:a16="http://schemas.microsoft.com/office/drawing/2014/main" id="{839741FF-4EEB-C931-3F77-13BD2608DB13}"/>
              </a:ext>
            </a:extLst>
          </p:cNvPr>
          <p:cNvSpPr txBox="1">
            <a:spLocks noChangeArrowheads="1"/>
          </p:cNvSpPr>
          <p:nvPr/>
        </p:nvSpPr>
        <p:spPr bwMode="auto">
          <a:xfrm>
            <a:off x="1378347" y="235324"/>
            <a:ext cx="9435306"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fontAlgn="base" hangingPunct="0">
              <a:spcBef>
                <a:spcPct val="0"/>
              </a:spcBef>
              <a:spcAft>
                <a:spcPct val="0"/>
              </a:spcAft>
              <a:buNone/>
              <a:defRPr/>
            </a:pPr>
            <a:r>
              <a:rPr lang="en-US" altLang="en-US" sz="40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Significant Fire Potential Outlooks</a:t>
            </a:r>
          </a:p>
        </p:txBody>
      </p:sp>
      <p:pic>
        <p:nvPicPr>
          <p:cNvPr id="4098" name="Picture 2">
            <a:extLst>
              <a:ext uri="{FF2B5EF4-FFF2-40B4-BE49-F238E27FC236}">
                <a16:creationId xmlns:a16="http://schemas.microsoft.com/office/drawing/2014/main" id="{DBFC6C7F-609C-0EFE-6097-F959C03B7AA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04821" y="1524001"/>
            <a:ext cx="6063681" cy="465671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85364A8D-7D58-19DD-1101-F0799CC968A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498" y="1524000"/>
            <a:ext cx="6026782" cy="46567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AutoShape 2" descr="Extended Outlook">
            <a:extLst>
              <a:ext uri="{FF2B5EF4-FFF2-40B4-BE49-F238E27FC236}">
                <a16:creationId xmlns:a16="http://schemas.microsoft.com/office/drawing/2014/main" id="{4070C186-26EC-C222-F00F-CB5B3991FFF7}"/>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defRPr/>
            </a:pPr>
            <a:endParaRPr lang="en-US" altLang="en-US">
              <a:solidFill>
                <a:prstClr val="black"/>
              </a:solidFill>
            </a:endParaRPr>
          </a:p>
        </p:txBody>
      </p:sp>
      <p:sp>
        <p:nvSpPr>
          <p:cNvPr id="16388" name="TextBox 9">
            <a:extLst>
              <a:ext uri="{FF2B5EF4-FFF2-40B4-BE49-F238E27FC236}">
                <a16:creationId xmlns:a16="http://schemas.microsoft.com/office/drawing/2014/main" id="{839741FF-4EEB-C931-3F77-13BD2608DB13}"/>
              </a:ext>
            </a:extLst>
          </p:cNvPr>
          <p:cNvSpPr txBox="1">
            <a:spLocks noChangeArrowheads="1"/>
          </p:cNvSpPr>
          <p:nvPr/>
        </p:nvSpPr>
        <p:spPr bwMode="auto">
          <a:xfrm>
            <a:off x="1378347" y="235324"/>
            <a:ext cx="9435306"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fontAlgn="base" hangingPunct="0">
              <a:spcBef>
                <a:spcPct val="0"/>
              </a:spcBef>
              <a:spcAft>
                <a:spcPct val="0"/>
              </a:spcAft>
              <a:buNone/>
              <a:defRPr/>
            </a:pPr>
            <a:r>
              <a:rPr lang="en-US" altLang="en-US" sz="40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Significant Fire Potential Outlooks</a:t>
            </a:r>
          </a:p>
        </p:txBody>
      </p:sp>
      <p:pic>
        <p:nvPicPr>
          <p:cNvPr id="4098" name="Picture 2">
            <a:extLst>
              <a:ext uri="{FF2B5EF4-FFF2-40B4-BE49-F238E27FC236}">
                <a16:creationId xmlns:a16="http://schemas.microsoft.com/office/drawing/2014/main" id="{DBFC6C7F-609C-0EFE-6097-F959C03B7AA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6123492" y="1524001"/>
            <a:ext cx="6026338" cy="465671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85364A8D-7D58-19DD-1101-F0799CC968A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p:blipFill>
        <p:spPr bwMode="auto">
          <a:xfrm>
            <a:off x="23498" y="1524598"/>
            <a:ext cx="6026782" cy="4655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473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AutoShape 2" descr="Extended Outlook">
            <a:extLst>
              <a:ext uri="{FF2B5EF4-FFF2-40B4-BE49-F238E27FC236}">
                <a16:creationId xmlns:a16="http://schemas.microsoft.com/office/drawing/2014/main" id="{4070C186-26EC-C222-F00F-CB5B3991FFF7}"/>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defRPr/>
            </a:pPr>
            <a:endParaRPr lang="en-US" altLang="en-US">
              <a:solidFill>
                <a:prstClr val="black"/>
              </a:solidFill>
            </a:endParaRPr>
          </a:p>
        </p:txBody>
      </p:sp>
      <p:sp>
        <p:nvSpPr>
          <p:cNvPr id="2" name="TextBox 9">
            <a:extLst>
              <a:ext uri="{FF2B5EF4-FFF2-40B4-BE49-F238E27FC236}">
                <a16:creationId xmlns:a16="http://schemas.microsoft.com/office/drawing/2014/main" id="{C401C423-B283-E743-91A0-FFD0E23949F3}"/>
              </a:ext>
            </a:extLst>
          </p:cNvPr>
          <p:cNvSpPr txBox="1">
            <a:spLocks noChangeArrowheads="1"/>
          </p:cNvSpPr>
          <p:nvPr/>
        </p:nvSpPr>
        <p:spPr bwMode="auto">
          <a:xfrm>
            <a:off x="2274374" y="164956"/>
            <a:ext cx="7948053" cy="707886"/>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fontAlgn="base" hangingPunct="0">
              <a:spcBef>
                <a:spcPct val="0"/>
              </a:spcBef>
              <a:spcAft>
                <a:spcPct val="0"/>
              </a:spcAft>
              <a:buNone/>
              <a:defRPr/>
            </a:pPr>
            <a:r>
              <a:rPr lang="en-US" altLang="en-US" sz="40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What we Watch?</a:t>
            </a:r>
          </a:p>
        </p:txBody>
      </p:sp>
      <p:sp>
        <p:nvSpPr>
          <p:cNvPr id="3" name="TextBox 3">
            <a:extLst>
              <a:ext uri="{FF2B5EF4-FFF2-40B4-BE49-F238E27FC236}">
                <a16:creationId xmlns:a16="http://schemas.microsoft.com/office/drawing/2014/main" id="{EDD1F238-C861-7764-7EFF-48FDB8C3F630}"/>
              </a:ext>
            </a:extLst>
          </p:cNvPr>
          <p:cNvSpPr txBox="1">
            <a:spLocks noChangeArrowheads="1"/>
          </p:cNvSpPr>
          <p:nvPr/>
        </p:nvSpPr>
        <p:spPr bwMode="auto">
          <a:xfrm>
            <a:off x="6221159" y="1723082"/>
            <a:ext cx="4329112"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0" fontAlgn="base" hangingPunct="0">
              <a:spcBef>
                <a:spcPct val="0"/>
              </a:spcBef>
              <a:spcAft>
                <a:spcPct val="0"/>
              </a:spcAft>
              <a:buNone/>
              <a:defRPr/>
            </a:pPr>
            <a:endParaRPr lang="en-US" altLang="en-US" sz="2000" b="1" dirty="0">
              <a:solidFill>
                <a:prstClr val="black"/>
              </a:solidFill>
              <a:latin typeface="Arial" panose="020B0604020202020204" pitchFamily="34" charset="0"/>
              <a:cs typeface="Arial" panose="020B0604020202020204" pitchFamily="34" charset="0"/>
            </a:endParaRPr>
          </a:p>
        </p:txBody>
      </p:sp>
      <p:pic>
        <p:nvPicPr>
          <p:cNvPr id="6" name="Picture 5" descr="A screen shot of a graph&#10;&#10;Description automatically generated">
            <a:extLst>
              <a:ext uri="{FF2B5EF4-FFF2-40B4-BE49-F238E27FC236}">
                <a16:creationId xmlns:a16="http://schemas.microsoft.com/office/drawing/2014/main" id="{BB3F06E7-61EC-AEB7-6D51-E502413D8D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3211" y="914398"/>
            <a:ext cx="4137845" cy="3164117"/>
          </a:xfrm>
          <a:prstGeom prst="rect">
            <a:avLst/>
          </a:prstGeom>
        </p:spPr>
      </p:pic>
      <p:pic>
        <p:nvPicPr>
          <p:cNvPr id="7" name="Content Placeholder 4">
            <a:extLst>
              <a:ext uri="{FF2B5EF4-FFF2-40B4-BE49-F238E27FC236}">
                <a16:creationId xmlns:a16="http://schemas.microsoft.com/office/drawing/2014/main" id="{397CFDC2-32A5-7A97-429D-690F552F06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12427" y="914399"/>
            <a:ext cx="4137845" cy="3164117"/>
          </a:xfrm>
          <a:prstGeom prst="rect">
            <a:avLst/>
          </a:prstGeom>
        </p:spPr>
      </p:pic>
      <p:pic>
        <p:nvPicPr>
          <p:cNvPr id="9" name="Picture 8" descr="A map of a field&#10;&#10;Description automatically generated with medium confidence">
            <a:extLst>
              <a:ext uri="{FF2B5EF4-FFF2-40B4-BE49-F238E27FC236}">
                <a16:creationId xmlns:a16="http://schemas.microsoft.com/office/drawing/2014/main" id="{562F5744-F328-BAA0-C753-9AF7CA5EF1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76349" y="4078515"/>
            <a:ext cx="3810000" cy="2857500"/>
          </a:xfrm>
          <a:prstGeom prst="rect">
            <a:avLst/>
          </a:prstGeom>
        </p:spPr>
      </p:pic>
      <p:pic>
        <p:nvPicPr>
          <p:cNvPr id="11" name="Picture 10" descr="A map of the united states&#10;&#10;Description automatically generated">
            <a:extLst>
              <a:ext uri="{FF2B5EF4-FFF2-40B4-BE49-F238E27FC236}">
                <a16:creationId xmlns:a16="http://schemas.microsoft.com/office/drawing/2014/main" id="{06F2CB0E-2413-72AC-664C-C300A70B216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25071" y="4192407"/>
            <a:ext cx="3554124" cy="2665593"/>
          </a:xfrm>
          <a:prstGeom prst="rect">
            <a:avLst/>
          </a:prstGeom>
        </p:spPr>
      </p:pic>
    </p:spTree>
    <p:extLst>
      <p:ext uri="{BB962C8B-B14F-4D97-AF65-F5344CB8AC3E}">
        <p14:creationId xmlns:p14="http://schemas.microsoft.com/office/powerpoint/2010/main" val="1360032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89079-2BC2-3754-A5B3-A2FA02EC1B5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4B2C7FB-AE0C-CC3F-2C13-00527DB358B2}"/>
              </a:ext>
            </a:extLst>
          </p:cNvPr>
          <p:cNvGrpSpPr>
            <a:grpSpLocks noGrp="1" noUngrp="1" noRot="1" noMove="1" noResize="1"/>
          </p:cNvGrpSpPr>
          <p:nvPr/>
        </p:nvGrpSpPr>
        <p:grpSpPr>
          <a:xfrm>
            <a:off x="1" y="-76201"/>
            <a:ext cx="2276575" cy="6934201"/>
            <a:chOff x="120649" y="8884234"/>
            <a:chExt cx="4553150" cy="13868402"/>
          </a:xfrm>
        </p:grpSpPr>
        <p:pic>
          <p:nvPicPr>
            <p:cNvPr id="3" name="Picture 3">
              <a:extLst>
                <a:ext uri="{FF2B5EF4-FFF2-40B4-BE49-F238E27FC236}">
                  <a16:creationId xmlns:a16="http://schemas.microsoft.com/office/drawing/2014/main" id="{F73ED811-426D-2F5D-F247-8A64167E82A9}"/>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l="28426" r="28427"/>
            <a:stretch/>
          </p:blipFill>
          <p:spPr>
            <a:xfrm rot="5400000">
              <a:off x="-4460778" y="13618060"/>
              <a:ext cx="13716003" cy="4553150"/>
            </a:xfrm>
            <a:prstGeom prst="rect">
              <a:avLst/>
            </a:prstGeom>
          </p:spPr>
        </p:pic>
        <p:pic>
          <p:nvPicPr>
            <p:cNvPr id="4" name="Picture 4">
              <a:extLst>
                <a:ext uri="{FF2B5EF4-FFF2-40B4-BE49-F238E27FC236}">
                  <a16:creationId xmlns:a16="http://schemas.microsoft.com/office/drawing/2014/main" id="{CFEEAD20-3CA9-2EFD-EBA3-593449C2A5C3}"/>
                </a:ext>
              </a:extLst>
            </p:cNvPr>
            <p:cNvPicPr>
              <a:picLocks noGrp="1"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a:stretch>
              <a:fillRect/>
            </a:stretch>
          </p:blipFill>
          <p:spPr>
            <a:xfrm>
              <a:off x="532052" y="9282764"/>
              <a:ext cx="3609701" cy="3609700"/>
            </a:xfrm>
            <a:prstGeom prst="rect">
              <a:avLst/>
            </a:prstGeom>
          </p:spPr>
        </p:pic>
        <p:pic>
          <p:nvPicPr>
            <p:cNvPr id="5" name="Picture 5">
              <a:extLst>
                <a:ext uri="{FF2B5EF4-FFF2-40B4-BE49-F238E27FC236}">
                  <a16:creationId xmlns:a16="http://schemas.microsoft.com/office/drawing/2014/main" id="{EE8DF4C2-95A8-6E14-2A61-41A4190BAB35}"/>
                </a:ext>
              </a:extLst>
            </p:cNvPr>
            <p:cNvPicPr>
              <a:picLocks noGrp="1" noRot="1" noChangeAspect="1" noMove="1" noResize="1" noEditPoints="1" noAdjustHandles="1" noChangeArrowheads="1" noChangeShapeType="1" noCrop="1"/>
            </p:cNvPicPr>
            <p:nvPr/>
          </p:nvPicPr>
          <p:blipFill>
            <a:blip r:embed="rId6" cstate="email">
              <a:alphaModFix amt="9999"/>
              <a:extLst>
                <a:ext uri="{28A0092B-C50C-407E-A947-70E740481C1C}">
                  <a14:useLocalDpi xmlns:a14="http://schemas.microsoft.com/office/drawing/2010/main"/>
                </a:ext>
              </a:extLst>
            </a:blip>
            <a:srcRect/>
            <a:stretch>
              <a:fillRect/>
            </a:stretch>
          </p:blipFill>
          <p:spPr>
            <a:xfrm>
              <a:off x="180975" y="14884619"/>
              <a:ext cx="4432500" cy="7868016"/>
            </a:xfrm>
            <a:prstGeom prst="rect">
              <a:avLst/>
            </a:prstGeom>
          </p:spPr>
        </p:pic>
        <p:sp>
          <p:nvSpPr>
            <p:cNvPr id="7" name="AutoShape 7">
              <a:extLst>
                <a:ext uri="{FF2B5EF4-FFF2-40B4-BE49-F238E27FC236}">
                  <a16:creationId xmlns:a16="http://schemas.microsoft.com/office/drawing/2014/main" id="{2BB6BCEC-1BA2-19A4-B58D-F46D30558D45}"/>
                </a:ext>
              </a:extLst>
            </p:cNvPr>
            <p:cNvSpPr>
              <a:spLocks noGrp="1" noRot="1" noMove="1" noResize="1" noEditPoints="1" noAdjustHandles="1" noChangeArrowheads="1" noChangeShapeType="1"/>
            </p:cNvSpPr>
            <p:nvPr/>
          </p:nvSpPr>
          <p:spPr>
            <a:xfrm flipH="1" flipV="1">
              <a:off x="4553152" y="8884234"/>
              <a:ext cx="60323" cy="13868399"/>
            </a:xfrm>
            <a:prstGeom prst="line">
              <a:avLst/>
            </a:prstGeom>
            <a:ln w="241300" cap="flat">
              <a:solidFill>
                <a:srgbClr val="DDBA46"/>
              </a:solidFill>
              <a:prstDash val="solid"/>
              <a:headEnd type="none" w="sm" len="sm"/>
              <a:tailEnd type="none" w="sm" len="sm"/>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4DDB5C26-6EE4-E525-CFD4-0E1B4DF31996}"/>
              </a:ext>
            </a:extLst>
          </p:cNvPr>
          <p:cNvSpPr txBox="1"/>
          <p:nvPr/>
        </p:nvSpPr>
        <p:spPr>
          <a:xfrm>
            <a:off x="2762658" y="1684074"/>
            <a:ext cx="9011971" cy="4632037"/>
          </a:xfrm>
          <a:prstGeom prst="rect">
            <a:avLst/>
          </a:prstGeom>
          <a:noFill/>
        </p:spPr>
        <p:txBody>
          <a:bodyPr wrap="square">
            <a:spAutoFit/>
          </a:bodyPr>
          <a:lstStyle/>
          <a:p>
            <a:pPr lvl="1" indent="-342900">
              <a:spcBef>
                <a:spcPts val="1800"/>
              </a:spcBef>
              <a:buFont typeface="Arial" pitchFamily="34" charset="0"/>
              <a:buChar char="•"/>
              <a:defRPr/>
            </a:pPr>
            <a:r>
              <a:rPr lang="en-US" sz="4000" dirty="0">
                <a:solidFill>
                  <a:prstClr val="black"/>
                </a:solidFill>
                <a:latin typeface="Open Sans" panose="020B0606030504020204" pitchFamily="34" charset="0"/>
                <a:ea typeface="Open Sans" panose="020B0606030504020204" pitchFamily="34" charset="0"/>
                <a:cs typeface="Open Sans" panose="020B0606030504020204" pitchFamily="34" charset="0"/>
              </a:rPr>
              <a:t>Conditions point to a normal start to fire season</a:t>
            </a:r>
          </a:p>
          <a:p>
            <a:pPr lvl="1" indent="-342900">
              <a:spcBef>
                <a:spcPts val="1800"/>
              </a:spcBef>
              <a:buFont typeface="Arial" pitchFamily="34" charset="0"/>
              <a:buChar char="•"/>
              <a:defRPr/>
            </a:pPr>
            <a:r>
              <a:rPr lang="en-US" sz="4000" dirty="0">
                <a:solidFill>
                  <a:prstClr val="black"/>
                </a:solidFill>
                <a:latin typeface="Open Sans" panose="020B0606030504020204" pitchFamily="34" charset="0"/>
                <a:ea typeface="Open Sans" panose="020B0606030504020204" pitchFamily="34" charset="0"/>
                <a:cs typeface="Open Sans" panose="020B0606030504020204" pitchFamily="34" charset="0"/>
              </a:rPr>
              <a:t>Potential for warm/dry May/June increases risk for East Slope of Cascades, NE, and SE Oregon, along with continued drought mid/late summer</a:t>
            </a:r>
          </a:p>
        </p:txBody>
      </p:sp>
      <p:sp>
        <p:nvSpPr>
          <p:cNvPr id="6" name="TextBox 9">
            <a:extLst>
              <a:ext uri="{FF2B5EF4-FFF2-40B4-BE49-F238E27FC236}">
                <a16:creationId xmlns:a16="http://schemas.microsoft.com/office/drawing/2014/main" id="{E6FEF9E5-B2D7-48F9-0AD4-B60BD5C02434}"/>
              </a:ext>
            </a:extLst>
          </p:cNvPr>
          <p:cNvSpPr txBox="1">
            <a:spLocks noChangeArrowheads="1"/>
          </p:cNvSpPr>
          <p:nvPr/>
        </p:nvSpPr>
        <p:spPr bwMode="auto">
          <a:xfrm>
            <a:off x="2550991" y="433444"/>
            <a:ext cx="9435306" cy="8617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fontAlgn="base" hangingPunct="0">
              <a:spcBef>
                <a:spcPct val="0"/>
              </a:spcBef>
              <a:spcAft>
                <a:spcPct val="0"/>
              </a:spcAft>
              <a:buNone/>
              <a:defRPr/>
            </a:pPr>
            <a:r>
              <a:rPr lang="en-US" altLang="en-US" sz="50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Fire Season 2024 Outlook</a:t>
            </a:r>
          </a:p>
        </p:txBody>
      </p:sp>
    </p:spTree>
    <p:extLst>
      <p:ext uri="{BB962C8B-B14F-4D97-AF65-F5344CB8AC3E}">
        <p14:creationId xmlns:p14="http://schemas.microsoft.com/office/powerpoint/2010/main" val="1201106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89079-2BC2-3754-A5B3-A2FA02EC1B5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4B2C7FB-AE0C-CC3F-2C13-00527DB358B2}"/>
              </a:ext>
            </a:extLst>
          </p:cNvPr>
          <p:cNvGrpSpPr>
            <a:grpSpLocks noGrp="1" noUngrp="1" noRot="1" noMove="1" noResize="1"/>
          </p:cNvGrpSpPr>
          <p:nvPr/>
        </p:nvGrpSpPr>
        <p:grpSpPr>
          <a:xfrm>
            <a:off x="1" y="-76201"/>
            <a:ext cx="2276575" cy="6934201"/>
            <a:chOff x="120649" y="8884234"/>
            <a:chExt cx="4553150" cy="13868402"/>
          </a:xfrm>
        </p:grpSpPr>
        <p:pic>
          <p:nvPicPr>
            <p:cNvPr id="3" name="Picture 3">
              <a:extLst>
                <a:ext uri="{FF2B5EF4-FFF2-40B4-BE49-F238E27FC236}">
                  <a16:creationId xmlns:a16="http://schemas.microsoft.com/office/drawing/2014/main" id="{F73ED811-426D-2F5D-F247-8A64167E82A9}"/>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l="28426" r="28427"/>
            <a:stretch/>
          </p:blipFill>
          <p:spPr>
            <a:xfrm rot="5400000">
              <a:off x="-4460778" y="13618060"/>
              <a:ext cx="13716003" cy="4553150"/>
            </a:xfrm>
            <a:prstGeom prst="rect">
              <a:avLst/>
            </a:prstGeom>
          </p:spPr>
        </p:pic>
        <p:pic>
          <p:nvPicPr>
            <p:cNvPr id="4" name="Picture 4">
              <a:extLst>
                <a:ext uri="{FF2B5EF4-FFF2-40B4-BE49-F238E27FC236}">
                  <a16:creationId xmlns:a16="http://schemas.microsoft.com/office/drawing/2014/main" id="{CFEEAD20-3CA9-2EFD-EBA3-593449C2A5C3}"/>
                </a:ext>
              </a:extLst>
            </p:cNvPr>
            <p:cNvPicPr>
              <a:picLocks noGrp="1"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a:stretch>
              <a:fillRect/>
            </a:stretch>
          </p:blipFill>
          <p:spPr>
            <a:xfrm>
              <a:off x="532052" y="9282764"/>
              <a:ext cx="3609701" cy="3609700"/>
            </a:xfrm>
            <a:prstGeom prst="rect">
              <a:avLst/>
            </a:prstGeom>
          </p:spPr>
        </p:pic>
        <p:pic>
          <p:nvPicPr>
            <p:cNvPr id="5" name="Picture 5">
              <a:extLst>
                <a:ext uri="{FF2B5EF4-FFF2-40B4-BE49-F238E27FC236}">
                  <a16:creationId xmlns:a16="http://schemas.microsoft.com/office/drawing/2014/main" id="{EE8DF4C2-95A8-6E14-2A61-41A4190BAB35}"/>
                </a:ext>
              </a:extLst>
            </p:cNvPr>
            <p:cNvPicPr>
              <a:picLocks noGrp="1" noRot="1" noChangeAspect="1" noMove="1" noResize="1" noEditPoints="1" noAdjustHandles="1" noChangeArrowheads="1" noChangeShapeType="1" noCrop="1"/>
            </p:cNvPicPr>
            <p:nvPr/>
          </p:nvPicPr>
          <p:blipFill>
            <a:blip r:embed="rId6" cstate="email">
              <a:alphaModFix amt="9999"/>
              <a:extLst>
                <a:ext uri="{28A0092B-C50C-407E-A947-70E740481C1C}">
                  <a14:useLocalDpi xmlns:a14="http://schemas.microsoft.com/office/drawing/2010/main"/>
                </a:ext>
              </a:extLst>
            </a:blip>
            <a:srcRect/>
            <a:stretch>
              <a:fillRect/>
            </a:stretch>
          </p:blipFill>
          <p:spPr>
            <a:xfrm>
              <a:off x="180975" y="14884619"/>
              <a:ext cx="4432500" cy="7868016"/>
            </a:xfrm>
            <a:prstGeom prst="rect">
              <a:avLst/>
            </a:prstGeom>
          </p:spPr>
        </p:pic>
        <p:sp>
          <p:nvSpPr>
            <p:cNvPr id="7" name="AutoShape 7">
              <a:extLst>
                <a:ext uri="{FF2B5EF4-FFF2-40B4-BE49-F238E27FC236}">
                  <a16:creationId xmlns:a16="http://schemas.microsoft.com/office/drawing/2014/main" id="{2BB6BCEC-1BA2-19A4-B58D-F46D30558D45}"/>
                </a:ext>
              </a:extLst>
            </p:cNvPr>
            <p:cNvSpPr>
              <a:spLocks noGrp="1" noRot="1" noMove="1" noResize="1" noEditPoints="1" noAdjustHandles="1" noChangeArrowheads="1" noChangeShapeType="1"/>
            </p:cNvSpPr>
            <p:nvPr/>
          </p:nvSpPr>
          <p:spPr>
            <a:xfrm flipH="1" flipV="1">
              <a:off x="4553152" y="8884234"/>
              <a:ext cx="60323" cy="13868399"/>
            </a:xfrm>
            <a:prstGeom prst="line">
              <a:avLst/>
            </a:prstGeom>
            <a:ln w="241300" cap="flat">
              <a:solidFill>
                <a:srgbClr val="DDBA46"/>
              </a:solidFill>
              <a:prstDash val="solid"/>
              <a:headEnd type="none" w="sm" len="sm"/>
              <a:tailEnd type="none" w="sm" len="sm"/>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4DDB5C26-6EE4-E525-CFD4-0E1B4DF31996}"/>
              </a:ext>
            </a:extLst>
          </p:cNvPr>
          <p:cNvSpPr txBox="1"/>
          <p:nvPr/>
        </p:nvSpPr>
        <p:spPr>
          <a:xfrm>
            <a:off x="4907280" y="1410401"/>
            <a:ext cx="7079017" cy="5324535"/>
          </a:xfrm>
          <a:prstGeom prst="rect">
            <a:avLst/>
          </a:prstGeom>
          <a:noFill/>
        </p:spPr>
        <p:txBody>
          <a:bodyPr wrap="square">
            <a:spAutoFit/>
          </a:bodyPr>
          <a:lstStyle/>
          <a:p>
            <a:pPr marL="685800" indent="-685800">
              <a:spcBef>
                <a:spcPts val="1800"/>
              </a:spcBef>
              <a:buFont typeface="Arial" panose="020B0604020202020204" pitchFamily="34" charset="0"/>
              <a:buChar char="•"/>
            </a:pPr>
            <a:r>
              <a:rPr lang="en-US" sz="4000" b="1" dirty="0">
                <a:latin typeface="Open Sans" panose="020B0606030504020204" pitchFamily="34" charset="0"/>
                <a:ea typeface="Open Sans" panose="020B0606030504020204" pitchFamily="34" charset="0"/>
                <a:cs typeface="Open Sans" panose="020B0606030504020204" pitchFamily="34" charset="0"/>
              </a:rPr>
              <a:t>State Response</a:t>
            </a:r>
          </a:p>
          <a:p>
            <a:pPr marL="1143000" lvl="1" indent="-685800">
              <a:spcBef>
                <a:spcPts val="1800"/>
              </a:spcBef>
              <a:buFont typeface="Arial" panose="020B0604020202020204" pitchFamily="34" charset="0"/>
              <a:buChar char="•"/>
            </a:pPr>
            <a:r>
              <a:rPr lang="en-US" sz="4000" dirty="0">
                <a:latin typeface="Open Sans" panose="020B0606030504020204" pitchFamily="34" charset="0"/>
                <a:ea typeface="Open Sans" panose="020B0606030504020204" pitchFamily="34" charset="0"/>
                <a:cs typeface="Open Sans" panose="020B0606030504020204" pitchFamily="34" charset="0"/>
              </a:rPr>
              <a:t>Oregon Dept. of Forestry </a:t>
            </a:r>
          </a:p>
          <a:p>
            <a:pPr marL="1143000" lvl="1" indent="-685800">
              <a:spcBef>
                <a:spcPts val="1800"/>
              </a:spcBef>
              <a:buFont typeface="Arial" panose="020B0604020202020204" pitchFamily="34" charset="0"/>
              <a:buChar char="•"/>
            </a:pPr>
            <a:r>
              <a:rPr lang="en-US" sz="4000" dirty="0">
                <a:latin typeface="Open Sans" panose="020B0606030504020204" pitchFamily="34" charset="0"/>
                <a:ea typeface="Open Sans" panose="020B0606030504020204" pitchFamily="34" charset="0"/>
                <a:cs typeface="Open Sans" panose="020B0606030504020204" pitchFamily="34" charset="0"/>
              </a:rPr>
              <a:t>Oregon Dept. of State Fire Mashal</a:t>
            </a:r>
          </a:p>
          <a:p>
            <a:pPr marL="685800" indent="-685800">
              <a:spcBef>
                <a:spcPts val="1800"/>
              </a:spcBef>
              <a:buFont typeface="Arial" panose="020B0604020202020204" pitchFamily="34" charset="0"/>
              <a:buChar char="•"/>
            </a:pPr>
            <a:r>
              <a:rPr lang="en-US" sz="4000" b="1" dirty="0">
                <a:latin typeface="Open Sans" panose="020B0606030504020204" pitchFamily="34" charset="0"/>
                <a:ea typeface="Open Sans" panose="020B0606030504020204" pitchFamily="34" charset="0"/>
                <a:cs typeface="Open Sans" panose="020B0606030504020204" pitchFamily="34" charset="0"/>
              </a:rPr>
              <a:t>Fed Response</a:t>
            </a:r>
          </a:p>
          <a:p>
            <a:pPr marL="1143000" lvl="1" indent="-685800">
              <a:spcBef>
                <a:spcPts val="1800"/>
              </a:spcBef>
              <a:buFont typeface="Arial" panose="020B0604020202020204" pitchFamily="34" charset="0"/>
              <a:buChar char="•"/>
            </a:pPr>
            <a:r>
              <a:rPr lang="en-US" sz="4000" dirty="0">
                <a:latin typeface="Open Sans" panose="020B0606030504020204" pitchFamily="34" charset="0"/>
                <a:ea typeface="Open Sans" panose="020B0606030504020204" pitchFamily="34" charset="0"/>
                <a:cs typeface="Open Sans" panose="020B0606030504020204" pitchFamily="34" charset="0"/>
              </a:rPr>
              <a:t>USFS, BLM, FWS, NP</a:t>
            </a:r>
          </a:p>
        </p:txBody>
      </p:sp>
      <p:sp>
        <p:nvSpPr>
          <p:cNvPr id="6" name="TextBox 9">
            <a:extLst>
              <a:ext uri="{FF2B5EF4-FFF2-40B4-BE49-F238E27FC236}">
                <a16:creationId xmlns:a16="http://schemas.microsoft.com/office/drawing/2014/main" id="{E6FEF9E5-B2D7-48F9-0AD4-B60BD5C02434}"/>
              </a:ext>
            </a:extLst>
          </p:cNvPr>
          <p:cNvSpPr txBox="1">
            <a:spLocks noChangeArrowheads="1"/>
          </p:cNvSpPr>
          <p:nvPr/>
        </p:nvSpPr>
        <p:spPr bwMode="auto">
          <a:xfrm>
            <a:off x="5027508" y="0"/>
            <a:ext cx="6135830" cy="1477328"/>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fontAlgn="base" hangingPunct="0">
              <a:spcBef>
                <a:spcPct val="0"/>
              </a:spcBef>
              <a:spcAft>
                <a:spcPct val="0"/>
              </a:spcAft>
              <a:buNone/>
              <a:defRPr/>
            </a:pPr>
            <a:r>
              <a:rPr lang="en-US" altLang="en-US" sz="4500" b="1" dirty="0">
                <a:solidFill>
                  <a:srgbClr val="0C458E"/>
                </a:solidFill>
                <a:latin typeface="Open Sans" panose="020B0606030504020204" pitchFamily="34" charset="0"/>
                <a:ea typeface="Open Sans" panose="020B0606030504020204" pitchFamily="34" charset="0"/>
                <a:cs typeface="Open Sans" panose="020B0606030504020204" pitchFamily="34" charset="0"/>
              </a:rPr>
              <a:t>Oregon’s Response System</a:t>
            </a:r>
          </a:p>
        </p:txBody>
      </p:sp>
      <p:pic>
        <p:nvPicPr>
          <p:cNvPr id="17" name="Picture 16" descr="A group of people outside at night&#10;&#10;Description automatically generated">
            <a:extLst>
              <a:ext uri="{FF2B5EF4-FFF2-40B4-BE49-F238E27FC236}">
                <a16:creationId xmlns:a16="http://schemas.microsoft.com/office/drawing/2014/main" id="{8253E2F9-74EC-A393-79FD-E3EAC9D54AA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60963"/>
            <a:ext cx="4678680" cy="6934204"/>
          </a:xfrm>
          <a:prstGeom prst="rect">
            <a:avLst/>
          </a:prstGeom>
        </p:spPr>
      </p:pic>
    </p:spTree>
    <p:extLst>
      <p:ext uri="{BB962C8B-B14F-4D97-AF65-F5344CB8AC3E}">
        <p14:creationId xmlns:p14="http://schemas.microsoft.com/office/powerpoint/2010/main" val="3427921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82CD255-AE66-62C2-6BF5-5AAF23EAB99E}"/>
              </a:ext>
            </a:extLst>
          </p:cNvPr>
          <p:cNvSpPr/>
          <p:nvPr/>
        </p:nvSpPr>
        <p:spPr>
          <a:xfrm>
            <a:off x="0" y="1"/>
            <a:ext cx="12192000" cy="1411705"/>
          </a:xfrm>
          <a:prstGeom prst="rect">
            <a:avLst/>
          </a:prstGeom>
          <a:solidFill>
            <a:srgbClr val="0C458E"/>
          </a:solidFill>
          <a:ln>
            <a:solidFill>
              <a:srgbClr val="0C4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2"/>
          <p:cNvSpPr txBox="1"/>
          <p:nvPr/>
        </p:nvSpPr>
        <p:spPr>
          <a:xfrm>
            <a:off x="115641" y="480933"/>
            <a:ext cx="11891492" cy="653192"/>
          </a:xfrm>
          <a:prstGeom prst="rect">
            <a:avLst/>
          </a:prstGeom>
        </p:spPr>
        <p:txBody>
          <a:bodyPr wrap="square" lIns="0" tIns="0" rIns="0" bIns="0" rtlCol="0" anchor="t">
            <a:spAutoFit/>
          </a:bodyPr>
          <a:lstStyle/>
          <a:p>
            <a:pPr marL="0" marR="0" lvl="0" indent="0" algn="ctr" defTabSz="609630" rtl="0" eaLnBrk="1" fontAlgn="auto" latinLnBrk="0" hangingPunct="1">
              <a:lnSpc>
                <a:spcPct val="83809"/>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Oregon Fire Mutual Aid System</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C5D8D1A9-7003-42BE-9270-767812780C1E}"/>
              </a:ext>
            </a:extLst>
          </p:cNvPr>
          <p:cNvSpPr txBox="1"/>
          <p:nvPr/>
        </p:nvSpPr>
        <p:spPr>
          <a:xfrm>
            <a:off x="388438" y="1641538"/>
            <a:ext cx="4257508" cy="5058821"/>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Oregon Fire Mutual Aid System</a:t>
            </a:r>
            <a:endParaRPr kumimoji="0" lang="en-US" sz="1867"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62015" marR="0" lvl="1" indent="-304815" algn="l" defTabSz="609630" rtl="0" eaLnBrk="1" fontAlgn="auto" latinLnBrk="0" hangingPunct="1">
              <a:lnSpc>
                <a:spcPct val="100000"/>
              </a:lnSpc>
              <a:spcBef>
                <a:spcPts val="0"/>
              </a:spcBef>
              <a:spcAft>
                <a:spcPts val="0"/>
              </a:spcAft>
              <a:buClrTx/>
              <a:buSzTx/>
              <a:buFont typeface="Arial,Sans-Serif"/>
              <a:buChar char="•"/>
              <a:tabLst/>
              <a:defRPr/>
            </a:pPr>
            <a:r>
              <a:rPr kumimoji="0" lang="en-US" sz="1867"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11,000 firefighters</a:t>
            </a:r>
          </a:p>
          <a:p>
            <a:pPr marL="762015" marR="0" lvl="1" indent="-304815" algn="l" defTabSz="609630" rtl="0" eaLnBrk="1" fontAlgn="auto" latinLnBrk="0" hangingPunct="1">
              <a:lnSpc>
                <a:spcPct val="100000"/>
              </a:lnSpc>
              <a:spcBef>
                <a:spcPts val="0"/>
              </a:spcBef>
              <a:spcAft>
                <a:spcPts val="0"/>
              </a:spcAft>
              <a:buClrTx/>
              <a:buSzTx/>
              <a:buFont typeface="Arial,Sans-Serif"/>
              <a:buChar char="•"/>
              <a:tabLst/>
              <a:defRPr/>
            </a:pPr>
            <a:r>
              <a:rPr kumimoji="0" lang="en-US" sz="1867"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304 fire agencies</a:t>
            </a:r>
          </a:p>
          <a:p>
            <a:pPr marL="762015" marR="0" lvl="1" indent="-304815" algn="l" defTabSz="609630" rtl="0" eaLnBrk="1" fontAlgn="auto" latinLnBrk="0" hangingPunct="1">
              <a:lnSpc>
                <a:spcPct val="100000"/>
              </a:lnSpc>
              <a:spcBef>
                <a:spcPts val="0"/>
              </a:spcBef>
              <a:spcAft>
                <a:spcPts val="1200"/>
              </a:spcAft>
              <a:buClrTx/>
              <a:buSzTx/>
              <a:buFont typeface="Arial,Sans-Serif"/>
              <a:buChar char="•"/>
              <a:tabLst/>
              <a:defRPr/>
            </a:pPr>
            <a:r>
              <a:rPr kumimoji="0" lang="en-US" sz="1867"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7 Regional Mobilization Coordinators</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Oregon’s 33 Fire Defense Board Chiefs</a:t>
            </a:r>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62015" marR="0" lvl="1" indent="-304815" algn="l" defTabSz="609630" rtl="0" eaLnBrk="1" fontAlgn="auto" latinLnBrk="0" hangingPunct="1">
              <a:lnSpc>
                <a:spcPct val="100000"/>
              </a:lnSpc>
              <a:spcBef>
                <a:spcPts val="0"/>
              </a:spcBef>
              <a:spcAft>
                <a:spcPts val="0"/>
              </a:spcAft>
              <a:buClrTx/>
              <a:buSzTx/>
              <a:buFont typeface="Arial"/>
              <a:buChar char="•"/>
              <a:tabLst/>
              <a:defRPr/>
            </a:pPr>
            <a:r>
              <a:rPr kumimoji="0" lang="en-US" sz="1867"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Annual training</a:t>
            </a:r>
          </a:p>
          <a:p>
            <a:pPr marL="762015" marR="0" lvl="1" indent="-304815" algn="l" defTabSz="609630" rtl="0" eaLnBrk="1" fontAlgn="auto" latinLnBrk="0" hangingPunct="1">
              <a:lnSpc>
                <a:spcPct val="100000"/>
              </a:lnSpc>
              <a:spcBef>
                <a:spcPts val="0"/>
              </a:spcBef>
              <a:spcAft>
                <a:spcPts val="1200"/>
              </a:spcAft>
              <a:buClrTx/>
              <a:buSzTx/>
              <a:buFont typeface="Arial"/>
              <a:buChar char="•"/>
              <a:tabLst/>
              <a:defRPr/>
            </a:pPr>
            <a:r>
              <a:rPr kumimoji="0" lang="en-US" sz="1867"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Annual mobilization drill</a:t>
            </a:r>
            <a:endParaRPr kumimoji="0" lang="en-US" sz="1867"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Oregon Fire Service Mobilization Plan</a:t>
            </a:r>
          </a:p>
          <a:p>
            <a:pPr marL="762015" marR="0" lvl="1" indent="-304815" algn="l" defTabSz="60963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67"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All Hazards</a:t>
            </a:r>
            <a:endParaRPr kumimoji="0" lang="en-US" sz="1867"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Oregon’s method to mobilize resources when an incident exceeds local capability. This system has been in place for 70 years.</a:t>
            </a:r>
          </a:p>
        </p:txBody>
      </p:sp>
      <p:pic>
        <p:nvPicPr>
          <p:cNvPr id="4" name="Picture 5">
            <a:extLst>
              <a:ext uri="{FF2B5EF4-FFF2-40B4-BE49-F238E27FC236}">
                <a16:creationId xmlns:a16="http://schemas.microsoft.com/office/drawing/2014/main" id="{AA46EF78-F2F5-7326-C0EC-DC9AACF655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74891" y="1770684"/>
            <a:ext cx="8204200" cy="4010663"/>
          </a:xfrm>
          <a:prstGeom prst="rect">
            <a:avLst/>
          </a:prstGeom>
        </p:spPr>
      </p:pic>
    </p:spTree>
    <p:extLst>
      <p:ext uri="{BB962C8B-B14F-4D97-AF65-F5344CB8AC3E}">
        <p14:creationId xmlns:p14="http://schemas.microsoft.com/office/powerpoint/2010/main" val="2689115244"/>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62179F7-C9C8-0E51-2F64-BED01ADB311A}"/>
              </a:ext>
            </a:extLst>
          </p:cNvPr>
          <p:cNvSpPr>
            <a:spLocks noGrp="1"/>
          </p:cNvSpPr>
          <p:nvPr>
            <p:ph type="sldNum" sz="quarter" idx="4294967295"/>
          </p:nvPr>
        </p:nvSpPr>
        <p:spPr>
          <a:xfrm>
            <a:off x="172064" y="6380658"/>
            <a:ext cx="329586" cy="243417"/>
          </a:xfrm>
          <a:prstGeom prst="rect">
            <a:avLst/>
          </a:prstGeom>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a:ln>
                  <a:noFill/>
                </a:ln>
                <a:solidFill>
                  <a:prstClr val="white"/>
                </a:solidFill>
                <a:effectLst/>
                <a:uLnTx/>
                <a:uFillTx/>
                <a:latin typeface="Calibri"/>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5E8522B2-C0E8-A573-C17F-D43724C324E4}"/>
              </a:ext>
            </a:extLst>
          </p:cNvPr>
          <p:cNvGraphicFramePr>
            <a:graphicFrameLocks noGrp="1"/>
          </p:cNvGraphicFramePr>
          <p:nvPr/>
        </p:nvGraphicFramePr>
        <p:xfrm>
          <a:off x="123248" y="4651610"/>
          <a:ext cx="11945504" cy="1972463"/>
        </p:xfrm>
        <a:graphic>
          <a:graphicData uri="http://schemas.openxmlformats.org/drawingml/2006/table">
            <a:tbl>
              <a:tblPr firstRow="1" firstCol="1" bandRow="1">
                <a:tableStyleId>{E8034E78-7F5D-4C2E-B375-FC64B27BC917}</a:tableStyleId>
              </a:tblPr>
              <a:tblGrid>
                <a:gridCol w="1910529">
                  <a:extLst>
                    <a:ext uri="{9D8B030D-6E8A-4147-A177-3AD203B41FA5}">
                      <a16:colId xmlns:a16="http://schemas.microsoft.com/office/drawing/2014/main" val="2459927773"/>
                    </a:ext>
                  </a:extLst>
                </a:gridCol>
                <a:gridCol w="4622854">
                  <a:extLst>
                    <a:ext uri="{9D8B030D-6E8A-4147-A177-3AD203B41FA5}">
                      <a16:colId xmlns:a16="http://schemas.microsoft.com/office/drawing/2014/main" val="1743195797"/>
                    </a:ext>
                  </a:extLst>
                </a:gridCol>
                <a:gridCol w="5412121">
                  <a:extLst>
                    <a:ext uri="{9D8B030D-6E8A-4147-A177-3AD203B41FA5}">
                      <a16:colId xmlns:a16="http://schemas.microsoft.com/office/drawing/2014/main" val="4233498926"/>
                    </a:ext>
                  </a:extLst>
                </a:gridCol>
              </a:tblGrid>
              <a:tr h="422731">
                <a:tc>
                  <a:txBody>
                    <a:bodyPr/>
                    <a:lstStyle/>
                    <a:p>
                      <a:pPr marL="0" marR="0">
                        <a:lnSpc>
                          <a:spcPct val="107000"/>
                        </a:lnSpc>
                        <a:spcBef>
                          <a:spcPts val="0"/>
                        </a:spcBef>
                        <a:spcAft>
                          <a:spcPts val="0"/>
                        </a:spcAft>
                      </a:pPr>
                      <a:r>
                        <a:rPr lang="en-US" sz="2000" dirty="0">
                          <a:effectLst/>
                        </a:rPr>
                        <a:t> </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ctr">
                        <a:lnSpc>
                          <a:spcPct val="107000"/>
                        </a:lnSpc>
                        <a:spcBef>
                          <a:spcPts val="0"/>
                        </a:spcBef>
                        <a:spcAft>
                          <a:spcPts val="0"/>
                        </a:spcAft>
                      </a:pPr>
                      <a:r>
                        <a:rPr lang="en-US" sz="2000" u="sng" dirty="0">
                          <a:effectLst/>
                        </a:rPr>
                        <a:t>Bootleg</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ctr">
                        <a:lnSpc>
                          <a:spcPct val="107000"/>
                        </a:lnSpc>
                        <a:spcBef>
                          <a:spcPts val="0"/>
                        </a:spcBef>
                        <a:spcAft>
                          <a:spcPts val="0"/>
                        </a:spcAft>
                      </a:pPr>
                      <a:r>
                        <a:rPr lang="en-US" sz="2000" u="sng">
                          <a:effectLst/>
                        </a:rPr>
                        <a:t>Golden Fire</a:t>
                      </a:r>
                      <a:endParaRPr lang="en-US" sz="2000">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2504977626"/>
                  </a:ext>
                </a:extLst>
              </a:tr>
              <a:tr h="387433">
                <a:tc>
                  <a:txBody>
                    <a:bodyPr/>
                    <a:lstStyle/>
                    <a:p>
                      <a:pPr marL="0" marR="0" algn="r">
                        <a:lnSpc>
                          <a:spcPct val="107000"/>
                        </a:lnSpc>
                        <a:spcBef>
                          <a:spcPts val="0"/>
                        </a:spcBef>
                        <a:spcAft>
                          <a:spcPts val="0"/>
                        </a:spcAft>
                      </a:pPr>
                      <a:r>
                        <a:rPr lang="en-US" sz="2000" dirty="0">
                          <a:solidFill>
                            <a:sysClr val="windowText" lastClr="000000"/>
                          </a:solidFill>
                          <a:effectLst/>
                        </a:rPr>
                        <a:t>Start Date:</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July 6, 2021</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a:solidFill>
                            <a:sysClr val="windowText" lastClr="000000"/>
                          </a:solidFill>
                          <a:effectLst/>
                        </a:rPr>
                        <a:t>July 22, 2023</a:t>
                      </a:r>
                      <a:endPar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3182875380"/>
                  </a:ext>
                </a:extLst>
              </a:tr>
              <a:tr h="387433">
                <a:tc>
                  <a:txBody>
                    <a:bodyPr/>
                    <a:lstStyle/>
                    <a:p>
                      <a:pPr marL="0" marR="0" algn="r">
                        <a:lnSpc>
                          <a:spcPct val="107000"/>
                        </a:lnSpc>
                        <a:spcBef>
                          <a:spcPts val="0"/>
                        </a:spcBef>
                        <a:spcAft>
                          <a:spcPts val="0"/>
                        </a:spcAft>
                      </a:pPr>
                      <a:r>
                        <a:rPr lang="en-US" sz="2000">
                          <a:solidFill>
                            <a:sysClr val="windowText" lastClr="000000"/>
                          </a:solidFill>
                          <a:effectLst/>
                        </a:rPr>
                        <a:t>Location:</a:t>
                      </a:r>
                      <a:endPar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Beatty Oregon (Klamath County)</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a:solidFill>
                            <a:sysClr val="windowText" lastClr="000000"/>
                          </a:solidFill>
                          <a:effectLst/>
                        </a:rPr>
                        <a:t>Bonanza Oregon (Klamath County)</a:t>
                      </a:r>
                      <a:endPar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4068219166"/>
                  </a:ext>
                </a:extLst>
              </a:tr>
              <a:tr h="387433">
                <a:tc>
                  <a:txBody>
                    <a:bodyPr/>
                    <a:lstStyle/>
                    <a:p>
                      <a:pPr marL="0" marR="0" algn="r">
                        <a:lnSpc>
                          <a:spcPct val="107000"/>
                        </a:lnSpc>
                        <a:spcBef>
                          <a:spcPts val="0"/>
                        </a:spcBef>
                        <a:spcAft>
                          <a:spcPts val="0"/>
                        </a:spcAft>
                      </a:pPr>
                      <a:r>
                        <a:rPr lang="en-US" sz="2000">
                          <a:solidFill>
                            <a:sysClr val="windowText" lastClr="000000"/>
                          </a:solidFill>
                          <a:effectLst/>
                        </a:rPr>
                        <a:t>Temperature:</a:t>
                      </a:r>
                      <a:endPar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97 degrees Fahrenheit</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97 degrees Fahrenheit</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3702824924"/>
                  </a:ext>
                </a:extLst>
              </a:tr>
              <a:tr h="387433">
                <a:tc>
                  <a:txBody>
                    <a:bodyPr/>
                    <a:lstStyle/>
                    <a:p>
                      <a:pPr marL="0" marR="0" algn="r">
                        <a:lnSpc>
                          <a:spcPct val="107000"/>
                        </a:lnSpc>
                        <a:spcBef>
                          <a:spcPts val="0"/>
                        </a:spcBef>
                        <a:spcAft>
                          <a:spcPts val="0"/>
                        </a:spcAft>
                      </a:pPr>
                      <a:r>
                        <a:rPr lang="en-US" sz="2000">
                          <a:solidFill>
                            <a:sysClr val="windowText" lastClr="000000"/>
                          </a:solidFill>
                          <a:effectLst/>
                        </a:rPr>
                        <a:t>Wind Speed:</a:t>
                      </a:r>
                      <a:endPar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13 mph average (Northwest direction)</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12 mph average (West-Northwest direction)</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710974989"/>
                  </a:ext>
                </a:extLst>
              </a:tr>
            </a:tbl>
          </a:graphicData>
        </a:graphic>
      </p:graphicFrame>
      <p:pic>
        <p:nvPicPr>
          <p:cNvPr id="4" name="Picture 3" descr="Chart, bar chart&#10;&#10;Description automatically generated">
            <a:extLst>
              <a:ext uri="{FF2B5EF4-FFF2-40B4-BE49-F238E27FC236}">
                <a16:creationId xmlns:a16="http://schemas.microsoft.com/office/drawing/2014/main" id="{73678742-AE72-1617-B825-56E5F28A21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3248" y="2017732"/>
            <a:ext cx="5667952" cy="24215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Map&#10;&#10;Description automatically generated">
            <a:extLst>
              <a:ext uri="{FF2B5EF4-FFF2-40B4-BE49-F238E27FC236}">
                <a16:creationId xmlns:a16="http://schemas.microsoft.com/office/drawing/2014/main" id="{825FF634-D570-A78A-AD0C-5D8289BC4E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04109" y="233926"/>
            <a:ext cx="6164643" cy="42054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a:extLst>
              <a:ext uri="{FF2B5EF4-FFF2-40B4-BE49-F238E27FC236}">
                <a16:creationId xmlns:a16="http://schemas.microsoft.com/office/drawing/2014/main" id="{BCB41774-A131-2C71-6CF9-30D2B9C55B7E}"/>
              </a:ext>
            </a:extLst>
          </p:cNvPr>
          <p:cNvSpPr/>
          <p:nvPr/>
        </p:nvSpPr>
        <p:spPr>
          <a:xfrm>
            <a:off x="54509" y="233926"/>
            <a:ext cx="5793146" cy="1279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0960" tIns="30480" rIns="60960" bIns="30480"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3667" b="0" i="0" u="none" strike="noStrike" kern="1200" cap="none" spc="0" normalizeH="0" baseline="0" noProof="0" dirty="0">
                <a:ln>
                  <a:noFill/>
                </a:ln>
                <a:solidFill>
                  <a:srgbClr val="1F497D"/>
                </a:solidFill>
                <a:effectLst/>
                <a:uLnTx/>
                <a:uFillTx/>
                <a:latin typeface="Libre Franklin Medium"/>
                <a:ea typeface="+mn-ea"/>
                <a:cs typeface="Calibri"/>
              </a:rPr>
              <a:t>Mobilization Case Study: Bootleg vs. Golden Fire</a:t>
            </a:r>
            <a:endParaRPr kumimoji="0" lang="en-US" sz="3667" b="0" i="0" u="none" strike="noStrike" kern="1200" cap="none" spc="0" normalizeH="0" baseline="0" noProof="0" dirty="0">
              <a:ln>
                <a:noFill/>
              </a:ln>
              <a:solidFill>
                <a:srgbClr val="1F497D"/>
              </a:solidFill>
              <a:effectLst/>
              <a:uLnTx/>
              <a:uFillTx/>
              <a:latin typeface="Libre Franklin Medium"/>
              <a:ea typeface="+mn-ea"/>
              <a:cs typeface="+mn-cs"/>
            </a:endParaRPr>
          </a:p>
        </p:txBody>
      </p:sp>
    </p:spTree>
    <p:extLst>
      <p:ext uri="{BB962C8B-B14F-4D97-AF65-F5344CB8AC3E}">
        <p14:creationId xmlns:p14="http://schemas.microsoft.com/office/powerpoint/2010/main" val="2198229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62179F7-C9C8-0E51-2F64-BED01ADB311A}"/>
              </a:ext>
            </a:extLst>
          </p:cNvPr>
          <p:cNvSpPr>
            <a:spLocks noGrp="1"/>
          </p:cNvSpPr>
          <p:nvPr>
            <p:ph type="sldNum" sz="quarter" idx="4294967295"/>
          </p:nvPr>
        </p:nvSpPr>
        <p:spPr>
          <a:xfrm>
            <a:off x="172064" y="6380658"/>
            <a:ext cx="329586" cy="243417"/>
          </a:xfrm>
          <a:prstGeom prst="rect">
            <a:avLst/>
          </a:prstGeom>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a:ln>
                  <a:noFill/>
                </a:ln>
                <a:solidFill>
                  <a:prstClr val="white"/>
                </a:solidFill>
                <a:effectLst/>
                <a:uLnTx/>
                <a:uFillTx/>
                <a:latin typeface="Calibri"/>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BCB41774-A131-2C71-6CF9-30D2B9C55B7E}"/>
              </a:ext>
            </a:extLst>
          </p:cNvPr>
          <p:cNvSpPr/>
          <p:nvPr/>
        </p:nvSpPr>
        <p:spPr>
          <a:xfrm>
            <a:off x="54509" y="355634"/>
            <a:ext cx="5793146" cy="1279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0960" tIns="30480" rIns="60960" bIns="30480"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867" b="0" i="0" u="none" strike="noStrike" kern="1200" cap="none" spc="0" normalizeH="0" baseline="0" noProof="0" dirty="0">
                <a:ln>
                  <a:noFill/>
                </a:ln>
                <a:solidFill>
                  <a:srgbClr val="1F497D"/>
                </a:solidFill>
                <a:effectLst/>
                <a:uLnTx/>
                <a:uFillTx/>
                <a:latin typeface="Libre Franklin Medium"/>
                <a:ea typeface="+mn-ea"/>
                <a:cs typeface="Calibri"/>
              </a:rPr>
              <a:t>Mobilization Case Study: Substation vs. Sunset Valley Fire</a:t>
            </a:r>
            <a:endParaRPr kumimoji="0" lang="en-US" sz="2867" b="0" i="0" u="none" strike="noStrike" kern="1200" cap="none" spc="0" normalizeH="0" baseline="0" noProof="0" dirty="0">
              <a:ln>
                <a:noFill/>
              </a:ln>
              <a:solidFill>
                <a:srgbClr val="1F497D"/>
              </a:solidFill>
              <a:effectLst/>
              <a:uLnTx/>
              <a:uFillTx/>
              <a:latin typeface="Libre Franklin Medium"/>
              <a:ea typeface="+mn-ea"/>
              <a:cs typeface="+mn-cs"/>
            </a:endParaRPr>
          </a:p>
        </p:txBody>
      </p:sp>
      <p:pic>
        <p:nvPicPr>
          <p:cNvPr id="2" name="Picture 1" descr="Map&#10;&#10;Description automatically generated">
            <a:extLst>
              <a:ext uri="{FF2B5EF4-FFF2-40B4-BE49-F238E27FC236}">
                <a16:creationId xmlns:a16="http://schemas.microsoft.com/office/drawing/2014/main" id="{33723C6E-AAD8-A53D-43FC-9978A964EA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47655" y="360553"/>
            <a:ext cx="6221097" cy="43115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Chart, bar chart&#10;&#10;Description automatically generated">
            <a:extLst>
              <a:ext uri="{FF2B5EF4-FFF2-40B4-BE49-F238E27FC236}">
                <a16:creationId xmlns:a16="http://schemas.microsoft.com/office/drawing/2014/main" id="{32B199C3-9CFA-8440-E4B5-092F890D33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3248" y="2453268"/>
            <a:ext cx="5608976" cy="2218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8" name="Table 7">
            <a:extLst>
              <a:ext uri="{FF2B5EF4-FFF2-40B4-BE49-F238E27FC236}">
                <a16:creationId xmlns:a16="http://schemas.microsoft.com/office/drawing/2014/main" id="{95952A9C-C53F-A76C-F80B-523CEA2A346A}"/>
              </a:ext>
            </a:extLst>
          </p:cNvPr>
          <p:cNvGraphicFramePr>
            <a:graphicFrameLocks noGrp="1"/>
          </p:cNvGraphicFramePr>
          <p:nvPr/>
        </p:nvGraphicFramePr>
        <p:xfrm>
          <a:off x="123248" y="4793806"/>
          <a:ext cx="11945504" cy="1708561"/>
        </p:xfrm>
        <a:graphic>
          <a:graphicData uri="http://schemas.openxmlformats.org/drawingml/2006/table">
            <a:tbl>
              <a:tblPr firstRow="1" firstCol="1" bandRow="1">
                <a:tableStyleId>{E8034E78-7F5D-4C2E-B375-FC64B27BC917}</a:tableStyleId>
              </a:tblPr>
              <a:tblGrid>
                <a:gridCol w="1910529">
                  <a:extLst>
                    <a:ext uri="{9D8B030D-6E8A-4147-A177-3AD203B41FA5}">
                      <a16:colId xmlns:a16="http://schemas.microsoft.com/office/drawing/2014/main" val="1956451324"/>
                    </a:ext>
                  </a:extLst>
                </a:gridCol>
                <a:gridCol w="4622854">
                  <a:extLst>
                    <a:ext uri="{9D8B030D-6E8A-4147-A177-3AD203B41FA5}">
                      <a16:colId xmlns:a16="http://schemas.microsoft.com/office/drawing/2014/main" val="1543649995"/>
                    </a:ext>
                  </a:extLst>
                </a:gridCol>
                <a:gridCol w="5412121">
                  <a:extLst>
                    <a:ext uri="{9D8B030D-6E8A-4147-A177-3AD203B41FA5}">
                      <a16:colId xmlns:a16="http://schemas.microsoft.com/office/drawing/2014/main" val="2709343541"/>
                    </a:ext>
                  </a:extLst>
                </a:gridCol>
              </a:tblGrid>
              <a:tr h="366173">
                <a:tc>
                  <a:txBody>
                    <a:bodyPr/>
                    <a:lstStyle/>
                    <a:p>
                      <a:pPr marL="0" marR="0">
                        <a:lnSpc>
                          <a:spcPct val="107000"/>
                        </a:lnSpc>
                        <a:spcBef>
                          <a:spcPts val="0"/>
                        </a:spcBef>
                        <a:spcAft>
                          <a:spcPts val="0"/>
                        </a:spcAft>
                      </a:pPr>
                      <a:r>
                        <a:rPr lang="en-US" sz="2000" dirty="0">
                          <a:effectLst/>
                        </a:rPr>
                        <a:t> </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ctr">
                        <a:lnSpc>
                          <a:spcPct val="107000"/>
                        </a:lnSpc>
                        <a:spcBef>
                          <a:spcPts val="0"/>
                        </a:spcBef>
                        <a:spcAft>
                          <a:spcPts val="0"/>
                        </a:spcAft>
                      </a:pPr>
                      <a:r>
                        <a:rPr lang="en-US" sz="2000" u="sng">
                          <a:effectLst/>
                        </a:rPr>
                        <a:t>Substation</a:t>
                      </a:r>
                      <a:endParaRPr lang="en-US" sz="2000">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ctr">
                        <a:lnSpc>
                          <a:spcPct val="107000"/>
                        </a:lnSpc>
                        <a:spcBef>
                          <a:spcPts val="0"/>
                        </a:spcBef>
                        <a:spcAft>
                          <a:spcPts val="0"/>
                        </a:spcAft>
                      </a:pPr>
                      <a:r>
                        <a:rPr lang="en-US" sz="2000" u="sng">
                          <a:effectLst/>
                        </a:rPr>
                        <a:t>Sunset Valley</a:t>
                      </a:r>
                      <a:endParaRPr lang="en-US" sz="2000">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2304171427"/>
                  </a:ext>
                </a:extLst>
              </a:tr>
              <a:tr h="335597">
                <a:tc>
                  <a:txBody>
                    <a:bodyPr/>
                    <a:lstStyle/>
                    <a:p>
                      <a:pPr marL="0" marR="0" algn="r">
                        <a:lnSpc>
                          <a:spcPct val="107000"/>
                        </a:lnSpc>
                        <a:spcBef>
                          <a:spcPts val="0"/>
                        </a:spcBef>
                        <a:spcAft>
                          <a:spcPts val="0"/>
                        </a:spcAft>
                      </a:pPr>
                      <a:r>
                        <a:rPr lang="en-US" sz="2000" dirty="0">
                          <a:solidFill>
                            <a:sysClr val="windowText" lastClr="000000"/>
                          </a:solidFill>
                          <a:effectLst/>
                        </a:rPr>
                        <a:t>Start Date:</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July 17, 2018</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a:solidFill>
                            <a:sysClr val="windowText" lastClr="000000"/>
                          </a:solidFill>
                          <a:effectLst/>
                        </a:rPr>
                        <a:t>July 1, 2021</a:t>
                      </a:r>
                      <a:endPar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1493627088"/>
                  </a:ext>
                </a:extLst>
              </a:tr>
              <a:tr h="335597">
                <a:tc>
                  <a:txBody>
                    <a:bodyPr/>
                    <a:lstStyle/>
                    <a:p>
                      <a:pPr marL="0" marR="0" algn="r">
                        <a:lnSpc>
                          <a:spcPct val="107000"/>
                        </a:lnSpc>
                        <a:spcBef>
                          <a:spcPts val="0"/>
                        </a:spcBef>
                        <a:spcAft>
                          <a:spcPts val="0"/>
                        </a:spcAft>
                      </a:pPr>
                      <a:r>
                        <a:rPr lang="en-US" sz="2000">
                          <a:solidFill>
                            <a:sysClr val="windowText" lastClr="000000"/>
                          </a:solidFill>
                          <a:effectLst/>
                        </a:rPr>
                        <a:t>Location:</a:t>
                      </a:r>
                      <a:endPar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The Dalles Oregon (Wasco County)</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a:solidFill>
                            <a:sysClr val="windowText" lastClr="000000"/>
                          </a:solidFill>
                          <a:effectLst/>
                        </a:rPr>
                        <a:t>The Dalles Oregon (Wasco County)</a:t>
                      </a:r>
                      <a:endPar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494432491"/>
                  </a:ext>
                </a:extLst>
              </a:tr>
              <a:tr h="335597">
                <a:tc>
                  <a:txBody>
                    <a:bodyPr/>
                    <a:lstStyle/>
                    <a:p>
                      <a:pPr marL="0" marR="0" algn="r">
                        <a:lnSpc>
                          <a:spcPct val="107000"/>
                        </a:lnSpc>
                        <a:spcBef>
                          <a:spcPts val="0"/>
                        </a:spcBef>
                        <a:spcAft>
                          <a:spcPts val="0"/>
                        </a:spcAft>
                      </a:pPr>
                      <a:r>
                        <a:rPr lang="en-US" sz="2000" dirty="0">
                          <a:solidFill>
                            <a:sysClr val="windowText" lastClr="000000"/>
                          </a:solidFill>
                          <a:effectLst/>
                        </a:rPr>
                        <a:t>Temperature:</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89 degrees Fahrenheit</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75 degrees Fahrenheit</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2129089763"/>
                  </a:ext>
                </a:extLst>
              </a:tr>
              <a:tr h="335597">
                <a:tc>
                  <a:txBody>
                    <a:bodyPr/>
                    <a:lstStyle/>
                    <a:p>
                      <a:pPr marL="0" marR="0" algn="r">
                        <a:lnSpc>
                          <a:spcPct val="107000"/>
                        </a:lnSpc>
                        <a:spcBef>
                          <a:spcPts val="0"/>
                        </a:spcBef>
                        <a:spcAft>
                          <a:spcPts val="0"/>
                        </a:spcAft>
                      </a:pPr>
                      <a:r>
                        <a:rPr lang="en-US" sz="2000">
                          <a:solidFill>
                            <a:sysClr val="windowText" lastClr="000000"/>
                          </a:solidFill>
                          <a:effectLst/>
                        </a:rPr>
                        <a:t>Wind Speed:</a:t>
                      </a:r>
                      <a:endPar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9 mph average (North direction)</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rPr>
                        <a:t>6 mph average (Northwest direction)</a:t>
                      </a:r>
                      <a:endPar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1449342362"/>
                  </a:ext>
                </a:extLst>
              </a:tr>
            </a:tbl>
          </a:graphicData>
        </a:graphic>
      </p:graphicFrame>
    </p:spTree>
    <p:extLst>
      <p:ext uri="{BB962C8B-B14F-4D97-AF65-F5344CB8AC3E}">
        <p14:creationId xmlns:p14="http://schemas.microsoft.com/office/powerpoint/2010/main" val="3324486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62179F7-C9C8-0E51-2F64-BED01ADB311A}"/>
              </a:ext>
            </a:extLst>
          </p:cNvPr>
          <p:cNvSpPr>
            <a:spLocks noGrp="1"/>
          </p:cNvSpPr>
          <p:nvPr>
            <p:ph type="sldNum" sz="quarter" idx="4294967295"/>
          </p:nvPr>
        </p:nvSpPr>
        <p:spPr>
          <a:xfrm>
            <a:off x="172064" y="6380658"/>
            <a:ext cx="329586" cy="243417"/>
          </a:xfrm>
          <a:prstGeom prst="rect">
            <a:avLst/>
          </a:prstGeom>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800" b="0" i="0" u="none" strike="noStrike" kern="1200" cap="none" spc="0" normalizeH="0" baseline="0" noProof="0">
                <a:ln>
                  <a:noFill/>
                </a:ln>
                <a:solidFill>
                  <a:prstClr val="white"/>
                </a:solidFill>
                <a:effectLst/>
                <a:uLnTx/>
                <a:uFillTx/>
                <a:latin typeface="Calibri"/>
                <a:ea typeface="+mn-ea"/>
                <a:cs typeface="+mn-cs"/>
              </a:rPr>
              <a:pPr marL="0" marR="0" lvl="0" indent="0" algn="l" defTabSz="60963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BCB41774-A131-2C71-6CF9-30D2B9C55B7E}"/>
              </a:ext>
            </a:extLst>
          </p:cNvPr>
          <p:cNvSpPr/>
          <p:nvPr/>
        </p:nvSpPr>
        <p:spPr>
          <a:xfrm>
            <a:off x="54509" y="355634"/>
            <a:ext cx="5793146" cy="1279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0960" tIns="30480" rIns="60960" bIns="30480"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3334" b="0" i="0" u="none" strike="noStrike" kern="1200" cap="none" spc="0" normalizeH="0" baseline="0" noProof="0" dirty="0">
                <a:ln>
                  <a:noFill/>
                </a:ln>
                <a:solidFill>
                  <a:srgbClr val="1F497D"/>
                </a:solidFill>
                <a:effectLst/>
                <a:uLnTx/>
                <a:uFillTx/>
                <a:latin typeface="Libre Franklin Medium"/>
                <a:ea typeface="+mn-ea"/>
                <a:cs typeface="Calibri"/>
              </a:rPr>
              <a:t>Mobilization Case Study: Substation vs. Wrentham Market Fire</a:t>
            </a:r>
            <a:endParaRPr kumimoji="0" lang="en-US" sz="3334" b="0" i="0" u="none" strike="noStrike" kern="1200" cap="none" spc="0" normalizeH="0" baseline="0" noProof="0" dirty="0">
              <a:ln>
                <a:noFill/>
              </a:ln>
              <a:solidFill>
                <a:srgbClr val="1F497D"/>
              </a:solidFill>
              <a:effectLst/>
              <a:uLnTx/>
              <a:uFillTx/>
              <a:latin typeface="Libre Franklin Medium"/>
              <a:ea typeface="+mn-ea"/>
              <a:cs typeface="+mn-cs"/>
            </a:endParaRPr>
          </a:p>
        </p:txBody>
      </p:sp>
      <p:pic>
        <p:nvPicPr>
          <p:cNvPr id="2" name="Picture 1" descr="Map&#10;&#10;Description automatically generated">
            <a:extLst>
              <a:ext uri="{FF2B5EF4-FFF2-40B4-BE49-F238E27FC236}">
                <a16:creationId xmlns:a16="http://schemas.microsoft.com/office/drawing/2014/main" id="{33723C6E-AAD8-A53D-43FC-9978A964EA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47655" y="360553"/>
            <a:ext cx="6221097" cy="43115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Chart, bar chart, waterfall chart&#10;&#10;Description automatically generated">
            <a:extLst>
              <a:ext uri="{FF2B5EF4-FFF2-40B4-BE49-F238E27FC236}">
                <a16:creationId xmlns:a16="http://schemas.microsoft.com/office/drawing/2014/main" id="{4244AE15-1A13-DEE6-A850-D9FD8E2202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3248" y="2290047"/>
            <a:ext cx="5606569" cy="23649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4" name="Table 3">
            <a:extLst>
              <a:ext uri="{FF2B5EF4-FFF2-40B4-BE49-F238E27FC236}">
                <a16:creationId xmlns:a16="http://schemas.microsoft.com/office/drawing/2014/main" id="{95EFA2F4-DA0F-54A2-D01C-42F76C34B03C}"/>
              </a:ext>
            </a:extLst>
          </p:cNvPr>
          <p:cNvGraphicFramePr>
            <a:graphicFrameLocks noGrp="1"/>
          </p:cNvGraphicFramePr>
          <p:nvPr/>
        </p:nvGraphicFramePr>
        <p:xfrm>
          <a:off x="97184" y="4748137"/>
          <a:ext cx="11997632" cy="1998185"/>
        </p:xfrm>
        <a:graphic>
          <a:graphicData uri="http://schemas.openxmlformats.org/drawingml/2006/table">
            <a:tbl>
              <a:tblPr firstRow="1" firstCol="1" bandRow="1">
                <a:tableStyleId>{E8034E78-7F5D-4C2E-B375-FC64B27BC917}</a:tableStyleId>
              </a:tblPr>
              <a:tblGrid>
                <a:gridCol w="1910529">
                  <a:extLst>
                    <a:ext uri="{9D8B030D-6E8A-4147-A177-3AD203B41FA5}">
                      <a16:colId xmlns:a16="http://schemas.microsoft.com/office/drawing/2014/main" val="70212077"/>
                    </a:ext>
                  </a:extLst>
                </a:gridCol>
                <a:gridCol w="4622854">
                  <a:extLst>
                    <a:ext uri="{9D8B030D-6E8A-4147-A177-3AD203B41FA5}">
                      <a16:colId xmlns:a16="http://schemas.microsoft.com/office/drawing/2014/main" val="630447993"/>
                    </a:ext>
                  </a:extLst>
                </a:gridCol>
                <a:gridCol w="5464249">
                  <a:extLst>
                    <a:ext uri="{9D8B030D-6E8A-4147-A177-3AD203B41FA5}">
                      <a16:colId xmlns:a16="http://schemas.microsoft.com/office/drawing/2014/main" val="3938600121"/>
                    </a:ext>
                  </a:extLst>
                </a:gridCol>
              </a:tblGrid>
              <a:tr h="428245">
                <a:tc>
                  <a:txBody>
                    <a:bodyPr/>
                    <a:lstStyle/>
                    <a:p>
                      <a:pPr marL="0" marR="0">
                        <a:lnSpc>
                          <a:spcPct val="107000"/>
                        </a:lnSpc>
                        <a:spcBef>
                          <a:spcPts val="0"/>
                        </a:spcBef>
                        <a:spcAft>
                          <a:spcPts val="0"/>
                        </a:spcAft>
                      </a:pPr>
                      <a:r>
                        <a:rPr lang="en-US" sz="2000">
                          <a:effectLst/>
                          <a:latin typeface="Open Sans" panose="020B0606030504020204" pitchFamily="34" charset="0"/>
                          <a:ea typeface="Open Sans" panose="020B0606030504020204" pitchFamily="34" charset="0"/>
                          <a:cs typeface="Open Sans" panose="020B0606030504020204" pitchFamily="34" charset="0"/>
                        </a:rPr>
                        <a:t> </a:t>
                      </a:r>
                    </a:p>
                  </a:txBody>
                  <a:tcPr marL="45720" marR="45720" marT="0" marB="0"/>
                </a:tc>
                <a:tc>
                  <a:txBody>
                    <a:bodyPr/>
                    <a:lstStyle/>
                    <a:p>
                      <a:pPr marL="0" marR="0" algn="ctr">
                        <a:lnSpc>
                          <a:spcPct val="107000"/>
                        </a:lnSpc>
                        <a:spcBef>
                          <a:spcPts val="0"/>
                        </a:spcBef>
                        <a:spcAft>
                          <a:spcPts val="0"/>
                        </a:spcAft>
                      </a:pPr>
                      <a:r>
                        <a:rPr lang="en-US" sz="2000" u="sng">
                          <a:effectLst/>
                          <a:latin typeface="Open Sans" panose="020B0606030504020204" pitchFamily="34" charset="0"/>
                          <a:ea typeface="Open Sans" panose="020B0606030504020204" pitchFamily="34" charset="0"/>
                          <a:cs typeface="Open Sans" panose="020B0606030504020204" pitchFamily="34" charset="0"/>
                        </a:rPr>
                        <a:t>Substation</a:t>
                      </a:r>
                      <a:endParaRPr lang="en-US" sz="2000">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tc>
                  <a:txBody>
                    <a:bodyPr/>
                    <a:lstStyle/>
                    <a:p>
                      <a:pPr marL="0" marR="0" algn="ctr">
                        <a:lnSpc>
                          <a:spcPct val="107000"/>
                        </a:lnSpc>
                        <a:spcBef>
                          <a:spcPts val="0"/>
                        </a:spcBef>
                        <a:spcAft>
                          <a:spcPts val="0"/>
                        </a:spcAft>
                      </a:pPr>
                      <a:r>
                        <a:rPr lang="en-US" sz="2000" u="sng">
                          <a:effectLst/>
                          <a:latin typeface="Open Sans" panose="020B0606030504020204" pitchFamily="34" charset="0"/>
                          <a:ea typeface="Open Sans" panose="020B0606030504020204" pitchFamily="34" charset="0"/>
                          <a:cs typeface="Open Sans" panose="020B0606030504020204" pitchFamily="34" charset="0"/>
                        </a:rPr>
                        <a:t>Wrentham Market</a:t>
                      </a:r>
                      <a:endParaRPr lang="en-US" sz="2000">
                        <a:effectLst/>
                        <a:latin typeface="Open Sans" panose="020B0606030504020204" pitchFamily="34" charset="0"/>
                        <a:ea typeface="Open Sans" panose="020B0606030504020204" pitchFamily="34" charset="0"/>
                        <a:cs typeface="Open Sans" panose="020B0606030504020204" pitchFamily="34" charset="0"/>
                      </a:endParaRPr>
                    </a:p>
                  </a:txBody>
                  <a:tcPr marL="45720" marR="45720" marT="0" marB="0"/>
                </a:tc>
                <a:extLst>
                  <a:ext uri="{0D108BD9-81ED-4DB2-BD59-A6C34878D82A}">
                    <a16:rowId xmlns:a16="http://schemas.microsoft.com/office/drawing/2014/main" val="3420095708"/>
                  </a:ext>
                </a:extLst>
              </a:tr>
              <a:tr h="392485">
                <a:tc>
                  <a:txBody>
                    <a:bodyPr/>
                    <a:lstStyle/>
                    <a:p>
                      <a:pPr marL="0" marR="0" algn="r">
                        <a:lnSpc>
                          <a:spcPct val="107000"/>
                        </a:lnSpc>
                        <a:spcBef>
                          <a:spcPts val="0"/>
                        </a:spcBef>
                        <a:spcAft>
                          <a:spcPts val="0"/>
                        </a:spcAft>
                      </a:pPr>
                      <a:r>
                        <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Start Date:</a:t>
                      </a: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July 17, 2018</a:t>
                      </a: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June 29, 2021</a:t>
                      </a:r>
                    </a:p>
                  </a:txBody>
                  <a:tcPr marL="45720" marR="45720" marT="0" marB="0"/>
                </a:tc>
                <a:extLst>
                  <a:ext uri="{0D108BD9-81ED-4DB2-BD59-A6C34878D82A}">
                    <a16:rowId xmlns:a16="http://schemas.microsoft.com/office/drawing/2014/main" val="2733083572"/>
                  </a:ext>
                </a:extLst>
              </a:tr>
              <a:tr h="392485">
                <a:tc>
                  <a:txBody>
                    <a:bodyPr/>
                    <a:lstStyle/>
                    <a:p>
                      <a:pPr marL="0" marR="0" algn="r">
                        <a:lnSpc>
                          <a:spcPct val="107000"/>
                        </a:lnSpc>
                        <a:spcBef>
                          <a:spcPts val="0"/>
                        </a:spcBef>
                        <a:spcAft>
                          <a:spcPts val="0"/>
                        </a:spcAft>
                      </a:pPr>
                      <a:r>
                        <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Location:</a:t>
                      </a: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The Dalles Oregon (Wasco County)</a:t>
                      </a: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Dufur Oregon (Wasco County)</a:t>
                      </a:r>
                    </a:p>
                  </a:txBody>
                  <a:tcPr marL="45720" marR="45720" marT="0" marB="0"/>
                </a:tc>
                <a:extLst>
                  <a:ext uri="{0D108BD9-81ED-4DB2-BD59-A6C34878D82A}">
                    <a16:rowId xmlns:a16="http://schemas.microsoft.com/office/drawing/2014/main" val="982382738"/>
                  </a:ext>
                </a:extLst>
              </a:tr>
              <a:tr h="392485">
                <a:tc>
                  <a:txBody>
                    <a:bodyPr/>
                    <a:lstStyle/>
                    <a:p>
                      <a:pPr marL="0" marR="0" algn="r">
                        <a:lnSpc>
                          <a:spcPct val="107000"/>
                        </a:lnSpc>
                        <a:spcBef>
                          <a:spcPts val="0"/>
                        </a:spcBef>
                        <a:spcAft>
                          <a:spcPts val="0"/>
                        </a:spcAft>
                      </a:pPr>
                      <a:r>
                        <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Temperature:</a:t>
                      </a:r>
                    </a:p>
                  </a:txBody>
                  <a:tcPr marL="45720" marR="45720" marT="0" marB="0"/>
                </a:tc>
                <a:tc>
                  <a:txBody>
                    <a:bodyPr/>
                    <a:lstStyle/>
                    <a:p>
                      <a:pPr marL="0" marR="0" algn="r">
                        <a:lnSpc>
                          <a:spcPct val="107000"/>
                        </a:lnSpc>
                        <a:spcBef>
                          <a:spcPts val="0"/>
                        </a:spcBef>
                        <a:spcAft>
                          <a:spcPts val="0"/>
                        </a:spcAft>
                      </a:pPr>
                      <a:r>
                        <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89 degrees Fahrenheit</a:t>
                      </a: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88 degrees Fahrenheit</a:t>
                      </a:r>
                    </a:p>
                  </a:txBody>
                  <a:tcPr marL="45720" marR="45720" marT="0" marB="0"/>
                </a:tc>
                <a:extLst>
                  <a:ext uri="{0D108BD9-81ED-4DB2-BD59-A6C34878D82A}">
                    <a16:rowId xmlns:a16="http://schemas.microsoft.com/office/drawing/2014/main" val="72438213"/>
                  </a:ext>
                </a:extLst>
              </a:tr>
              <a:tr h="392485">
                <a:tc>
                  <a:txBody>
                    <a:bodyPr/>
                    <a:lstStyle/>
                    <a:p>
                      <a:pPr marL="0" marR="0" algn="r">
                        <a:lnSpc>
                          <a:spcPct val="107000"/>
                        </a:lnSpc>
                        <a:spcBef>
                          <a:spcPts val="0"/>
                        </a:spcBef>
                        <a:spcAft>
                          <a:spcPts val="0"/>
                        </a:spcAft>
                      </a:pPr>
                      <a:r>
                        <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Wind Speed:</a:t>
                      </a:r>
                    </a:p>
                  </a:txBody>
                  <a:tcPr marL="45720" marR="45720" marT="0" marB="0"/>
                </a:tc>
                <a:tc>
                  <a:txBody>
                    <a:bodyPr/>
                    <a:lstStyle/>
                    <a:p>
                      <a:pPr marL="0" marR="0" algn="r">
                        <a:lnSpc>
                          <a:spcPct val="107000"/>
                        </a:lnSpc>
                        <a:spcBef>
                          <a:spcPts val="0"/>
                        </a:spcBef>
                        <a:spcAft>
                          <a:spcPts val="0"/>
                        </a:spcAft>
                      </a:pPr>
                      <a:r>
                        <a:rPr lang="en-US" sz="200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9 mph average (North direction)</a:t>
                      </a:r>
                    </a:p>
                  </a:txBody>
                  <a:tcPr marL="45720" marR="45720" marT="0" marB="0"/>
                </a:tc>
                <a:tc>
                  <a:txBody>
                    <a:bodyPr/>
                    <a:lstStyle/>
                    <a:p>
                      <a:pPr marL="0" marR="0" algn="r">
                        <a:lnSpc>
                          <a:spcPct val="107000"/>
                        </a:lnSpc>
                        <a:spcBef>
                          <a:spcPts val="0"/>
                        </a:spcBef>
                        <a:spcAft>
                          <a:spcPts val="0"/>
                        </a:spcAft>
                      </a:pPr>
                      <a:r>
                        <a:rPr lang="en-US" sz="2000" dirty="0">
                          <a:solidFill>
                            <a:sysClr val="windowText" lastClr="000000"/>
                          </a:solidFill>
                          <a:effectLst/>
                          <a:latin typeface="Open Sans" panose="020B0606030504020204" pitchFamily="34" charset="0"/>
                          <a:ea typeface="Open Sans" panose="020B0606030504020204" pitchFamily="34" charset="0"/>
                          <a:cs typeface="Open Sans" panose="020B0606030504020204" pitchFamily="34" charset="0"/>
                        </a:rPr>
                        <a:t>6 mph average (North direction)</a:t>
                      </a:r>
                    </a:p>
                  </a:txBody>
                  <a:tcPr marL="45720" marR="45720" marT="0" marB="0"/>
                </a:tc>
                <a:extLst>
                  <a:ext uri="{0D108BD9-81ED-4DB2-BD59-A6C34878D82A}">
                    <a16:rowId xmlns:a16="http://schemas.microsoft.com/office/drawing/2014/main" val="514506598"/>
                  </a:ext>
                </a:extLst>
              </a:tr>
            </a:tbl>
          </a:graphicData>
        </a:graphic>
      </p:graphicFrame>
    </p:spTree>
    <p:extLst>
      <p:ext uri="{BB962C8B-B14F-4D97-AF65-F5344CB8AC3E}">
        <p14:creationId xmlns:p14="http://schemas.microsoft.com/office/powerpoint/2010/main" val="108223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559B269-2BD0-8F87-A03B-73C9015F27A9}"/>
              </a:ext>
            </a:extLst>
          </p:cNvPr>
          <p:cNvSpPr txBox="1">
            <a:spLocks/>
          </p:cNvSpPr>
          <p:nvPr/>
        </p:nvSpPr>
        <p:spPr>
          <a:xfrm>
            <a:off x="558800" y="177800"/>
            <a:ext cx="11074400" cy="811889"/>
          </a:xfrm>
          <a:prstGeom prst="rect">
            <a:avLst/>
          </a:prstGeom>
        </p:spPr>
        <p:txBody>
          <a:bodyPr wrap="square" lIns="0" tIns="0" rIns="0" bIns="0" rtlCol="0" anchor="t">
            <a:spAutoFit/>
          </a:bodyPr>
          <a:lstStyle/>
          <a:p>
            <a:pPr marL="0" marR="0" lvl="0" indent="0" algn="ctr" defTabSz="609630" rtl="0" eaLnBrk="1" fontAlgn="auto" latinLnBrk="0" hangingPunct="1">
              <a:lnSpc>
                <a:spcPct val="111611"/>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C458E"/>
                </a:solidFill>
                <a:effectLst/>
                <a:uLnTx/>
                <a:uFillTx/>
                <a:latin typeface="Open Sans" panose="020B0606030504020204" pitchFamily="34" charset="0"/>
                <a:ea typeface="Open Sans" panose="020B0606030504020204" pitchFamily="34" charset="0"/>
                <a:cs typeface="Open Sans" panose="020B0606030504020204" pitchFamily="34" charset="0"/>
              </a:rPr>
              <a:t>What can we do?</a:t>
            </a:r>
            <a:endParaRPr kumimoji="0" lang="en-US" sz="5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9B2009C0-B6D7-6589-0E17-D0CBB0D469F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3185159"/>
            <a:ext cx="12192000" cy="3672841"/>
          </a:xfrm>
          <a:prstGeom prst="rect">
            <a:avLst/>
          </a:prstGeom>
        </p:spPr>
      </p:pic>
      <p:sp>
        <p:nvSpPr>
          <p:cNvPr id="9" name="TextBox 9">
            <a:extLst>
              <a:ext uri="{FF2B5EF4-FFF2-40B4-BE49-F238E27FC236}">
                <a16:creationId xmlns:a16="http://schemas.microsoft.com/office/drawing/2014/main" id="{0B1020E1-D1CE-FECB-15AC-65D6BDED0CC2}"/>
              </a:ext>
            </a:extLst>
          </p:cNvPr>
          <p:cNvSpPr txBox="1"/>
          <p:nvPr/>
        </p:nvSpPr>
        <p:spPr>
          <a:xfrm>
            <a:off x="895350" y="896379"/>
            <a:ext cx="10414000" cy="2154436"/>
          </a:xfrm>
          <a:prstGeom prst="rect">
            <a:avLst/>
          </a:prstGeom>
        </p:spPr>
        <p:txBody>
          <a:bodyPr wrap="square" lIns="0" tIns="0" rIns="0" bIns="0" rtlCol="0" anchor="t">
            <a:spAutoFit/>
          </a:bodyPr>
          <a:lstStyle/>
          <a:p>
            <a:pPr marL="228611" marR="0" lvl="0" indent="-228611" algn="l" defTabSz="60963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srgbClr val="111111"/>
                </a:solidFill>
                <a:effectLst/>
                <a:uLnTx/>
                <a:uFillTx/>
                <a:latin typeface="Open Sans" panose="020B0606030504020204" pitchFamily="34" charset="0"/>
                <a:ea typeface="Open Sans" panose="020B0606030504020204" pitchFamily="34" charset="0"/>
                <a:cs typeface="Open Sans" panose="020B0606030504020204" pitchFamily="34" charset="0"/>
              </a:rPr>
              <a:t>Prevent the fires </a:t>
            </a:r>
            <a:r>
              <a:rPr lang="en-US" sz="3000" dirty="0">
                <a:solidFill>
                  <a:srgbClr val="111111"/>
                </a:solidFill>
                <a:latin typeface="Open Sans" panose="020B0606030504020204" pitchFamily="34" charset="0"/>
                <a:ea typeface="Open Sans" panose="020B0606030504020204" pitchFamily="34" charset="0"/>
                <a:cs typeface="Open Sans" panose="020B0606030504020204" pitchFamily="34" charset="0"/>
              </a:rPr>
              <a:t>we can. </a:t>
            </a:r>
          </a:p>
          <a:p>
            <a:pPr marL="228611" marR="0" lvl="0" indent="-228611" algn="l" defTabSz="609630" rtl="0" eaLnBrk="1" fontAlgn="auto" latinLnBrk="0" hangingPunct="1">
              <a:lnSpc>
                <a:spcPct val="100000"/>
              </a:lnSpc>
              <a:spcBef>
                <a:spcPts val="0"/>
              </a:spcBef>
              <a:spcAft>
                <a:spcPts val="800"/>
              </a:spcAft>
              <a:buClrTx/>
              <a:buSzTx/>
              <a:buFont typeface="Arial" panose="020B0604020202020204" pitchFamily="34" charset="0"/>
              <a:buChar char="•"/>
              <a:tabLst/>
              <a:defRPr/>
            </a:pPr>
            <a:r>
              <a:rPr lang="en-US" sz="3000" dirty="0">
                <a:solidFill>
                  <a:srgbClr val="111111"/>
                </a:solidFill>
                <a:latin typeface="Open Sans" panose="020B0606030504020204" pitchFamily="34" charset="0"/>
                <a:ea typeface="Open Sans" panose="020B0606030504020204" pitchFamily="34" charset="0"/>
                <a:cs typeface="Open Sans" panose="020B0606030504020204" pitchFamily="34" charset="0"/>
              </a:rPr>
              <a:t>Prepare yourself, your home, and your family</a:t>
            </a:r>
          </a:p>
          <a:p>
            <a:pPr marL="685811" lvl="1" indent="-228611" defTabSz="609630">
              <a:spcAft>
                <a:spcPts val="800"/>
              </a:spcAft>
              <a:buFont typeface="Arial" panose="020B0604020202020204" pitchFamily="34" charset="0"/>
              <a:buChar char="•"/>
              <a:defRPr/>
            </a:pPr>
            <a:r>
              <a:rPr kumimoji="0" lang="en-US" sz="3000" b="0" i="0" u="none" strike="noStrike" kern="1200" cap="none" spc="0" normalizeH="0" baseline="0" noProof="0" dirty="0">
                <a:ln>
                  <a:noFill/>
                </a:ln>
                <a:solidFill>
                  <a:srgbClr val="111111"/>
                </a:solidFill>
                <a:effectLst/>
                <a:uLnTx/>
                <a:uFillTx/>
                <a:latin typeface="Open Sans" panose="020B0606030504020204" pitchFamily="34" charset="0"/>
                <a:ea typeface="Open Sans" panose="020B0606030504020204" pitchFamily="34" charset="0"/>
                <a:cs typeface="Open Sans" panose="020B0606030504020204" pitchFamily="34" charset="0"/>
              </a:rPr>
              <a:t>Get a defensible space assessment</a:t>
            </a:r>
          </a:p>
          <a:p>
            <a:pPr marL="685811" lvl="1" indent="-228611" defTabSz="609630">
              <a:spcAft>
                <a:spcPts val="800"/>
              </a:spcAft>
              <a:buFont typeface="Arial" panose="020B0604020202020204" pitchFamily="34" charset="0"/>
              <a:buChar char="•"/>
              <a:defRPr/>
            </a:pPr>
            <a:r>
              <a:rPr lang="en-US" sz="3000" dirty="0">
                <a:solidFill>
                  <a:srgbClr val="111111"/>
                </a:solidFill>
                <a:latin typeface="Open Sans" panose="020B0606030504020204" pitchFamily="34" charset="0"/>
                <a:ea typeface="Open Sans" panose="020B0606030504020204" pitchFamily="34" charset="0"/>
                <a:cs typeface="Open Sans" panose="020B0606030504020204" pitchFamily="34" charset="0"/>
              </a:rPr>
              <a:t>Take action now before there is smoke in the air.</a:t>
            </a:r>
          </a:p>
        </p:txBody>
      </p:sp>
    </p:spTree>
    <p:extLst>
      <p:ext uri="{BB962C8B-B14F-4D97-AF65-F5344CB8AC3E}">
        <p14:creationId xmlns:p14="http://schemas.microsoft.com/office/powerpoint/2010/main" val="2334657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
            <a:ext cx="12192000" cy="6858000"/>
          </a:xfrm>
          <a:prstGeom prst="rect">
            <a:avLst/>
          </a:prstGeom>
        </p:spPr>
      </p:pic>
      <p:sp>
        <p:nvSpPr>
          <p:cNvPr id="3" name="TextBox 3"/>
          <p:cNvSpPr txBox="1"/>
          <p:nvPr/>
        </p:nvSpPr>
        <p:spPr>
          <a:xfrm>
            <a:off x="1658155" y="2905688"/>
            <a:ext cx="8866088" cy="1046312"/>
          </a:xfrm>
          <a:prstGeom prst="rect">
            <a:avLst/>
          </a:prstGeom>
        </p:spPr>
        <p:txBody>
          <a:bodyPr wrap="square" lIns="0" tIns="0" rIns="0" bIns="0" rtlCol="0" anchor="t">
            <a:spAutoFit/>
          </a:bodyPr>
          <a:lstStyle/>
          <a:p>
            <a:pPr marL="0" marR="0" lvl="0" indent="0" algn="ctr" defTabSz="609630" rtl="0" eaLnBrk="1" fontAlgn="auto" latinLnBrk="0" hangingPunct="1">
              <a:lnSpc>
                <a:spcPct val="109126"/>
              </a:lnSpc>
              <a:spcBef>
                <a:spcPts val="0"/>
              </a:spcBef>
              <a:spcAft>
                <a:spcPts val="0"/>
              </a:spcAft>
              <a:buClrTx/>
              <a:buSzTx/>
              <a:buFontTx/>
              <a:buNone/>
              <a:tabLst/>
              <a:defRPr/>
            </a:pPr>
            <a:r>
              <a:rPr kumimoji="0" lang="en-US" sz="6400" b="0" i="0" u="none" strike="noStrike" kern="1200" cap="none" spc="-73" normalizeH="0" baseline="0" noProof="0">
                <a:ln>
                  <a:noFill/>
                </a:ln>
                <a:solidFill>
                  <a:srgbClr val="DDBA46"/>
                </a:solidFill>
                <a:effectLst/>
                <a:uLnTx/>
                <a:uFillTx/>
                <a:latin typeface="Libre Franklin Medium"/>
                <a:ea typeface="+mn-ea"/>
                <a:cs typeface="+mn-cs"/>
              </a:rPr>
              <a:t>Thank you.</a:t>
            </a:r>
            <a:endParaRPr lang="en-US">
              <a:ea typeface="+mn-ea"/>
              <a:cs typeface="+mn-cs"/>
            </a:endParaRPr>
          </a:p>
        </p:txBody>
      </p:sp>
      <p:pic>
        <p:nvPicPr>
          <p:cNvPr id="4" name="Picture 4">
            <a:extLst>
              <a:ext uri="{FF2B5EF4-FFF2-40B4-BE49-F238E27FC236}">
                <a16:creationId xmlns:a16="http://schemas.microsoft.com/office/drawing/2014/main" id="{E82F43D0-E794-7F80-BDCF-DBC507D0AC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83747" y="4667013"/>
            <a:ext cx="1828800" cy="1828800"/>
          </a:xfrm>
          <a:prstGeom prst="rect">
            <a:avLst/>
          </a:prstGeom>
        </p:spPr>
      </p:pic>
    </p:spTree>
    <p:extLst>
      <p:ext uri="{BB962C8B-B14F-4D97-AF65-F5344CB8AC3E}">
        <p14:creationId xmlns:p14="http://schemas.microsoft.com/office/powerpoint/2010/main" val="13599193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639</TotalTime>
  <Words>3216</Words>
  <Application>Microsoft Office PowerPoint</Application>
  <PresentationFormat>Widescreen</PresentationFormat>
  <Paragraphs>334</Paragraphs>
  <Slides>25</Slides>
  <Notes>24</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25</vt:i4>
      </vt:variant>
    </vt:vector>
  </HeadingPairs>
  <TitlesOfParts>
    <vt:vector size="38" baseType="lpstr">
      <vt:lpstr>Arial</vt:lpstr>
      <vt:lpstr>Arial,Sans-Serif</vt:lpstr>
      <vt:lpstr>Calibri</vt:lpstr>
      <vt:lpstr>Calibri Light</vt:lpstr>
      <vt:lpstr>Google Sans</vt:lpstr>
      <vt:lpstr>Libre Franklin Light</vt:lpstr>
      <vt:lpstr>Libre Franklin Medium</vt:lpstr>
      <vt:lpstr>Open Sans</vt:lpstr>
      <vt:lpstr>Symbol</vt:lpstr>
      <vt:lpstr>Times New Roman</vt:lpstr>
      <vt:lpstr>1_Office Theme</vt:lpstr>
      <vt:lpstr>3_Office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GREEN Alison * OSFM</dc:creator>
  <cp:lastModifiedBy>Katie Durfee</cp:lastModifiedBy>
  <cp:revision>10</cp:revision>
  <dcterms:created xsi:type="dcterms:W3CDTF">2024-03-12T22:09:59Z</dcterms:created>
  <dcterms:modified xsi:type="dcterms:W3CDTF">2024-04-22T23:03:29Z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b79d039-fcd0-4045-9c78-4cfb2eba0904_Enabled">
    <vt:lpwstr>true</vt:lpwstr>
  </property>
  <property fmtid="{D5CDD505-2E9C-101B-9397-08002B2CF9AE}" pid="3" name="MSIP_Label_db79d039-fcd0-4045-9c78-4cfb2eba0904_SetDate">
    <vt:lpwstr>2024-03-12T22:10:35Z</vt:lpwstr>
  </property>
  <property fmtid="{D5CDD505-2E9C-101B-9397-08002B2CF9AE}" pid="4" name="MSIP_Label_db79d039-fcd0-4045-9c78-4cfb2eba0904_Method">
    <vt:lpwstr>Privileged</vt:lpwstr>
  </property>
  <property fmtid="{D5CDD505-2E9C-101B-9397-08002B2CF9AE}" pid="5" name="MSIP_Label_db79d039-fcd0-4045-9c78-4cfb2eba0904_Name">
    <vt:lpwstr>Level 2 - Limited (Items)</vt:lpwstr>
  </property>
  <property fmtid="{D5CDD505-2E9C-101B-9397-08002B2CF9AE}" pid="6" name="MSIP_Label_db79d039-fcd0-4045-9c78-4cfb2eba0904_SiteId">
    <vt:lpwstr>aa3f6932-fa7c-47b4-a0ce-a598cad161cf</vt:lpwstr>
  </property>
  <property fmtid="{D5CDD505-2E9C-101B-9397-08002B2CF9AE}" pid="7" name="MSIP_Label_db79d039-fcd0-4045-9c78-4cfb2eba0904_ActionId">
    <vt:lpwstr>8d0db0e0-c3e8-451b-a9b8-93d972eb36eb</vt:lpwstr>
  </property>
  <property fmtid="{D5CDD505-2E9C-101B-9397-08002B2CF9AE}" pid="8" name="MSIP_Label_db79d039-fcd0-4045-9c78-4cfb2eba0904_ContentBits">
    <vt:lpwstr>0</vt:lpwstr>
  </property>
</Properties>
</file>